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aisc.org/nascc"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2e6a88d6a0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2e6a88d6a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 Notes to speaker: Personalize this slide to include any steel-related course(s) that are offered at your school and the respective department(s). Be sure to include both those that are required and those that may be offered as an elective!</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 sz="1800">
                <a:solidFill>
                  <a:schemeClr val="dk1"/>
                </a:solidFill>
                <a:latin typeface="Avenir"/>
                <a:ea typeface="Avenir"/>
                <a:cs typeface="Avenir"/>
                <a:sym typeface="Avenir"/>
              </a:rPr>
              <a:t>For example: Structural Steel Design is required as part of the Civil Engineering curriculum and also offered as a technical elective for the Architectural Engineering curriculum.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2e6a88d6a0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2e6a88d6a0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2e6a88d6a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2e6a88d6a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2e6a88d6a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2e6a88d6a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2e6a88d6a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2e6a88d6a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2e6a88d6a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2e6a88d6a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2e6a88d6a0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2e6a88d6a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Avenir"/>
                <a:ea typeface="Avenir"/>
                <a:cs typeface="Avenir"/>
                <a:sym typeface="Avenir"/>
              </a:rPr>
              <a:t>For the Student Steel Bridge Competition, each student team develops a concept for a scale-model steel bridge to span approximately 20 feet and to carry 2,500 pounds according to competition rules. Civil, architectural, and structural engineering students are challenged to an intercollegiate competition that supplements their education with a comprehensive, student-driven project experience from conception and design through fabrication, erection, and testing. This experience  increases awareness of real world engineering issues and culminates in a steel structure that meets client specifications and optimizes performance and economy</a:t>
            </a:r>
            <a:r>
              <a:rPr lang="en" sz="1800">
                <a:solidFill>
                  <a:schemeClr val="dk2"/>
                </a:solidFill>
                <a:latin typeface="Avenir"/>
                <a:ea typeface="Avenir"/>
                <a:cs typeface="Avenir"/>
                <a:sym typeface="Avenir"/>
              </a:rPr>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2e6a88d6a0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2e6a88d6a0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Avenir"/>
                <a:ea typeface="Avenir"/>
                <a:cs typeface="Avenir"/>
                <a:sym typeface="Avenir"/>
              </a:rPr>
              <a:t>The Steel Conference is AISC’s annual premier conference event for engineers, fabricators, detailers, general contractors, erectors, educators, and students us to learn about structural steel design and construction, to interact with peers, and to see the latest products for steel buildings and bridges. The conference features three days packed with more than 130 technical sessions,, more than 240 exhibitors, plentiful networking opportunities, and special programs specifically designed for educators and students. AISC Student Members can register to attend The Steel Conference for free, and AISC provides additional travel reimbursement and meal benefits. Students are strongly encouraged to attend! Further details can be found at </a:t>
            </a:r>
            <a:r>
              <a:rPr lang="en" sz="1200">
                <a:solidFill>
                  <a:srgbClr val="1155CC"/>
                </a:solidFill>
                <a:uFill>
                  <a:noFill/>
                </a:uFill>
                <a:latin typeface="Avenir"/>
                <a:ea typeface="Avenir"/>
                <a:cs typeface="Avenir"/>
                <a:sym typeface="Avenir"/>
                <a:hlinkClick r:id="rId2">
                  <a:extLst>
                    <a:ext uri="{A12FA001-AC4F-418D-AE19-62706E023703}">
                      <ahyp:hlinkClr val="tx"/>
                    </a:ext>
                  </a:extLst>
                </a:hlinkClick>
              </a:rPr>
              <a:t>aisc.org/nascc</a:t>
            </a:r>
            <a:r>
              <a:rPr lang="en" sz="1200">
                <a:solidFill>
                  <a:schemeClr val="dk1"/>
                </a:solidFill>
                <a:latin typeface="Avenir"/>
                <a:ea typeface="Avenir"/>
                <a:cs typeface="Avenir"/>
                <a:sym typeface="Avenir"/>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2e6a88d6a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2e6a88d6a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2e6a88d6a0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2e6a88d6a0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1"/>
              </a:buClr>
              <a:buSzPts val="4800"/>
              <a:buFont typeface="Arial"/>
              <a:buNone/>
            </a:pPr>
            <a:r>
              <a:rPr lang="en" sz="4800">
                <a:solidFill>
                  <a:srgbClr val="035FAD"/>
                </a:solidFill>
                <a:latin typeface="Avenir"/>
                <a:ea typeface="Avenir"/>
                <a:cs typeface="Avenir"/>
                <a:sym typeface="Avenir"/>
              </a:rPr>
              <a:t>AISC Student Club</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3000"/>
              <a:buFont typeface="Arial"/>
              <a:buNone/>
            </a:pPr>
            <a:r>
              <a:rPr lang="en" sz="3000">
                <a:solidFill>
                  <a:srgbClr val="6D9EEB"/>
                </a:solidFill>
                <a:latin typeface="Avenir"/>
                <a:ea typeface="Avenir"/>
                <a:cs typeface="Avenir"/>
                <a:sym typeface="Avenir"/>
              </a:rPr>
              <a:t>[school] club proposal</a:t>
            </a:r>
            <a:endParaRPr/>
          </a:p>
        </p:txBody>
      </p:sp>
      <p:pic>
        <p:nvPicPr>
          <p:cNvPr id="56" name="Google Shape;56;p13"/>
          <p:cNvPicPr preferRelativeResize="0"/>
          <p:nvPr/>
        </p:nvPicPr>
        <p:blipFill rotWithShape="1">
          <a:blip r:embed="rId3">
            <a:alphaModFix/>
          </a:blip>
          <a:srcRect b="0" l="0" r="0" t="0"/>
          <a:stretch/>
        </p:blipFill>
        <p:spPr>
          <a:xfrm>
            <a:off x="6664700" y="3865050"/>
            <a:ext cx="2356449" cy="1191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en" sz="3000">
                <a:solidFill>
                  <a:srgbClr val="035FAD"/>
                </a:solidFill>
                <a:latin typeface="Avenir"/>
                <a:ea typeface="Avenir"/>
                <a:cs typeface="Avenir"/>
                <a:sym typeface="Avenir"/>
              </a:rPr>
              <a:t>Why join an AISC Student Club?</a:t>
            </a:r>
            <a:endParaRPr/>
          </a:p>
          <a:p>
            <a:pPr indent="0" lvl="0" marL="0" rtl="0" algn="l">
              <a:spcBef>
                <a:spcPts val="0"/>
              </a:spcBef>
              <a:spcAft>
                <a:spcPts val="0"/>
              </a:spcAft>
              <a:buNone/>
            </a:pPr>
            <a:r>
              <a:t/>
            </a:r>
            <a:endParaRPr/>
          </a:p>
        </p:txBody>
      </p:sp>
      <p:sp>
        <p:nvSpPr>
          <p:cNvPr id="126" name="Google Shape;126;p22"/>
          <p:cNvSpPr txBox="1"/>
          <p:nvPr>
            <p:ph idx="1" type="body"/>
          </p:nvPr>
        </p:nvSpPr>
        <p:spPr>
          <a:xfrm>
            <a:off x="311700" y="1152475"/>
            <a:ext cx="4348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[Steel related course(s)] are required as part of the [Major(s)] curriculum.</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Participation in the AISC Student Club can extend classroom knowledge to practical, interactive, and hands-on experiences.</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16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sz="1600">
              <a:solidFill>
                <a:schemeClr val="dk1"/>
              </a:solidFill>
              <a:latin typeface="Avenir"/>
              <a:ea typeface="Avenir"/>
              <a:cs typeface="Avenir"/>
              <a:sym typeface="Avenir"/>
            </a:endParaRPr>
          </a:p>
          <a:p>
            <a:pPr indent="0" lvl="0" marL="0" rtl="0" algn="l">
              <a:spcBef>
                <a:spcPts val="0"/>
              </a:spcBef>
              <a:spcAft>
                <a:spcPts val="1200"/>
              </a:spcAft>
              <a:buNone/>
            </a:pPr>
            <a:r>
              <a:t/>
            </a:r>
            <a:endParaRPr/>
          </a:p>
        </p:txBody>
      </p:sp>
      <p:pic>
        <p:nvPicPr>
          <p:cNvPr id="127" name="Google Shape;127;p22"/>
          <p:cNvPicPr preferRelativeResize="0"/>
          <p:nvPr/>
        </p:nvPicPr>
        <p:blipFill>
          <a:blip r:embed="rId3">
            <a:alphaModFix/>
          </a:blip>
          <a:stretch>
            <a:fillRect/>
          </a:stretch>
        </p:blipFill>
        <p:spPr>
          <a:xfrm>
            <a:off x="459500" y="4355900"/>
            <a:ext cx="2419600" cy="572700"/>
          </a:xfrm>
          <a:prstGeom prst="rect">
            <a:avLst/>
          </a:prstGeom>
          <a:noFill/>
          <a:ln>
            <a:noFill/>
          </a:ln>
        </p:spPr>
      </p:pic>
      <p:pic>
        <p:nvPicPr>
          <p:cNvPr id="128" name="Google Shape;128;p22"/>
          <p:cNvPicPr preferRelativeResize="0"/>
          <p:nvPr/>
        </p:nvPicPr>
        <p:blipFill rotWithShape="1">
          <a:blip r:embed="rId4">
            <a:alphaModFix/>
          </a:blip>
          <a:srcRect b="0" l="15965" r="14104" t="23206"/>
          <a:stretch/>
        </p:blipFill>
        <p:spPr>
          <a:xfrm>
            <a:off x="4722225" y="1093488"/>
            <a:ext cx="4271150" cy="3108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en" sz="3000">
                <a:solidFill>
                  <a:srgbClr val="035FAD"/>
                </a:solidFill>
                <a:latin typeface="Avenir"/>
                <a:ea typeface="Avenir"/>
                <a:cs typeface="Avenir"/>
                <a:sym typeface="Avenir"/>
              </a:rPr>
              <a:t>Why join an AISC Student Club?</a:t>
            </a:r>
            <a:endParaRPr/>
          </a:p>
          <a:p>
            <a:pPr indent="0" lvl="0" marL="0" rtl="0" algn="l">
              <a:spcBef>
                <a:spcPts val="0"/>
              </a:spcBef>
              <a:spcAft>
                <a:spcPts val="0"/>
              </a:spcAft>
              <a:buNone/>
            </a:pPr>
            <a:r>
              <a:t/>
            </a:r>
            <a:endParaRPr/>
          </a:p>
        </p:txBody>
      </p:sp>
      <p:sp>
        <p:nvSpPr>
          <p:cNvPr id="134" name="Google Shape;134;p23"/>
          <p:cNvSpPr txBox="1"/>
          <p:nvPr>
            <p:ph idx="1" type="body"/>
          </p:nvPr>
        </p:nvSpPr>
        <p:spPr>
          <a:xfrm>
            <a:off x="311700" y="1152475"/>
            <a:ext cx="4522800" cy="3416400"/>
          </a:xfrm>
          <a:prstGeom prst="rect">
            <a:avLst/>
          </a:prstGeom>
        </p:spPr>
        <p:txBody>
          <a:bodyPr anchorCtr="0" anchor="t" bIns="91425" lIns="91425" spcFirstLastPara="1" rIns="91425" wrap="square" tIns="91425">
            <a:normAutofit/>
          </a:bodyPr>
          <a:lstStyle/>
          <a:p>
            <a:pPr indent="-330200" lvl="0" marL="457200" rtl="0" algn="l">
              <a:spcBef>
                <a:spcPts val="1600"/>
              </a:spcBef>
              <a:spcAft>
                <a:spcPts val="0"/>
              </a:spcAft>
              <a:buClr>
                <a:schemeClr val="dk1"/>
              </a:buClr>
              <a:buSzPts val="1600"/>
              <a:buFont typeface="Avenir"/>
              <a:buChar char="●"/>
            </a:pPr>
            <a:r>
              <a:rPr lang="en" sz="1600">
                <a:solidFill>
                  <a:schemeClr val="dk1"/>
                </a:solidFill>
                <a:latin typeface="Avenir"/>
                <a:ea typeface="Avenir"/>
                <a:cs typeface="Avenir"/>
                <a:sym typeface="Avenir"/>
              </a:rPr>
              <a:t>Grow interpersonal, professional, and project management skills</a:t>
            </a:r>
            <a:endParaRPr sz="1600">
              <a:solidFill>
                <a:schemeClr val="dk1"/>
              </a:solidFill>
              <a:latin typeface="Avenir"/>
              <a:ea typeface="Avenir"/>
              <a:cs typeface="Avenir"/>
              <a:sym typeface="Avenir"/>
            </a:endParaRPr>
          </a:p>
          <a:p>
            <a:pPr indent="-330200" lvl="0" marL="457200" rtl="0" algn="l">
              <a:spcBef>
                <a:spcPts val="0"/>
              </a:spcBef>
              <a:spcAft>
                <a:spcPts val="0"/>
              </a:spcAft>
              <a:buClr>
                <a:schemeClr val="dk1"/>
              </a:buClr>
              <a:buSzPts val="1600"/>
              <a:buFont typeface="Avenir"/>
              <a:buChar char="●"/>
            </a:pPr>
            <a:r>
              <a:rPr lang="en" sz="1600">
                <a:solidFill>
                  <a:schemeClr val="dk1"/>
                </a:solidFill>
                <a:latin typeface="Avenir"/>
                <a:ea typeface="Avenir"/>
                <a:cs typeface="Avenir"/>
                <a:sym typeface="Avenir"/>
              </a:rPr>
              <a:t>Develop impactful relationships with industry professionals</a:t>
            </a:r>
            <a:endParaRPr sz="1600">
              <a:solidFill>
                <a:schemeClr val="dk1"/>
              </a:solidFill>
              <a:latin typeface="Avenir"/>
              <a:ea typeface="Avenir"/>
              <a:cs typeface="Avenir"/>
              <a:sym typeface="Avenir"/>
            </a:endParaRPr>
          </a:p>
          <a:p>
            <a:pPr indent="-330200" lvl="0" marL="457200" rtl="0" algn="l">
              <a:spcBef>
                <a:spcPts val="0"/>
              </a:spcBef>
              <a:spcAft>
                <a:spcPts val="0"/>
              </a:spcAft>
              <a:buClr>
                <a:schemeClr val="dk1"/>
              </a:buClr>
              <a:buSzPts val="1600"/>
              <a:buFont typeface="Avenir"/>
              <a:buChar char="●"/>
            </a:pPr>
            <a:r>
              <a:rPr lang="en" sz="1600">
                <a:solidFill>
                  <a:schemeClr val="dk1"/>
                </a:solidFill>
                <a:latin typeface="Avenir"/>
                <a:ea typeface="Avenir"/>
                <a:cs typeface="Avenir"/>
                <a:sym typeface="Avenir"/>
              </a:rPr>
              <a:t>Learn steel fabrication processes</a:t>
            </a:r>
            <a:endParaRPr sz="1600">
              <a:solidFill>
                <a:schemeClr val="dk1"/>
              </a:solidFill>
              <a:latin typeface="Avenir"/>
              <a:ea typeface="Avenir"/>
              <a:cs typeface="Avenir"/>
              <a:sym typeface="Avenir"/>
            </a:endParaRPr>
          </a:p>
          <a:p>
            <a:pPr indent="-330200" lvl="0" marL="457200" rtl="0" algn="l">
              <a:spcBef>
                <a:spcPts val="0"/>
              </a:spcBef>
              <a:spcAft>
                <a:spcPts val="0"/>
              </a:spcAft>
              <a:buClr>
                <a:schemeClr val="dk1"/>
              </a:buClr>
              <a:buSzPts val="1600"/>
              <a:buFont typeface="Avenir"/>
              <a:buChar char="●"/>
            </a:pPr>
            <a:r>
              <a:rPr lang="en" sz="1600">
                <a:solidFill>
                  <a:schemeClr val="dk1"/>
                </a:solidFill>
                <a:latin typeface="Avenir"/>
                <a:ea typeface="Avenir"/>
                <a:cs typeface="Avenir"/>
                <a:sym typeface="Avenir"/>
              </a:rPr>
              <a:t>Free registration to NASCC: The Steel Conference and other AISC education and networking events</a:t>
            </a:r>
            <a:endParaRPr sz="1600">
              <a:solidFill>
                <a:schemeClr val="dk1"/>
              </a:solidFill>
              <a:latin typeface="Avenir"/>
              <a:ea typeface="Avenir"/>
              <a:cs typeface="Avenir"/>
              <a:sym typeface="Avenir"/>
            </a:endParaRPr>
          </a:p>
          <a:p>
            <a:pPr indent="0" lvl="0" marL="0" rtl="0" algn="l">
              <a:spcBef>
                <a:spcPts val="1600"/>
              </a:spcBef>
              <a:spcAft>
                <a:spcPts val="0"/>
              </a:spcAft>
              <a:buClr>
                <a:schemeClr val="dk1"/>
              </a:buClr>
              <a:buSzPts val="1800"/>
              <a:buFont typeface="Arial"/>
              <a:buNone/>
            </a:pPr>
            <a:r>
              <a:t/>
            </a:r>
            <a:endParaRPr>
              <a:latin typeface="Avenir"/>
              <a:ea typeface="Avenir"/>
              <a:cs typeface="Avenir"/>
              <a:sym typeface="Avenir"/>
            </a:endParaRPr>
          </a:p>
          <a:p>
            <a:pPr indent="0" lvl="0" marL="0" rtl="0" algn="l">
              <a:spcBef>
                <a:spcPts val="0"/>
              </a:spcBef>
              <a:spcAft>
                <a:spcPts val="1200"/>
              </a:spcAft>
              <a:buNone/>
            </a:pPr>
            <a:r>
              <a:t/>
            </a:r>
            <a:endParaRPr/>
          </a:p>
        </p:txBody>
      </p:sp>
      <p:pic>
        <p:nvPicPr>
          <p:cNvPr id="135" name="Google Shape;135;p23"/>
          <p:cNvPicPr preferRelativeResize="0"/>
          <p:nvPr/>
        </p:nvPicPr>
        <p:blipFill>
          <a:blip r:embed="rId3">
            <a:alphaModFix/>
          </a:blip>
          <a:stretch>
            <a:fillRect/>
          </a:stretch>
        </p:blipFill>
        <p:spPr>
          <a:xfrm>
            <a:off x="459500" y="4355900"/>
            <a:ext cx="2419600" cy="572700"/>
          </a:xfrm>
          <a:prstGeom prst="rect">
            <a:avLst/>
          </a:prstGeom>
          <a:noFill/>
          <a:ln>
            <a:noFill/>
          </a:ln>
        </p:spPr>
      </p:pic>
      <p:pic>
        <p:nvPicPr>
          <p:cNvPr id="136" name="Google Shape;136;p23"/>
          <p:cNvPicPr preferRelativeResize="0"/>
          <p:nvPr/>
        </p:nvPicPr>
        <p:blipFill rotWithShape="1">
          <a:blip r:embed="rId4">
            <a:alphaModFix/>
          </a:blip>
          <a:srcRect b="-822" l="7666" r="25959" t="20222"/>
          <a:stretch/>
        </p:blipFill>
        <p:spPr>
          <a:xfrm>
            <a:off x="5008025" y="1185513"/>
            <a:ext cx="3990025" cy="3230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en" sz="3000">
                <a:solidFill>
                  <a:srgbClr val="035FAD"/>
                </a:solidFill>
                <a:latin typeface="Avenir"/>
                <a:ea typeface="Avenir"/>
                <a:cs typeface="Avenir"/>
                <a:sym typeface="Avenir"/>
              </a:rPr>
              <a:t>Who is AISC?</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800"/>
              <a:buFont typeface="Arial"/>
              <a:buNone/>
            </a:pPr>
            <a:r>
              <a:rPr lang="en">
                <a:solidFill>
                  <a:schemeClr val="dk1"/>
                </a:solidFill>
                <a:latin typeface="Avenir"/>
                <a:ea typeface="Avenir"/>
                <a:cs typeface="Avenir"/>
                <a:sym typeface="Avenir"/>
              </a:rPr>
              <a:t>The American Institute of Steel Construction (AISC), headquartered in Chicago, is a non-partisan, not-for-profit technical institute and trade association established in 1921 to serve the structural steel design community and construction industry in the United States.</a:t>
            </a:r>
            <a:endParaRPr sz="2400">
              <a:solidFill>
                <a:schemeClr val="dk1"/>
              </a:solidFill>
              <a:latin typeface="Avenir"/>
              <a:ea typeface="Avenir"/>
              <a:cs typeface="Avenir"/>
              <a:sym typeface="Avenir"/>
            </a:endParaRPr>
          </a:p>
          <a:p>
            <a:pPr indent="0" lvl="0" marL="0" rtl="0" algn="l">
              <a:spcBef>
                <a:spcPts val="1600"/>
              </a:spcBef>
              <a:spcAft>
                <a:spcPts val="0"/>
              </a:spcAft>
              <a:buClr>
                <a:schemeClr val="dk1"/>
              </a:buClr>
              <a:buSzPts val="1100"/>
              <a:buFont typeface="Arial"/>
              <a:buNone/>
            </a:pPr>
            <a:br>
              <a:rPr lang="en">
                <a:latin typeface="Avenir"/>
                <a:ea typeface="Avenir"/>
                <a:cs typeface="Avenir"/>
                <a:sym typeface="Avenir"/>
              </a:rPr>
            </a:br>
            <a:endParaRPr>
              <a:latin typeface="Avenir"/>
              <a:ea typeface="Avenir"/>
              <a:cs typeface="Avenir"/>
              <a:sym typeface="Avenir"/>
            </a:endParaRPr>
          </a:p>
          <a:p>
            <a:pPr indent="0" lvl="0" marL="0" rtl="0" algn="l">
              <a:spcBef>
                <a:spcPts val="1600"/>
              </a:spcBef>
              <a:spcAft>
                <a:spcPts val="1200"/>
              </a:spcAft>
              <a:buNone/>
            </a:pPr>
            <a:r>
              <a:t/>
            </a:r>
            <a:endParaRPr/>
          </a:p>
        </p:txBody>
      </p:sp>
      <p:pic>
        <p:nvPicPr>
          <p:cNvPr id="63" name="Google Shape;63;p14"/>
          <p:cNvPicPr preferRelativeResize="0"/>
          <p:nvPr/>
        </p:nvPicPr>
        <p:blipFill rotWithShape="1">
          <a:blip r:embed="rId3">
            <a:alphaModFix/>
          </a:blip>
          <a:srcRect b="0" l="0" r="0" t="0"/>
          <a:stretch/>
        </p:blipFill>
        <p:spPr>
          <a:xfrm>
            <a:off x="459500" y="4355900"/>
            <a:ext cx="2419600" cy="572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en" sz="3000">
                <a:solidFill>
                  <a:srgbClr val="035FAD"/>
                </a:solidFill>
                <a:latin typeface="Avenir"/>
                <a:ea typeface="Avenir"/>
                <a:cs typeface="Avenir"/>
                <a:sym typeface="Avenir"/>
              </a:rPr>
              <a:t>What is an AISC Student Club?</a:t>
            </a:r>
            <a:endParaRPr/>
          </a:p>
          <a:p>
            <a:pPr indent="0" lvl="0" marL="0" rtl="0" algn="l">
              <a:spcBef>
                <a:spcPts val="0"/>
              </a:spcBef>
              <a:spcAft>
                <a:spcPts val="0"/>
              </a:spcAft>
              <a:buNone/>
            </a:pPr>
            <a:r>
              <a:t/>
            </a:r>
            <a:endParaRPr/>
          </a:p>
        </p:txBody>
      </p:sp>
      <p:sp>
        <p:nvSpPr>
          <p:cNvPr id="69" name="Google Shape;69;p15"/>
          <p:cNvSpPr txBox="1"/>
          <p:nvPr>
            <p:ph idx="1" type="body"/>
          </p:nvPr>
        </p:nvSpPr>
        <p:spPr>
          <a:xfrm>
            <a:off x="311700" y="1152475"/>
            <a:ext cx="4925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800"/>
              <a:buFont typeface="Arial"/>
              <a:buNone/>
            </a:pPr>
            <a:r>
              <a:rPr lang="en">
                <a:solidFill>
                  <a:schemeClr val="dk1"/>
                </a:solidFill>
                <a:latin typeface="Avenir"/>
                <a:ea typeface="Avenir"/>
                <a:cs typeface="Avenir"/>
                <a:sym typeface="Avenir"/>
              </a:rPr>
              <a:t>AISC offers college-level students a way to formally organize and develop a student organization that is recognized by AISC and the AISC Education Foundation.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8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latin typeface="Avenir"/>
              <a:ea typeface="Avenir"/>
              <a:cs typeface="Avenir"/>
              <a:sym typeface="Avenir"/>
            </a:endParaRPr>
          </a:p>
          <a:p>
            <a:pPr indent="0" lvl="0" marL="0" rtl="0" algn="l">
              <a:spcBef>
                <a:spcPts val="1600"/>
              </a:spcBef>
              <a:spcAft>
                <a:spcPts val="0"/>
              </a:spcAft>
              <a:buClr>
                <a:schemeClr val="dk1"/>
              </a:buClr>
              <a:buSzPts val="1100"/>
              <a:buFont typeface="Arial"/>
              <a:buNone/>
            </a:pPr>
            <a:r>
              <a:t/>
            </a:r>
            <a:endParaRPr>
              <a:latin typeface="Avenir"/>
              <a:ea typeface="Avenir"/>
              <a:cs typeface="Avenir"/>
              <a:sym typeface="Avenir"/>
            </a:endParaRPr>
          </a:p>
          <a:p>
            <a:pPr indent="0" lvl="0" marL="0" rtl="0" algn="l">
              <a:spcBef>
                <a:spcPts val="1600"/>
              </a:spcBef>
              <a:spcAft>
                <a:spcPts val="1200"/>
              </a:spcAft>
              <a:buNone/>
            </a:pPr>
            <a:r>
              <a:t/>
            </a:r>
            <a:endParaRPr/>
          </a:p>
        </p:txBody>
      </p:sp>
      <p:pic>
        <p:nvPicPr>
          <p:cNvPr id="70" name="Google Shape;70;p15"/>
          <p:cNvPicPr preferRelativeResize="0"/>
          <p:nvPr/>
        </p:nvPicPr>
        <p:blipFill rotWithShape="1">
          <a:blip r:embed="rId3">
            <a:alphaModFix/>
          </a:blip>
          <a:srcRect b="0" l="0" r="0" t="0"/>
          <a:stretch/>
        </p:blipFill>
        <p:spPr>
          <a:xfrm>
            <a:off x="459500" y="4355900"/>
            <a:ext cx="2419600" cy="572700"/>
          </a:xfrm>
          <a:prstGeom prst="rect">
            <a:avLst/>
          </a:prstGeom>
          <a:noFill/>
          <a:ln>
            <a:noFill/>
          </a:ln>
        </p:spPr>
      </p:pic>
      <p:pic>
        <p:nvPicPr>
          <p:cNvPr id="71" name="Google Shape;71;p15"/>
          <p:cNvPicPr preferRelativeResize="0"/>
          <p:nvPr/>
        </p:nvPicPr>
        <p:blipFill rotWithShape="1">
          <a:blip r:embed="rId4">
            <a:alphaModFix/>
          </a:blip>
          <a:srcRect b="0" l="17964" r="18397" t="0"/>
          <a:stretch/>
        </p:blipFill>
        <p:spPr>
          <a:xfrm>
            <a:off x="5392025" y="1065375"/>
            <a:ext cx="3614750" cy="3788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en" sz="3000">
                <a:solidFill>
                  <a:srgbClr val="035FAD"/>
                </a:solidFill>
                <a:latin typeface="Avenir"/>
                <a:ea typeface="Avenir"/>
                <a:cs typeface="Avenir"/>
                <a:sym typeface="Avenir"/>
              </a:rPr>
              <a:t>What is an AISC Student Club?</a:t>
            </a:r>
            <a:endParaRPr/>
          </a:p>
          <a:p>
            <a:pPr indent="0" lvl="0" marL="0" rtl="0" algn="l">
              <a:spcBef>
                <a:spcPts val="0"/>
              </a:spcBef>
              <a:spcAft>
                <a:spcPts val="0"/>
              </a:spcAft>
              <a:buNone/>
            </a:pPr>
            <a:r>
              <a:t/>
            </a:r>
            <a:endParaRPr/>
          </a:p>
        </p:txBody>
      </p:sp>
      <p:sp>
        <p:nvSpPr>
          <p:cNvPr id="77" name="Google Shape;77;p16"/>
          <p:cNvSpPr txBox="1"/>
          <p:nvPr>
            <p:ph idx="1" type="body"/>
          </p:nvPr>
        </p:nvSpPr>
        <p:spPr>
          <a:xfrm>
            <a:off x="4572000" y="1152475"/>
            <a:ext cx="4260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rPr lang="en">
                <a:solidFill>
                  <a:schemeClr val="dk1"/>
                </a:solidFill>
                <a:latin typeface="Avenir"/>
                <a:ea typeface="Avenir"/>
                <a:cs typeface="Avenir"/>
                <a:sym typeface="Avenir"/>
              </a:rPr>
              <a:t>The AISC Student Clubs offer steel design and/or construction students the opportunity to gather on campus and meet as a group to:</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800"/>
              <a:buFont typeface="Arial"/>
              <a:buNone/>
            </a:pPr>
            <a:r>
              <a:t/>
            </a:r>
            <a:endParaRPr>
              <a:solidFill>
                <a:schemeClr val="dk1"/>
              </a:solidFill>
              <a:latin typeface="Avenir"/>
              <a:ea typeface="Avenir"/>
              <a:cs typeface="Avenir"/>
              <a:sym typeface="Avenir"/>
            </a:endParaRPr>
          </a:p>
          <a:p>
            <a:pPr indent="-342900" lvl="0" marL="457200" rtl="0" algn="l">
              <a:spcBef>
                <a:spcPts val="0"/>
              </a:spcBef>
              <a:spcAft>
                <a:spcPts val="0"/>
              </a:spcAft>
              <a:buClr>
                <a:schemeClr val="dk1"/>
              </a:buClr>
              <a:buSzPts val="1800"/>
              <a:buFont typeface="Avenir"/>
              <a:buChar char="●"/>
            </a:pPr>
            <a:r>
              <a:rPr lang="en">
                <a:solidFill>
                  <a:schemeClr val="dk1"/>
                </a:solidFill>
                <a:latin typeface="Avenir"/>
                <a:ea typeface="Avenir"/>
                <a:cs typeface="Avenir"/>
                <a:sym typeface="Avenir"/>
              </a:rPr>
              <a:t>Exchange steel-related knowledge</a:t>
            </a:r>
            <a:endParaRPr>
              <a:solidFill>
                <a:schemeClr val="dk1"/>
              </a:solidFill>
              <a:latin typeface="Avenir"/>
              <a:ea typeface="Avenir"/>
              <a:cs typeface="Avenir"/>
              <a:sym typeface="Avenir"/>
            </a:endParaRPr>
          </a:p>
          <a:p>
            <a:pPr indent="-342900" lvl="0" marL="457200" rtl="0" algn="l">
              <a:spcBef>
                <a:spcPts val="0"/>
              </a:spcBef>
              <a:spcAft>
                <a:spcPts val="0"/>
              </a:spcAft>
              <a:buClr>
                <a:schemeClr val="dk1"/>
              </a:buClr>
              <a:buSzPts val="1800"/>
              <a:buFont typeface="Avenir"/>
              <a:buChar char="●"/>
            </a:pPr>
            <a:r>
              <a:rPr lang="en">
                <a:solidFill>
                  <a:schemeClr val="dk1"/>
                </a:solidFill>
                <a:latin typeface="Avenir"/>
                <a:ea typeface="Avenir"/>
                <a:cs typeface="Avenir"/>
                <a:sym typeface="Avenir"/>
              </a:rPr>
              <a:t>Engage in educational activities</a:t>
            </a:r>
            <a:endParaRPr>
              <a:solidFill>
                <a:schemeClr val="dk1"/>
              </a:solidFill>
              <a:latin typeface="Avenir"/>
              <a:ea typeface="Avenir"/>
              <a:cs typeface="Avenir"/>
              <a:sym typeface="Avenir"/>
            </a:endParaRPr>
          </a:p>
          <a:p>
            <a:pPr indent="-342900" lvl="0" marL="457200" rtl="0" algn="l">
              <a:spcBef>
                <a:spcPts val="0"/>
              </a:spcBef>
              <a:spcAft>
                <a:spcPts val="0"/>
              </a:spcAft>
              <a:buClr>
                <a:schemeClr val="dk1"/>
              </a:buClr>
              <a:buSzPts val="1800"/>
              <a:buFont typeface="Avenir"/>
              <a:buChar char="●"/>
            </a:pPr>
            <a:r>
              <a:rPr lang="en">
                <a:solidFill>
                  <a:schemeClr val="dk1"/>
                </a:solidFill>
                <a:latin typeface="Avenir"/>
                <a:ea typeface="Avenir"/>
                <a:cs typeface="Avenir"/>
                <a:sym typeface="Avenir"/>
              </a:rPr>
              <a:t>Network with peers and industry representatives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8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8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latin typeface="Avenir"/>
              <a:ea typeface="Avenir"/>
              <a:cs typeface="Avenir"/>
              <a:sym typeface="Avenir"/>
            </a:endParaRPr>
          </a:p>
          <a:p>
            <a:pPr indent="0" lvl="0" marL="0" rtl="0" algn="l">
              <a:spcBef>
                <a:spcPts val="1600"/>
              </a:spcBef>
              <a:spcAft>
                <a:spcPts val="0"/>
              </a:spcAft>
              <a:buClr>
                <a:schemeClr val="dk1"/>
              </a:buClr>
              <a:buSzPts val="1100"/>
              <a:buFont typeface="Arial"/>
              <a:buNone/>
            </a:pPr>
            <a:r>
              <a:t/>
            </a:r>
            <a:endParaRPr>
              <a:latin typeface="Avenir"/>
              <a:ea typeface="Avenir"/>
              <a:cs typeface="Avenir"/>
              <a:sym typeface="Avenir"/>
            </a:endParaRPr>
          </a:p>
          <a:p>
            <a:pPr indent="0" lvl="0" marL="0" rtl="0" algn="l">
              <a:spcBef>
                <a:spcPts val="1600"/>
              </a:spcBef>
              <a:spcAft>
                <a:spcPts val="1200"/>
              </a:spcAft>
              <a:buNone/>
            </a:pPr>
            <a:r>
              <a:t/>
            </a:r>
            <a:endParaRPr/>
          </a:p>
        </p:txBody>
      </p:sp>
      <p:pic>
        <p:nvPicPr>
          <p:cNvPr id="78" name="Google Shape;78;p16"/>
          <p:cNvPicPr preferRelativeResize="0"/>
          <p:nvPr/>
        </p:nvPicPr>
        <p:blipFill rotWithShape="1">
          <a:blip r:embed="rId3">
            <a:alphaModFix/>
          </a:blip>
          <a:srcRect b="0" l="0" r="0" t="0"/>
          <a:stretch/>
        </p:blipFill>
        <p:spPr>
          <a:xfrm>
            <a:off x="396300" y="1202125"/>
            <a:ext cx="3964000" cy="2973006"/>
          </a:xfrm>
          <a:prstGeom prst="rect">
            <a:avLst/>
          </a:prstGeom>
          <a:noFill/>
          <a:ln>
            <a:noFill/>
          </a:ln>
        </p:spPr>
      </p:pic>
      <p:pic>
        <p:nvPicPr>
          <p:cNvPr id="79" name="Google Shape;79;p16"/>
          <p:cNvPicPr preferRelativeResize="0"/>
          <p:nvPr/>
        </p:nvPicPr>
        <p:blipFill rotWithShape="1">
          <a:blip r:embed="rId4">
            <a:alphaModFix/>
          </a:blip>
          <a:srcRect b="0" l="0" r="0" t="0"/>
          <a:stretch/>
        </p:blipFill>
        <p:spPr>
          <a:xfrm>
            <a:off x="459500" y="4355900"/>
            <a:ext cx="2419600" cy="572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en" sz="3000">
                <a:solidFill>
                  <a:srgbClr val="035FAD"/>
                </a:solidFill>
                <a:latin typeface="Avenir"/>
                <a:ea typeface="Avenir"/>
                <a:cs typeface="Avenir"/>
                <a:sym typeface="Avenir"/>
              </a:rPr>
              <a:t>What is an AISC Student Club?</a:t>
            </a:r>
            <a:endParaRPr/>
          </a:p>
          <a:p>
            <a:pPr indent="0" lvl="0" marL="0" rtl="0" algn="l">
              <a:spcBef>
                <a:spcPts val="0"/>
              </a:spcBef>
              <a:spcAft>
                <a:spcPts val="0"/>
              </a:spcAft>
              <a:buNone/>
            </a:pPr>
            <a:r>
              <a:t/>
            </a:r>
            <a:endParaRPr/>
          </a:p>
        </p:txBody>
      </p:sp>
      <p:sp>
        <p:nvSpPr>
          <p:cNvPr id="85" name="Google Shape;85;p17"/>
          <p:cNvSpPr txBox="1"/>
          <p:nvPr>
            <p:ph idx="1" type="body"/>
          </p:nvPr>
        </p:nvSpPr>
        <p:spPr>
          <a:xfrm>
            <a:off x="4572000" y="1152475"/>
            <a:ext cx="4260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Avenir"/>
                <a:ea typeface="Avenir"/>
                <a:cs typeface="Avenir"/>
                <a:sym typeface="Avenir"/>
              </a:rPr>
              <a:t>Additionally, AISC Student Clubs can be organized to:</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solidFill>
                <a:schemeClr val="dk1"/>
              </a:solidFill>
              <a:latin typeface="Avenir"/>
              <a:ea typeface="Avenir"/>
              <a:cs typeface="Avenir"/>
              <a:sym typeface="Avenir"/>
            </a:endParaRPr>
          </a:p>
          <a:p>
            <a:pPr indent="-342900" lvl="0" marL="457200" rtl="0" algn="l">
              <a:spcBef>
                <a:spcPts val="0"/>
              </a:spcBef>
              <a:spcAft>
                <a:spcPts val="0"/>
              </a:spcAft>
              <a:buClr>
                <a:schemeClr val="dk1"/>
              </a:buClr>
              <a:buSzPts val="1800"/>
              <a:buFont typeface="Avenir"/>
              <a:buChar char="●"/>
            </a:pPr>
            <a:r>
              <a:rPr lang="en">
                <a:solidFill>
                  <a:schemeClr val="dk1"/>
                </a:solidFill>
                <a:latin typeface="Avenir"/>
                <a:ea typeface="Avenir"/>
                <a:cs typeface="Avenir"/>
                <a:sym typeface="Avenir"/>
              </a:rPr>
              <a:t>Support the school’s Student Steel Bridge Competition (SSBC) team</a:t>
            </a:r>
            <a:endParaRPr>
              <a:solidFill>
                <a:schemeClr val="dk1"/>
              </a:solidFill>
              <a:latin typeface="Avenir"/>
              <a:ea typeface="Avenir"/>
              <a:cs typeface="Avenir"/>
              <a:sym typeface="Avenir"/>
            </a:endParaRPr>
          </a:p>
          <a:p>
            <a:pPr indent="-342900" lvl="0" marL="457200" rtl="0" algn="l">
              <a:spcBef>
                <a:spcPts val="0"/>
              </a:spcBef>
              <a:spcAft>
                <a:spcPts val="0"/>
              </a:spcAft>
              <a:buClr>
                <a:schemeClr val="dk1"/>
              </a:buClr>
              <a:buSzPts val="1800"/>
              <a:buFont typeface="Avenir"/>
              <a:buChar char="●"/>
            </a:pPr>
            <a:r>
              <a:rPr lang="en">
                <a:solidFill>
                  <a:schemeClr val="dk1"/>
                </a:solidFill>
                <a:latin typeface="Avenir"/>
                <a:ea typeface="Avenir"/>
                <a:cs typeface="Avenir"/>
                <a:sym typeface="Avenir"/>
              </a:rPr>
              <a:t>Attend AISC’s NASCC: The Steel Conference as a group</a:t>
            </a:r>
            <a:endParaRPr>
              <a:solidFill>
                <a:schemeClr val="dk1"/>
              </a:solidFill>
              <a:latin typeface="Avenir"/>
              <a:ea typeface="Avenir"/>
              <a:cs typeface="Avenir"/>
              <a:sym typeface="Avenir"/>
            </a:endParaRPr>
          </a:p>
          <a:p>
            <a:pPr indent="-342900" lvl="0" marL="457200" rtl="0" algn="l">
              <a:spcBef>
                <a:spcPts val="0"/>
              </a:spcBef>
              <a:spcAft>
                <a:spcPts val="0"/>
              </a:spcAft>
              <a:buClr>
                <a:schemeClr val="dk1"/>
              </a:buClr>
              <a:buSzPts val="1800"/>
              <a:buFont typeface="Avenir"/>
              <a:buChar char="●"/>
            </a:pPr>
            <a:r>
              <a:rPr lang="en">
                <a:solidFill>
                  <a:schemeClr val="dk1"/>
                </a:solidFill>
                <a:latin typeface="Avenir"/>
                <a:ea typeface="Avenir"/>
                <a:cs typeface="Avenir"/>
                <a:sym typeface="Avenir"/>
              </a:rPr>
              <a:t>Participate in AISC’s Adopt-a-School program</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8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800"/>
              <a:buFont typeface="Arial"/>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t/>
            </a:r>
            <a:endParaRPr>
              <a:latin typeface="Avenir"/>
              <a:ea typeface="Avenir"/>
              <a:cs typeface="Avenir"/>
              <a:sym typeface="Avenir"/>
            </a:endParaRPr>
          </a:p>
          <a:p>
            <a:pPr indent="0" lvl="0" marL="0" rtl="0" algn="l">
              <a:spcBef>
                <a:spcPts val="1600"/>
              </a:spcBef>
              <a:spcAft>
                <a:spcPts val="0"/>
              </a:spcAft>
              <a:buClr>
                <a:schemeClr val="dk1"/>
              </a:buClr>
              <a:buSzPts val="1100"/>
              <a:buFont typeface="Arial"/>
              <a:buNone/>
            </a:pPr>
            <a:r>
              <a:t/>
            </a:r>
            <a:endParaRPr>
              <a:latin typeface="Avenir"/>
              <a:ea typeface="Avenir"/>
              <a:cs typeface="Avenir"/>
              <a:sym typeface="Avenir"/>
            </a:endParaRPr>
          </a:p>
          <a:p>
            <a:pPr indent="0" lvl="0" marL="0" rtl="0" algn="l">
              <a:spcBef>
                <a:spcPts val="1600"/>
              </a:spcBef>
              <a:spcAft>
                <a:spcPts val="1200"/>
              </a:spcAft>
              <a:buNone/>
            </a:pPr>
            <a:r>
              <a:t/>
            </a:r>
            <a:endParaRPr>
              <a:solidFill>
                <a:schemeClr val="dk1"/>
              </a:solidFill>
              <a:latin typeface="Avenir"/>
              <a:ea typeface="Avenir"/>
              <a:cs typeface="Avenir"/>
              <a:sym typeface="Avenir"/>
            </a:endParaRPr>
          </a:p>
        </p:txBody>
      </p:sp>
      <p:pic>
        <p:nvPicPr>
          <p:cNvPr id="86" name="Google Shape;86;p17"/>
          <p:cNvPicPr preferRelativeResize="0"/>
          <p:nvPr/>
        </p:nvPicPr>
        <p:blipFill rotWithShape="1">
          <a:blip r:embed="rId3">
            <a:alphaModFix/>
          </a:blip>
          <a:srcRect b="0" l="0" r="0" t="0"/>
          <a:stretch/>
        </p:blipFill>
        <p:spPr>
          <a:xfrm>
            <a:off x="459500" y="4355900"/>
            <a:ext cx="2419600" cy="572700"/>
          </a:xfrm>
          <a:prstGeom prst="rect">
            <a:avLst/>
          </a:prstGeom>
          <a:noFill/>
          <a:ln>
            <a:noFill/>
          </a:ln>
        </p:spPr>
      </p:pic>
      <p:pic>
        <p:nvPicPr>
          <p:cNvPr id="87" name="Google Shape;87;p17"/>
          <p:cNvPicPr preferRelativeResize="0"/>
          <p:nvPr/>
        </p:nvPicPr>
        <p:blipFill rotWithShape="1">
          <a:blip r:embed="rId4">
            <a:alphaModFix/>
          </a:blip>
          <a:srcRect b="0" l="0" r="0" t="0"/>
          <a:stretch/>
        </p:blipFill>
        <p:spPr>
          <a:xfrm>
            <a:off x="455800" y="1188839"/>
            <a:ext cx="3964000" cy="29995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en" sz="3000">
                <a:solidFill>
                  <a:srgbClr val="035FAD"/>
                </a:solidFill>
                <a:latin typeface="Avenir"/>
                <a:ea typeface="Avenir"/>
                <a:cs typeface="Avenir"/>
                <a:sym typeface="Avenir"/>
              </a:rPr>
              <a:t>What is the Student Steel Bridge Competition?</a:t>
            </a:r>
            <a:endParaRPr sz="3000"/>
          </a:p>
          <a:p>
            <a:pPr indent="0" lvl="0" marL="0" rtl="0" algn="l">
              <a:spcBef>
                <a:spcPts val="0"/>
              </a:spcBef>
              <a:spcAft>
                <a:spcPts val="0"/>
              </a:spcAft>
              <a:buNone/>
            </a:pPr>
            <a:r>
              <a:t/>
            </a:r>
            <a:endParaRPr/>
          </a:p>
        </p:txBody>
      </p:sp>
      <p:sp>
        <p:nvSpPr>
          <p:cNvPr id="93" name="Google Shape;93;p18"/>
          <p:cNvSpPr txBox="1"/>
          <p:nvPr>
            <p:ph idx="1" type="body"/>
          </p:nvPr>
        </p:nvSpPr>
        <p:spPr>
          <a:xfrm>
            <a:off x="2946250" y="3924125"/>
            <a:ext cx="6579000" cy="1222200"/>
          </a:xfrm>
          <a:prstGeom prst="rect">
            <a:avLst/>
          </a:prstGeom>
        </p:spPr>
        <p:txBody>
          <a:bodyPr anchorCtr="0" anchor="t" bIns="91425" lIns="91425" spcFirstLastPara="1" rIns="91425" wrap="square" tIns="91425">
            <a:normAutofit/>
          </a:bodyPr>
          <a:lstStyle/>
          <a:p>
            <a:pPr indent="0" lvl="0" marL="0" rtl="0" algn="l">
              <a:lnSpc>
                <a:spcPct val="120000"/>
              </a:lnSpc>
              <a:spcBef>
                <a:spcPts val="0"/>
              </a:spcBef>
              <a:spcAft>
                <a:spcPts val="0"/>
              </a:spcAft>
              <a:buClr>
                <a:schemeClr val="dk1"/>
              </a:buClr>
              <a:buSzPts val="2400"/>
              <a:buFont typeface="Arial"/>
              <a:buNone/>
            </a:pPr>
            <a:r>
              <a:rPr b="1" lang="en" sz="2400">
                <a:solidFill>
                  <a:srgbClr val="035FAD"/>
                </a:solidFill>
                <a:latin typeface="Avenir"/>
                <a:ea typeface="Avenir"/>
                <a:cs typeface="Avenir"/>
                <a:sym typeface="Avenir"/>
              </a:rPr>
              <a:t>2,500+</a:t>
            </a:r>
            <a:r>
              <a:rPr lang="en" sz="1400">
                <a:solidFill>
                  <a:srgbClr val="035FAD"/>
                </a:solidFill>
                <a:latin typeface="Avenir"/>
                <a:ea typeface="Avenir"/>
                <a:cs typeface="Avenir"/>
                <a:sym typeface="Avenir"/>
              </a:rPr>
              <a:t> students         </a:t>
            </a:r>
            <a:r>
              <a:rPr b="1" lang="en" sz="2400">
                <a:solidFill>
                  <a:srgbClr val="035FAD"/>
                </a:solidFill>
                <a:latin typeface="Avenir"/>
                <a:ea typeface="Avenir"/>
                <a:cs typeface="Avenir"/>
                <a:sym typeface="Avenir"/>
              </a:rPr>
              <a:t>220+</a:t>
            </a:r>
            <a:r>
              <a:rPr lang="en" sz="1400">
                <a:solidFill>
                  <a:srgbClr val="035FAD"/>
                </a:solidFill>
                <a:latin typeface="Avenir"/>
                <a:ea typeface="Avenir"/>
                <a:cs typeface="Avenir"/>
                <a:sym typeface="Avenir"/>
              </a:rPr>
              <a:t> schools across the country      </a:t>
            </a:r>
            <a:endParaRPr sz="1400">
              <a:solidFill>
                <a:srgbClr val="035FAD"/>
              </a:solidFill>
              <a:latin typeface="Avenir"/>
              <a:ea typeface="Avenir"/>
              <a:cs typeface="Avenir"/>
              <a:sym typeface="Avenir"/>
            </a:endParaRPr>
          </a:p>
          <a:p>
            <a:pPr indent="0" lvl="0" marL="0" rtl="0" algn="l">
              <a:lnSpc>
                <a:spcPct val="120000"/>
              </a:lnSpc>
              <a:spcBef>
                <a:spcPts val="0"/>
              </a:spcBef>
              <a:spcAft>
                <a:spcPts val="0"/>
              </a:spcAft>
              <a:buNone/>
            </a:pPr>
            <a:r>
              <a:rPr b="1" lang="en" sz="2400">
                <a:solidFill>
                  <a:srgbClr val="035FAD"/>
                </a:solidFill>
                <a:latin typeface="Avenir"/>
                <a:ea typeface="Avenir"/>
                <a:cs typeface="Avenir"/>
                <a:sym typeface="Avenir"/>
              </a:rPr>
              <a:t>18</a:t>
            </a:r>
            <a:r>
              <a:rPr lang="en" sz="1400">
                <a:solidFill>
                  <a:srgbClr val="035FAD"/>
                </a:solidFill>
                <a:latin typeface="Avenir"/>
                <a:ea typeface="Avenir"/>
                <a:cs typeface="Avenir"/>
                <a:sym typeface="Avenir"/>
              </a:rPr>
              <a:t> regional competitions  </a:t>
            </a:r>
            <a:r>
              <a:rPr b="1" lang="en" sz="2400">
                <a:solidFill>
                  <a:srgbClr val="035FAD"/>
                </a:solidFill>
                <a:latin typeface="Avenir"/>
                <a:ea typeface="Avenir"/>
                <a:cs typeface="Avenir"/>
                <a:sym typeface="Avenir"/>
              </a:rPr>
              <a:t>40+</a:t>
            </a:r>
            <a:r>
              <a:rPr lang="en" sz="1400">
                <a:solidFill>
                  <a:srgbClr val="035FAD"/>
                </a:solidFill>
                <a:latin typeface="Avenir"/>
                <a:ea typeface="Avenir"/>
                <a:cs typeface="Avenir"/>
                <a:sym typeface="Avenir"/>
              </a:rPr>
              <a:t> national finalists </a:t>
            </a:r>
            <a:r>
              <a:rPr b="1" lang="en" sz="2400">
                <a:solidFill>
                  <a:srgbClr val="035FAD"/>
                </a:solidFill>
                <a:latin typeface="Avenir"/>
                <a:ea typeface="Avenir"/>
                <a:cs typeface="Avenir"/>
                <a:sym typeface="Avenir"/>
              </a:rPr>
              <a:t>1</a:t>
            </a:r>
            <a:r>
              <a:rPr lang="en" sz="1400">
                <a:solidFill>
                  <a:srgbClr val="035FAD"/>
                </a:solidFill>
                <a:latin typeface="Avenir"/>
                <a:ea typeface="Avenir"/>
                <a:cs typeface="Avenir"/>
                <a:sym typeface="Avenir"/>
              </a:rPr>
              <a:t> national competition</a:t>
            </a:r>
            <a:endParaRPr/>
          </a:p>
        </p:txBody>
      </p:sp>
      <p:pic>
        <p:nvPicPr>
          <p:cNvPr id="94" name="Google Shape;94;p18"/>
          <p:cNvPicPr preferRelativeResize="0"/>
          <p:nvPr/>
        </p:nvPicPr>
        <p:blipFill rotWithShape="1">
          <a:blip r:embed="rId3">
            <a:alphaModFix/>
          </a:blip>
          <a:srcRect b="17615" l="0" r="0" t="36087"/>
          <a:stretch/>
        </p:blipFill>
        <p:spPr>
          <a:xfrm>
            <a:off x="0" y="1071100"/>
            <a:ext cx="9144000" cy="2799646"/>
          </a:xfrm>
          <a:prstGeom prst="rect">
            <a:avLst/>
          </a:prstGeom>
          <a:noFill/>
          <a:ln>
            <a:noFill/>
          </a:ln>
        </p:spPr>
      </p:pic>
      <p:pic>
        <p:nvPicPr>
          <p:cNvPr id="95" name="Google Shape;95;p18"/>
          <p:cNvPicPr preferRelativeResize="0"/>
          <p:nvPr/>
        </p:nvPicPr>
        <p:blipFill rotWithShape="1">
          <a:blip r:embed="rId4">
            <a:alphaModFix/>
          </a:blip>
          <a:srcRect b="0" l="0" r="0" t="0"/>
          <a:stretch/>
        </p:blipFill>
        <p:spPr>
          <a:xfrm>
            <a:off x="388275" y="4248875"/>
            <a:ext cx="2419600" cy="572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en" sz="3000">
                <a:solidFill>
                  <a:srgbClr val="035FAD"/>
                </a:solidFill>
                <a:latin typeface="Avenir"/>
                <a:ea typeface="Avenir"/>
                <a:cs typeface="Avenir"/>
                <a:sym typeface="Avenir"/>
              </a:rPr>
              <a:t>What is NASCC: The Steel Conference?</a:t>
            </a:r>
            <a:endParaRPr sz="3000"/>
          </a:p>
          <a:p>
            <a:pPr indent="0" lvl="0" marL="0" rtl="0" algn="l">
              <a:spcBef>
                <a:spcPts val="0"/>
              </a:spcBef>
              <a:spcAft>
                <a:spcPts val="0"/>
              </a:spcAft>
              <a:buNone/>
            </a:pPr>
            <a:r>
              <a:t/>
            </a:r>
            <a:endParaRPr/>
          </a:p>
        </p:txBody>
      </p:sp>
      <p:sp>
        <p:nvSpPr>
          <p:cNvPr id="101" name="Google Shape;101;p19"/>
          <p:cNvSpPr txBox="1"/>
          <p:nvPr>
            <p:ph idx="1" type="body"/>
          </p:nvPr>
        </p:nvSpPr>
        <p:spPr>
          <a:xfrm>
            <a:off x="3848225" y="4098500"/>
            <a:ext cx="4260300" cy="902700"/>
          </a:xfrm>
          <a:prstGeom prst="rect">
            <a:avLst/>
          </a:prstGeom>
        </p:spPr>
        <p:txBody>
          <a:bodyPr anchorCtr="0" anchor="t" bIns="91425" lIns="91425" spcFirstLastPara="1" rIns="91425" wrap="square" tIns="91425">
            <a:normAutofit lnSpcReduction="20000"/>
          </a:bodyPr>
          <a:lstStyle/>
          <a:p>
            <a:pPr indent="-317500" lvl="0" marL="457200" rtl="0" algn="l">
              <a:spcBef>
                <a:spcPts val="0"/>
              </a:spcBef>
              <a:spcAft>
                <a:spcPts val="0"/>
              </a:spcAft>
              <a:buClr>
                <a:schemeClr val="dk1"/>
              </a:buClr>
              <a:buSzPts val="1400"/>
              <a:buFont typeface="Avenir"/>
              <a:buChar char="●"/>
            </a:pPr>
            <a:r>
              <a:rPr lang="en" sz="1400">
                <a:solidFill>
                  <a:schemeClr val="dk1"/>
                </a:solidFill>
                <a:latin typeface="Avenir"/>
                <a:ea typeface="Avenir"/>
                <a:cs typeface="Avenir"/>
                <a:sym typeface="Avenir"/>
              </a:rPr>
              <a:t>Students Connecting with Industry Sessions</a:t>
            </a:r>
            <a:endParaRPr sz="1400">
              <a:solidFill>
                <a:schemeClr val="dk1"/>
              </a:solidFill>
              <a:latin typeface="Avenir"/>
              <a:ea typeface="Avenir"/>
              <a:cs typeface="Avenir"/>
              <a:sym typeface="Avenir"/>
            </a:endParaRPr>
          </a:p>
          <a:p>
            <a:pPr indent="-317500" lvl="0" marL="457200" rtl="0" algn="l">
              <a:spcBef>
                <a:spcPts val="0"/>
              </a:spcBef>
              <a:spcAft>
                <a:spcPts val="0"/>
              </a:spcAft>
              <a:buClr>
                <a:schemeClr val="dk1"/>
              </a:buClr>
              <a:buSzPts val="1400"/>
              <a:buFont typeface="Avenir"/>
              <a:buChar char="●"/>
            </a:pPr>
            <a:r>
              <a:rPr lang="en" sz="1400">
                <a:solidFill>
                  <a:schemeClr val="dk1"/>
                </a:solidFill>
                <a:latin typeface="Avenir"/>
                <a:ea typeface="Avenir"/>
                <a:cs typeface="Avenir"/>
                <a:sym typeface="Avenir"/>
              </a:rPr>
              <a:t>Free registration for AISC Student Members</a:t>
            </a:r>
            <a:endParaRPr sz="1400">
              <a:solidFill>
                <a:schemeClr val="dk1"/>
              </a:solidFill>
              <a:latin typeface="Avenir"/>
              <a:ea typeface="Avenir"/>
              <a:cs typeface="Avenir"/>
              <a:sym typeface="Avenir"/>
            </a:endParaRPr>
          </a:p>
          <a:p>
            <a:pPr indent="-317500" lvl="0" marL="457200" rtl="0" algn="l">
              <a:spcBef>
                <a:spcPts val="0"/>
              </a:spcBef>
              <a:spcAft>
                <a:spcPts val="0"/>
              </a:spcAft>
              <a:buClr>
                <a:schemeClr val="dk1"/>
              </a:buClr>
              <a:buSzPts val="1400"/>
              <a:buFont typeface="Avenir"/>
              <a:buChar char="●"/>
            </a:pPr>
            <a:r>
              <a:rPr lang="en" sz="1400">
                <a:solidFill>
                  <a:schemeClr val="dk1"/>
                </a:solidFill>
                <a:latin typeface="Avenir"/>
                <a:ea typeface="Avenir"/>
                <a:cs typeface="Avenir"/>
                <a:sym typeface="Avenir"/>
              </a:rPr>
              <a:t>Travel reimbursement and meal benefits</a:t>
            </a:r>
            <a:endParaRPr/>
          </a:p>
        </p:txBody>
      </p:sp>
      <p:pic>
        <p:nvPicPr>
          <p:cNvPr id="102" name="Google Shape;102;p19"/>
          <p:cNvPicPr preferRelativeResize="0"/>
          <p:nvPr/>
        </p:nvPicPr>
        <p:blipFill rotWithShape="1">
          <a:blip r:embed="rId3">
            <a:alphaModFix/>
          </a:blip>
          <a:srcRect b="0" l="0" r="0" t="0"/>
          <a:stretch/>
        </p:blipFill>
        <p:spPr>
          <a:xfrm>
            <a:off x="459500" y="4355900"/>
            <a:ext cx="2419600" cy="572700"/>
          </a:xfrm>
          <a:prstGeom prst="rect">
            <a:avLst/>
          </a:prstGeom>
          <a:noFill/>
          <a:ln>
            <a:noFill/>
          </a:ln>
        </p:spPr>
      </p:pic>
      <p:pic>
        <p:nvPicPr>
          <p:cNvPr id="103" name="Google Shape;103;p19"/>
          <p:cNvPicPr preferRelativeResize="0"/>
          <p:nvPr/>
        </p:nvPicPr>
        <p:blipFill rotWithShape="1">
          <a:blip r:embed="rId4">
            <a:alphaModFix/>
          </a:blip>
          <a:srcRect b="0" l="0" r="2028" t="0"/>
          <a:stretch/>
        </p:blipFill>
        <p:spPr>
          <a:xfrm>
            <a:off x="417100" y="1145924"/>
            <a:ext cx="3284149" cy="2824375"/>
          </a:xfrm>
          <a:prstGeom prst="rect">
            <a:avLst/>
          </a:prstGeom>
          <a:noFill/>
          <a:ln>
            <a:noFill/>
          </a:ln>
        </p:spPr>
      </p:pic>
      <p:pic>
        <p:nvPicPr>
          <p:cNvPr id="104" name="Google Shape;104;p19"/>
          <p:cNvPicPr preferRelativeResize="0"/>
          <p:nvPr/>
        </p:nvPicPr>
        <p:blipFill>
          <a:blip r:embed="rId5">
            <a:alphaModFix/>
          </a:blip>
          <a:stretch>
            <a:fillRect/>
          </a:stretch>
        </p:blipFill>
        <p:spPr>
          <a:xfrm>
            <a:off x="3848213" y="1145925"/>
            <a:ext cx="5021124" cy="2824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en" sz="3000">
                <a:solidFill>
                  <a:srgbClr val="035FAD"/>
                </a:solidFill>
                <a:latin typeface="Avenir"/>
                <a:ea typeface="Avenir"/>
                <a:cs typeface="Avenir"/>
                <a:sym typeface="Avenir"/>
              </a:rPr>
              <a:t>What is AISC’s Adopt-a-School Program?</a:t>
            </a:r>
            <a:endParaRPr sz="3000"/>
          </a:p>
          <a:p>
            <a:pPr indent="0" lvl="0" marL="0" rtl="0" algn="l">
              <a:spcBef>
                <a:spcPts val="0"/>
              </a:spcBef>
              <a:spcAft>
                <a:spcPts val="0"/>
              </a:spcAft>
              <a:buNone/>
            </a:pPr>
            <a:r>
              <a:t/>
            </a:r>
            <a:endParaRPr/>
          </a:p>
        </p:txBody>
      </p:sp>
      <p:sp>
        <p:nvSpPr>
          <p:cNvPr id="110" name="Google Shape;110;p20"/>
          <p:cNvSpPr txBox="1"/>
          <p:nvPr>
            <p:ph idx="1" type="body"/>
          </p:nvPr>
        </p:nvSpPr>
        <p:spPr>
          <a:xfrm>
            <a:off x="311700" y="1152475"/>
            <a:ext cx="5422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800"/>
              <a:buFont typeface="Arial"/>
              <a:buNone/>
            </a:pPr>
            <a:r>
              <a:rPr lang="en" sz="1600">
                <a:solidFill>
                  <a:schemeClr val="dk1"/>
                </a:solidFill>
                <a:latin typeface="Avenir"/>
                <a:ea typeface="Avenir"/>
                <a:cs typeface="Avenir"/>
                <a:sym typeface="Avenir"/>
              </a:rPr>
              <a:t>Adopt-a-School matches steel fabricators with college faculty and students. The program encourages long-term relationships that can improve learning experiences both in and out of the classroom.</a:t>
            </a:r>
            <a:endParaRPr sz="1600">
              <a:solidFill>
                <a:schemeClr val="dk1"/>
              </a:solidFill>
              <a:latin typeface="Avenir"/>
              <a:ea typeface="Avenir"/>
              <a:cs typeface="Avenir"/>
              <a:sym typeface="Avenir"/>
            </a:endParaRPr>
          </a:p>
          <a:p>
            <a:pPr indent="0" lvl="0" marL="0" rtl="0" algn="l">
              <a:spcBef>
                <a:spcPts val="0"/>
              </a:spcBef>
              <a:spcAft>
                <a:spcPts val="0"/>
              </a:spcAft>
              <a:buClr>
                <a:schemeClr val="dk1"/>
              </a:buClr>
              <a:buSzPts val="1800"/>
              <a:buFont typeface="Arial"/>
              <a:buNone/>
            </a:pPr>
            <a:r>
              <a:t/>
            </a:r>
            <a:endParaRPr sz="1600">
              <a:solidFill>
                <a:schemeClr val="dk1"/>
              </a:solidFill>
              <a:latin typeface="Avenir"/>
              <a:ea typeface="Avenir"/>
              <a:cs typeface="Avenir"/>
              <a:sym typeface="Avenir"/>
            </a:endParaRPr>
          </a:p>
          <a:p>
            <a:pPr indent="0" lvl="0" marL="0" rtl="0" algn="l">
              <a:spcBef>
                <a:spcPts val="0"/>
              </a:spcBef>
              <a:spcAft>
                <a:spcPts val="0"/>
              </a:spcAft>
              <a:buClr>
                <a:schemeClr val="dk1"/>
              </a:buClr>
              <a:buSzPts val="1800"/>
              <a:buFont typeface="Arial"/>
              <a:buNone/>
            </a:pPr>
            <a:r>
              <a:rPr lang="en" sz="1600">
                <a:solidFill>
                  <a:schemeClr val="dk1"/>
                </a:solidFill>
                <a:latin typeface="Avenir"/>
                <a:ea typeface="Avenir"/>
                <a:cs typeface="Avenir"/>
                <a:sym typeface="Avenir"/>
              </a:rPr>
              <a:t>Opportunities include:</a:t>
            </a:r>
            <a:endParaRPr sz="1600">
              <a:solidFill>
                <a:schemeClr val="dk1"/>
              </a:solidFill>
              <a:latin typeface="Avenir"/>
              <a:ea typeface="Avenir"/>
              <a:cs typeface="Avenir"/>
              <a:sym typeface="Avenir"/>
            </a:endParaRPr>
          </a:p>
          <a:p>
            <a:pPr indent="-330200" lvl="0" marL="457200" rtl="0" algn="l">
              <a:spcBef>
                <a:spcPts val="0"/>
              </a:spcBef>
              <a:spcAft>
                <a:spcPts val="0"/>
              </a:spcAft>
              <a:buClr>
                <a:schemeClr val="dk1"/>
              </a:buClr>
              <a:buSzPts val="1600"/>
              <a:buFont typeface="Avenir"/>
              <a:buChar char="●"/>
            </a:pPr>
            <a:r>
              <a:rPr lang="en" sz="1600">
                <a:solidFill>
                  <a:schemeClr val="dk1"/>
                </a:solidFill>
                <a:latin typeface="Avenir"/>
                <a:ea typeface="Avenir"/>
                <a:cs typeface="Avenir"/>
                <a:sym typeface="Avenir"/>
              </a:rPr>
              <a:t>Shop tours</a:t>
            </a:r>
            <a:endParaRPr sz="1600">
              <a:solidFill>
                <a:schemeClr val="dk1"/>
              </a:solidFill>
              <a:latin typeface="Avenir"/>
              <a:ea typeface="Avenir"/>
              <a:cs typeface="Avenir"/>
              <a:sym typeface="Avenir"/>
            </a:endParaRPr>
          </a:p>
          <a:p>
            <a:pPr indent="-330200" lvl="0" marL="457200" rtl="0" algn="l">
              <a:spcBef>
                <a:spcPts val="0"/>
              </a:spcBef>
              <a:spcAft>
                <a:spcPts val="0"/>
              </a:spcAft>
              <a:buClr>
                <a:schemeClr val="dk1"/>
              </a:buClr>
              <a:buSzPts val="1600"/>
              <a:buFont typeface="Avenir"/>
              <a:buChar char="●"/>
            </a:pPr>
            <a:r>
              <a:rPr lang="en" sz="1600">
                <a:solidFill>
                  <a:schemeClr val="dk1"/>
                </a:solidFill>
                <a:latin typeface="Avenir"/>
                <a:ea typeface="Avenir"/>
                <a:cs typeface="Avenir"/>
                <a:sym typeface="Avenir"/>
              </a:rPr>
              <a:t>SSBC team sponsorships</a:t>
            </a:r>
            <a:endParaRPr sz="1600">
              <a:solidFill>
                <a:schemeClr val="dk1"/>
              </a:solidFill>
              <a:latin typeface="Avenir"/>
              <a:ea typeface="Avenir"/>
              <a:cs typeface="Avenir"/>
              <a:sym typeface="Avenir"/>
            </a:endParaRPr>
          </a:p>
          <a:p>
            <a:pPr indent="-330200" lvl="0" marL="457200" rtl="0" algn="l">
              <a:spcBef>
                <a:spcPts val="0"/>
              </a:spcBef>
              <a:spcAft>
                <a:spcPts val="0"/>
              </a:spcAft>
              <a:buClr>
                <a:schemeClr val="dk1"/>
              </a:buClr>
              <a:buSzPts val="1600"/>
              <a:buFont typeface="Avenir"/>
              <a:buChar char="●"/>
            </a:pPr>
            <a:r>
              <a:rPr lang="en" sz="1600">
                <a:solidFill>
                  <a:schemeClr val="dk1"/>
                </a:solidFill>
                <a:latin typeface="Avenir"/>
                <a:ea typeface="Avenir"/>
                <a:cs typeface="Avenir"/>
                <a:sym typeface="Avenir"/>
              </a:rPr>
              <a:t>Guest lecturers for Club meetings</a:t>
            </a:r>
            <a:endParaRPr sz="1600">
              <a:solidFill>
                <a:schemeClr val="dk1"/>
              </a:solidFill>
              <a:latin typeface="Avenir"/>
              <a:ea typeface="Avenir"/>
              <a:cs typeface="Avenir"/>
              <a:sym typeface="Avenir"/>
            </a:endParaRPr>
          </a:p>
          <a:p>
            <a:pPr indent="-330200" lvl="0" marL="457200" rtl="0" algn="l">
              <a:spcBef>
                <a:spcPts val="0"/>
              </a:spcBef>
              <a:spcAft>
                <a:spcPts val="0"/>
              </a:spcAft>
              <a:buClr>
                <a:schemeClr val="dk1"/>
              </a:buClr>
              <a:buSzPts val="1600"/>
              <a:buFont typeface="Avenir"/>
              <a:buChar char="●"/>
            </a:pPr>
            <a:r>
              <a:rPr lang="en" sz="1600">
                <a:solidFill>
                  <a:schemeClr val="dk1"/>
                </a:solidFill>
                <a:latin typeface="Avenir"/>
                <a:ea typeface="Avenir"/>
                <a:cs typeface="Avenir"/>
                <a:sym typeface="Avenir"/>
              </a:rPr>
              <a:t>Donated sample materials</a:t>
            </a:r>
            <a:endParaRPr sz="1600">
              <a:solidFill>
                <a:schemeClr val="dk1"/>
              </a:solidFill>
              <a:latin typeface="Avenir"/>
              <a:ea typeface="Avenir"/>
              <a:cs typeface="Avenir"/>
              <a:sym typeface="Avenir"/>
            </a:endParaRPr>
          </a:p>
          <a:p>
            <a:pPr indent="0" lvl="0" marL="0" rtl="0" algn="l">
              <a:spcBef>
                <a:spcPts val="0"/>
              </a:spcBef>
              <a:spcAft>
                <a:spcPts val="0"/>
              </a:spcAft>
              <a:buNone/>
            </a:pPr>
            <a:r>
              <a:t/>
            </a:r>
            <a:endParaRPr sz="1600">
              <a:solidFill>
                <a:schemeClr val="dk1"/>
              </a:solidFill>
              <a:latin typeface="Avenir"/>
              <a:ea typeface="Avenir"/>
              <a:cs typeface="Avenir"/>
              <a:sym typeface="Avenir"/>
            </a:endParaRPr>
          </a:p>
        </p:txBody>
      </p:sp>
      <p:pic>
        <p:nvPicPr>
          <p:cNvPr id="111" name="Google Shape;111;p20"/>
          <p:cNvPicPr preferRelativeResize="0"/>
          <p:nvPr/>
        </p:nvPicPr>
        <p:blipFill>
          <a:blip r:embed="rId3">
            <a:alphaModFix/>
          </a:blip>
          <a:stretch>
            <a:fillRect/>
          </a:stretch>
        </p:blipFill>
        <p:spPr>
          <a:xfrm>
            <a:off x="459500" y="4355900"/>
            <a:ext cx="2419600" cy="572700"/>
          </a:xfrm>
          <a:prstGeom prst="rect">
            <a:avLst/>
          </a:prstGeom>
          <a:noFill/>
          <a:ln>
            <a:noFill/>
          </a:ln>
        </p:spPr>
      </p:pic>
      <p:pic>
        <p:nvPicPr>
          <p:cNvPr id="112" name="Google Shape;112;p20"/>
          <p:cNvPicPr preferRelativeResize="0"/>
          <p:nvPr/>
        </p:nvPicPr>
        <p:blipFill>
          <a:blip r:embed="rId4">
            <a:alphaModFix/>
          </a:blip>
          <a:stretch>
            <a:fillRect/>
          </a:stretch>
        </p:blipFill>
        <p:spPr>
          <a:xfrm>
            <a:off x="6014096" y="1225350"/>
            <a:ext cx="2712776" cy="36107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en" sz="3000">
                <a:solidFill>
                  <a:srgbClr val="035FAD"/>
                </a:solidFill>
                <a:latin typeface="Avenir"/>
                <a:ea typeface="Avenir"/>
                <a:cs typeface="Avenir"/>
                <a:sym typeface="Avenir"/>
              </a:rPr>
              <a:t>What are the benefits of affiliation with AISC?</a:t>
            </a:r>
            <a:endParaRPr/>
          </a:p>
          <a:p>
            <a:pPr indent="0" lvl="0" marL="0" rtl="0" algn="l">
              <a:spcBef>
                <a:spcPts val="0"/>
              </a:spcBef>
              <a:spcAft>
                <a:spcPts val="0"/>
              </a:spcAft>
              <a:buNone/>
            </a:pPr>
            <a:r>
              <a:t/>
            </a:r>
            <a:endParaRPr/>
          </a:p>
        </p:txBody>
      </p:sp>
      <p:sp>
        <p:nvSpPr>
          <p:cNvPr id="118" name="Google Shape;118;p21"/>
          <p:cNvSpPr txBox="1"/>
          <p:nvPr>
            <p:ph idx="1" type="body"/>
          </p:nvPr>
        </p:nvSpPr>
        <p:spPr>
          <a:xfrm>
            <a:off x="4848050" y="1152475"/>
            <a:ext cx="3984300" cy="3416400"/>
          </a:xfrm>
          <a:prstGeom prst="rect">
            <a:avLst/>
          </a:prstGeom>
        </p:spPr>
        <p:txBody>
          <a:bodyPr anchorCtr="0" anchor="t" bIns="91425" lIns="91425" spcFirstLastPara="1" rIns="91425" wrap="square" tIns="91425">
            <a:normAutofit/>
          </a:bodyPr>
          <a:lstStyle/>
          <a:p>
            <a:pPr indent="-330200" lvl="0" marL="457200" rtl="0" algn="l">
              <a:spcBef>
                <a:spcPts val="1600"/>
              </a:spcBef>
              <a:spcAft>
                <a:spcPts val="0"/>
              </a:spcAft>
              <a:buClr>
                <a:schemeClr val="dk1"/>
              </a:buClr>
              <a:buSzPts val="1600"/>
              <a:buFont typeface="Avenir"/>
              <a:buChar char="●"/>
            </a:pPr>
            <a:r>
              <a:rPr lang="en" sz="1600">
                <a:solidFill>
                  <a:schemeClr val="dk1"/>
                </a:solidFill>
                <a:latin typeface="Avenir"/>
                <a:ea typeface="Avenir"/>
                <a:cs typeface="Avenir"/>
                <a:sym typeface="Avenir"/>
              </a:rPr>
              <a:t>Use of AISC’s IRS Employer Identification Number (EIN) to open a bank account and operate as a tax exempt entity.</a:t>
            </a:r>
            <a:endParaRPr sz="1600">
              <a:solidFill>
                <a:schemeClr val="dk1"/>
              </a:solidFill>
              <a:latin typeface="Avenir"/>
              <a:ea typeface="Avenir"/>
              <a:cs typeface="Avenir"/>
              <a:sym typeface="Avenir"/>
            </a:endParaRPr>
          </a:p>
          <a:p>
            <a:pPr indent="-330200" lvl="0" marL="457200" rtl="0" algn="l">
              <a:spcBef>
                <a:spcPts val="0"/>
              </a:spcBef>
              <a:spcAft>
                <a:spcPts val="0"/>
              </a:spcAft>
              <a:buClr>
                <a:schemeClr val="dk1"/>
              </a:buClr>
              <a:buSzPts val="1600"/>
              <a:buFont typeface="Avenir"/>
              <a:buChar char="●"/>
            </a:pPr>
            <a:r>
              <a:rPr lang="en" sz="1600">
                <a:solidFill>
                  <a:schemeClr val="dk1"/>
                </a:solidFill>
                <a:latin typeface="Avenir"/>
                <a:ea typeface="Avenir"/>
                <a:cs typeface="Avenir"/>
                <a:sym typeface="Avenir"/>
              </a:rPr>
              <a:t>Coverage under AISC’s insurance for club-related activities.</a:t>
            </a:r>
            <a:endParaRPr sz="1600">
              <a:solidFill>
                <a:schemeClr val="dk1"/>
              </a:solidFill>
              <a:latin typeface="Avenir"/>
              <a:ea typeface="Avenir"/>
              <a:cs typeface="Avenir"/>
              <a:sym typeface="Avenir"/>
            </a:endParaRPr>
          </a:p>
          <a:p>
            <a:pPr indent="-330200" lvl="0" marL="457200" rtl="0" algn="l">
              <a:spcBef>
                <a:spcPts val="0"/>
              </a:spcBef>
              <a:spcAft>
                <a:spcPts val="0"/>
              </a:spcAft>
              <a:buClr>
                <a:schemeClr val="dk1"/>
              </a:buClr>
              <a:buSzPts val="1600"/>
              <a:buFont typeface="Avenir"/>
              <a:buChar char="●"/>
            </a:pPr>
            <a:r>
              <a:rPr lang="en" sz="1600">
                <a:solidFill>
                  <a:schemeClr val="dk1"/>
                </a:solidFill>
                <a:latin typeface="Avenir"/>
                <a:ea typeface="Avenir"/>
                <a:cs typeface="Avenir"/>
                <a:sym typeface="Avenir"/>
              </a:rPr>
              <a:t>Connection to AISC’s vast member network and resources.</a:t>
            </a:r>
            <a:endParaRPr sz="1600">
              <a:solidFill>
                <a:schemeClr val="dk1"/>
              </a:solidFill>
              <a:latin typeface="Avenir"/>
              <a:ea typeface="Avenir"/>
              <a:cs typeface="Avenir"/>
              <a:sym typeface="Avenir"/>
            </a:endParaRPr>
          </a:p>
          <a:p>
            <a:pPr indent="-330200" lvl="0" marL="457200" rtl="0" algn="l">
              <a:spcBef>
                <a:spcPts val="0"/>
              </a:spcBef>
              <a:spcAft>
                <a:spcPts val="0"/>
              </a:spcAft>
              <a:buClr>
                <a:schemeClr val="dk1"/>
              </a:buClr>
              <a:buSzPts val="1600"/>
              <a:buFont typeface="Avenir"/>
              <a:buChar char="●"/>
            </a:pPr>
            <a:r>
              <a:rPr lang="en" sz="1600">
                <a:solidFill>
                  <a:schemeClr val="dk1"/>
                </a:solidFill>
                <a:latin typeface="Avenir"/>
                <a:ea typeface="Avenir"/>
                <a:cs typeface="Avenir"/>
                <a:sym typeface="Avenir"/>
              </a:rPr>
              <a:t>First to know about new student-oriented programs and other opportunities offered by AISC.</a:t>
            </a:r>
            <a:endParaRPr/>
          </a:p>
        </p:txBody>
      </p:sp>
      <p:pic>
        <p:nvPicPr>
          <p:cNvPr id="119" name="Google Shape;119;p21"/>
          <p:cNvPicPr preferRelativeResize="0"/>
          <p:nvPr/>
        </p:nvPicPr>
        <p:blipFill>
          <a:blip r:embed="rId3">
            <a:alphaModFix/>
          </a:blip>
          <a:stretch>
            <a:fillRect/>
          </a:stretch>
        </p:blipFill>
        <p:spPr>
          <a:xfrm>
            <a:off x="459500" y="4355900"/>
            <a:ext cx="2419600" cy="572700"/>
          </a:xfrm>
          <a:prstGeom prst="rect">
            <a:avLst/>
          </a:prstGeom>
          <a:noFill/>
          <a:ln>
            <a:noFill/>
          </a:ln>
        </p:spPr>
      </p:pic>
      <p:pic>
        <p:nvPicPr>
          <p:cNvPr id="120" name="Google Shape;120;p21"/>
          <p:cNvPicPr preferRelativeResize="0"/>
          <p:nvPr/>
        </p:nvPicPr>
        <p:blipFill rotWithShape="1">
          <a:blip r:embed="rId4">
            <a:alphaModFix/>
          </a:blip>
          <a:srcRect b="9" l="0" r="6270" t="5526"/>
          <a:stretch/>
        </p:blipFill>
        <p:spPr>
          <a:xfrm>
            <a:off x="311700" y="1261574"/>
            <a:ext cx="4418826" cy="29576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