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261" r:id="rId2"/>
    <p:sldId id="263" r:id="rId3"/>
    <p:sldId id="434" r:id="rId4"/>
    <p:sldId id="449" r:id="rId5"/>
    <p:sldId id="450" r:id="rId6"/>
    <p:sldId id="367" r:id="rId7"/>
    <p:sldId id="368" r:id="rId8"/>
    <p:sldId id="398" r:id="rId9"/>
    <p:sldId id="372" r:id="rId10"/>
    <p:sldId id="370" r:id="rId11"/>
    <p:sldId id="374" r:id="rId12"/>
    <p:sldId id="392" r:id="rId13"/>
    <p:sldId id="457" r:id="rId14"/>
    <p:sldId id="362" r:id="rId15"/>
    <p:sldId id="456" r:id="rId16"/>
    <p:sldId id="363" r:id="rId17"/>
    <p:sldId id="364" r:id="rId18"/>
    <p:sldId id="377" r:id="rId19"/>
    <p:sldId id="435" r:id="rId20"/>
    <p:sldId id="436" r:id="rId21"/>
    <p:sldId id="459" r:id="rId22"/>
    <p:sldId id="378" r:id="rId23"/>
    <p:sldId id="386" r:id="rId24"/>
    <p:sldId id="385" r:id="rId25"/>
    <p:sldId id="437" r:id="rId26"/>
    <p:sldId id="460" r:id="rId27"/>
    <p:sldId id="389" r:id="rId28"/>
    <p:sldId id="361" r:id="rId29"/>
    <p:sldId id="388" r:id="rId30"/>
    <p:sldId id="387" r:id="rId31"/>
    <p:sldId id="391" r:id="rId32"/>
    <p:sldId id="397" r:id="rId33"/>
    <p:sldId id="384" r:id="rId34"/>
    <p:sldId id="353" r:id="rId35"/>
    <p:sldId id="383" r:id="rId36"/>
    <p:sldId id="395" r:id="rId37"/>
    <p:sldId id="394" r:id="rId38"/>
    <p:sldId id="393" r:id="rId39"/>
    <p:sldId id="462" r:id="rId40"/>
    <p:sldId id="461" r:id="rId41"/>
    <p:sldId id="417" r:id="rId42"/>
    <p:sldId id="438" r:id="rId43"/>
    <p:sldId id="453" r:id="rId44"/>
    <p:sldId id="354" r:id="rId45"/>
    <p:sldId id="399" r:id="rId46"/>
    <p:sldId id="400" r:id="rId47"/>
    <p:sldId id="347" r:id="rId48"/>
    <p:sldId id="348" r:id="rId49"/>
    <p:sldId id="441" r:id="rId50"/>
    <p:sldId id="455" r:id="rId51"/>
    <p:sldId id="452" r:id="rId52"/>
    <p:sldId id="451" r:id="rId53"/>
    <p:sldId id="404" r:id="rId54"/>
    <p:sldId id="403" r:id="rId55"/>
    <p:sldId id="405" r:id="rId56"/>
    <p:sldId id="402" r:id="rId57"/>
    <p:sldId id="351" r:id="rId58"/>
    <p:sldId id="446" r:id="rId59"/>
    <p:sldId id="454" r:id="rId60"/>
    <p:sldId id="445" r:id="rId61"/>
    <p:sldId id="411" r:id="rId62"/>
    <p:sldId id="410" r:id="rId63"/>
    <p:sldId id="412" r:id="rId64"/>
    <p:sldId id="413" r:id="rId65"/>
    <p:sldId id="443" r:id="rId66"/>
    <p:sldId id="344" r:id="rId67"/>
    <p:sldId id="416" r:id="rId68"/>
    <p:sldId id="442" r:id="rId69"/>
    <p:sldId id="444" r:id="rId70"/>
    <p:sldId id="463" r:id="rId71"/>
    <p:sldId id="430" r:id="rId72"/>
    <p:sldId id="464" r:id="rId73"/>
    <p:sldId id="429" r:id="rId74"/>
    <p:sldId id="465" r:id="rId75"/>
    <p:sldId id="466" r:id="rId76"/>
    <p:sldId id="431" r:id="rId77"/>
    <p:sldId id="467" r:id="rId78"/>
    <p:sldId id="427" r:id="rId79"/>
    <p:sldId id="428" r:id="rId80"/>
    <p:sldId id="432" r:id="rId81"/>
    <p:sldId id="345" r:id="rId82"/>
    <p:sldId id="433" r:id="rId83"/>
    <p:sldId id="440" r:id="rId84"/>
    <p:sldId id="373" r:id="rId85"/>
  </p:sldIdLst>
  <p:sldSz cx="9144000" cy="6858000" type="screen4x3"/>
  <p:notesSz cx="9601200" cy="7315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riste, Erin" initials="CE" lastIdx="3" clrIdx="0"/>
  <p:cmAuthor id="1" name="Kruth, Larry" initials="LK"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5814" autoAdjust="0"/>
  </p:normalViewPr>
  <p:slideViewPr>
    <p:cSldViewPr snapToGrid="0">
      <p:cViewPr>
        <p:scale>
          <a:sx n="89" d="100"/>
          <a:sy n="89" d="100"/>
        </p:scale>
        <p:origin x="-714" y="13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169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6713"/>
          </a:xfrm>
          <a:prstGeom prst="rect">
            <a:avLst/>
          </a:prstGeom>
        </p:spPr>
        <p:txBody>
          <a:bodyPr vert="horz" lIns="91427" tIns="45714" rIns="91427" bIns="45714" rtlCol="0"/>
          <a:lstStyle>
            <a:lvl1pPr algn="l">
              <a:defRPr sz="1200"/>
            </a:lvl1pPr>
          </a:lstStyle>
          <a:p>
            <a:pPr>
              <a:defRPr/>
            </a:pPr>
            <a:endParaRPr lang="en-US"/>
          </a:p>
        </p:txBody>
      </p:sp>
      <p:sp>
        <p:nvSpPr>
          <p:cNvPr id="3" name="Date Placeholder 2"/>
          <p:cNvSpPr>
            <a:spLocks noGrp="1"/>
          </p:cNvSpPr>
          <p:nvPr>
            <p:ph type="dt" sz="quarter" idx="1"/>
          </p:nvPr>
        </p:nvSpPr>
        <p:spPr>
          <a:xfrm>
            <a:off x="5438775" y="0"/>
            <a:ext cx="4160838" cy="366713"/>
          </a:xfrm>
          <a:prstGeom prst="rect">
            <a:avLst/>
          </a:prstGeom>
        </p:spPr>
        <p:txBody>
          <a:bodyPr vert="horz" lIns="91427" tIns="45714" rIns="91427" bIns="45714" rtlCol="0"/>
          <a:lstStyle>
            <a:lvl1pPr algn="r">
              <a:defRPr sz="1200"/>
            </a:lvl1pPr>
          </a:lstStyle>
          <a:p>
            <a:pPr>
              <a:defRPr/>
            </a:pPr>
            <a:fld id="{C9AD0A6D-9FB6-47B5-A40D-F6FC99EB72EB}" type="datetimeFigureOut">
              <a:rPr lang="en-US"/>
              <a:pPr>
                <a:defRPr/>
              </a:pPr>
              <a:t>1/30/2014</a:t>
            </a:fld>
            <a:endParaRPr lang="en-US"/>
          </a:p>
        </p:txBody>
      </p:sp>
      <p:sp>
        <p:nvSpPr>
          <p:cNvPr id="4" name="Footer Placeholder 3"/>
          <p:cNvSpPr>
            <a:spLocks noGrp="1"/>
          </p:cNvSpPr>
          <p:nvPr>
            <p:ph type="ftr" sz="quarter" idx="2"/>
          </p:nvPr>
        </p:nvSpPr>
        <p:spPr>
          <a:xfrm>
            <a:off x="0" y="6948488"/>
            <a:ext cx="4160838" cy="365125"/>
          </a:xfrm>
          <a:prstGeom prst="rect">
            <a:avLst/>
          </a:prstGeom>
        </p:spPr>
        <p:txBody>
          <a:bodyPr vert="horz" lIns="91427" tIns="45714" rIns="91427" bIns="45714"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438775" y="6948488"/>
            <a:ext cx="4160838" cy="365125"/>
          </a:xfrm>
          <a:prstGeom prst="rect">
            <a:avLst/>
          </a:prstGeom>
        </p:spPr>
        <p:txBody>
          <a:bodyPr vert="horz" lIns="91427" tIns="45714" rIns="91427" bIns="45714" rtlCol="0" anchor="b"/>
          <a:lstStyle>
            <a:lvl1pPr algn="r">
              <a:defRPr sz="1200"/>
            </a:lvl1pPr>
          </a:lstStyle>
          <a:p>
            <a:pPr>
              <a:defRPr/>
            </a:pPr>
            <a:fld id="{8152AF9A-7B02-4B38-B7CB-15812B3BEE6C}" type="slidenum">
              <a:rPr lang="en-US"/>
              <a:pPr>
                <a:defRPr/>
              </a:pPr>
              <a:t>‹#›</a:t>
            </a:fld>
            <a:endParaRPr lang="en-US"/>
          </a:p>
        </p:txBody>
      </p:sp>
    </p:spTree>
    <p:extLst>
      <p:ext uri="{BB962C8B-B14F-4D97-AF65-F5344CB8AC3E}">
        <p14:creationId xmlns:p14="http://schemas.microsoft.com/office/powerpoint/2010/main" val="1142013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41608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7" tIns="48324" rIns="96647" bIns="48324" numCol="1" anchor="t" anchorCtr="0" compatLnSpc="1">
            <a:prstTxWarp prst="textNoShape">
              <a:avLst/>
            </a:prstTxWarp>
          </a:bodyPr>
          <a:lstStyle>
            <a:lvl1pPr>
              <a:defRPr sz="1300"/>
            </a:lvl1pPr>
          </a:lstStyle>
          <a:p>
            <a:pPr>
              <a:defRPr/>
            </a:pPr>
            <a:endParaRPr lang="en-US" altLang="en-US"/>
          </a:p>
        </p:txBody>
      </p:sp>
      <p:sp>
        <p:nvSpPr>
          <p:cNvPr id="16387" name="Rectangle 3"/>
          <p:cNvSpPr>
            <a:spLocks noGrp="1" noChangeArrowheads="1"/>
          </p:cNvSpPr>
          <p:nvPr>
            <p:ph type="dt" idx="1"/>
          </p:nvPr>
        </p:nvSpPr>
        <p:spPr bwMode="auto">
          <a:xfrm>
            <a:off x="5438775" y="0"/>
            <a:ext cx="41608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7" tIns="48324" rIns="96647" bIns="48324" numCol="1" anchor="t" anchorCtr="0" compatLnSpc="1">
            <a:prstTxWarp prst="textNoShape">
              <a:avLst/>
            </a:prstTxWarp>
          </a:bodyPr>
          <a:lstStyle>
            <a:lvl1pPr algn="r">
              <a:defRPr sz="1300"/>
            </a:lvl1pPr>
          </a:lstStyle>
          <a:p>
            <a:pPr>
              <a:defRPr/>
            </a:pPr>
            <a:endParaRPr lang="en-US" altLang="en-US"/>
          </a:p>
        </p:txBody>
      </p:sp>
      <p:sp>
        <p:nvSpPr>
          <p:cNvPr id="88068" name="Rectangle 4"/>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960438" y="3475038"/>
            <a:ext cx="7680325"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7" tIns="48324" rIns="96647" bIns="48324"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6390" name="Rectangle 6"/>
          <p:cNvSpPr>
            <a:spLocks noGrp="1" noChangeArrowheads="1"/>
          </p:cNvSpPr>
          <p:nvPr>
            <p:ph type="ftr" sz="quarter" idx="4"/>
          </p:nvPr>
        </p:nvSpPr>
        <p:spPr bwMode="auto">
          <a:xfrm>
            <a:off x="0" y="6948488"/>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7" tIns="48324" rIns="96647" bIns="48324" numCol="1" anchor="b" anchorCtr="0" compatLnSpc="1">
            <a:prstTxWarp prst="textNoShape">
              <a:avLst/>
            </a:prstTxWarp>
          </a:bodyPr>
          <a:lstStyle>
            <a:lvl1pPr>
              <a:defRPr sz="1300"/>
            </a:lvl1pPr>
          </a:lstStyle>
          <a:p>
            <a:pPr>
              <a:defRPr/>
            </a:pPr>
            <a:endParaRPr lang="en-US" altLang="en-US"/>
          </a:p>
        </p:txBody>
      </p:sp>
      <p:sp>
        <p:nvSpPr>
          <p:cNvPr id="16391" name="Rectangle 7"/>
          <p:cNvSpPr>
            <a:spLocks noGrp="1" noChangeArrowheads="1"/>
          </p:cNvSpPr>
          <p:nvPr>
            <p:ph type="sldNum" sz="quarter" idx="5"/>
          </p:nvPr>
        </p:nvSpPr>
        <p:spPr bwMode="auto">
          <a:xfrm>
            <a:off x="5438775" y="6948488"/>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47" tIns="48324" rIns="96647" bIns="48324" numCol="1" anchor="b" anchorCtr="0" compatLnSpc="1">
            <a:prstTxWarp prst="textNoShape">
              <a:avLst/>
            </a:prstTxWarp>
          </a:bodyPr>
          <a:lstStyle>
            <a:lvl1pPr algn="r">
              <a:defRPr sz="1300"/>
            </a:lvl1pPr>
          </a:lstStyle>
          <a:p>
            <a:pPr>
              <a:defRPr/>
            </a:pPr>
            <a:fld id="{DD950B52-0968-4711-8E07-94E695D68279}" type="slidenum">
              <a:rPr lang="en-US" altLang="en-US"/>
              <a:pPr>
                <a:defRPr/>
              </a:pPr>
              <a:t>‹#›</a:t>
            </a:fld>
            <a:endParaRPr lang="en-US" altLang="en-US"/>
          </a:p>
        </p:txBody>
      </p:sp>
    </p:spTree>
    <p:extLst>
      <p:ext uri="{BB962C8B-B14F-4D97-AF65-F5344CB8AC3E}">
        <p14:creationId xmlns:p14="http://schemas.microsoft.com/office/powerpoint/2010/main" val="10651056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ChangeArrowheads="1"/>
          </p:cNvSpPr>
          <p:nvPr>
            <p:ph type="hdr" sz="quarter"/>
          </p:nvPr>
        </p:nvSpPr>
        <p:spPr>
          <a:noFill/>
        </p:spPr>
        <p:txBody>
          <a:bodyPr/>
          <a:lstStyle>
            <a:lvl1pPr defTabSz="958850" eaLnBrk="0" hangingPunct="0">
              <a:spcBef>
                <a:spcPct val="30000"/>
              </a:spcBef>
              <a:defRPr sz="1200">
                <a:solidFill>
                  <a:schemeClr val="tx1"/>
                </a:solidFill>
                <a:latin typeface="Arial" charset="0"/>
              </a:defRPr>
            </a:lvl1pPr>
            <a:lvl2pPr marL="777875" indent="-298450" defTabSz="958850" eaLnBrk="0" hangingPunct="0">
              <a:spcBef>
                <a:spcPct val="30000"/>
              </a:spcBef>
              <a:defRPr sz="1200">
                <a:solidFill>
                  <a:schemeClr val="tx1"/>
                </a:solidFill>
                <a:latin typeface="Arial" charset="0"/>
              </a:defRPr>
            </a:lvl2pPr>
            <a:lvl3pPr marL="1198563" indent="-239713" defTabSz="958850" eaLnBrk="0" hangingPunct="0">
              <a:spcBef>
                <a:spcPct val="30000"/>
              </a:spcBef>
              <a:defRPr sz="1200">
                <a:solidFill>
                  <a:schemeClr val="tx1"/>
                </a:solidFill>
                <a:latin typeface="Arial" charset="0"/>
              </a:defRPr>
            </a:lvl3pPr>
            <a:lvl4pPr marL="1677988" indent="-239713" defTabSz="958850" eaLnBrk="0" hangingPunct="0">
              <a:spcBef>
                <a:spcPct val="30000"/>
              </a:spcBef>
              <a:defRPr sz="1200">
                <a:solidFill>
                  <a:schemeClr val="tx1"/>
                </a:solidFill>
                <a:latin typeface="Arial" charset="0"/>
              </a:defRPr>
            </a:lvl4pPr>
            <a:lvl5pPr marL="2157413" indent="-239713" defTabSz="958850" eaLnBrk="0" hangingPunct="0">
              <a:spcBef>
                <a:spcPct val="30000"/>
              </a:spcBef>
              <a:defRPr sz="1200">
                <a:solidFill>
                  <a:schemeClr val="tx1"/>
                </a:solidFill>
                <a:latin typeface="Arial" charset="0"/>
              </a:defRPr>
            </a:lvl5pPr>
            <a:lvl6pPr marL="2614613" indent="-239713" defTabSz="958850" eaLnBrk="0" fontAlgn="base" hangingPunct="0">
              <a:spcBef>
                <a:spcPct val="30000"/>
              </a:spcBef>
              <a:spcAft>
                <a:spcPct val="0"/>
              </a:spcAft>
              <a:defRPr sz="1200">
                <a:solidFill>
                  <a:schemeClr val="tx1"/>
                </a:solidFill>
                <a:latin typeface="Arial" charset="0"/>
              </a:defRPr>
            </a:lvl6pPr>
            <a:lvl7pPr marL="3071813" indent="-239713" defTabSz="958850" eaLnBrk="0" fontAlgn="base" hangingPunct="0">
              <a:spcBef>
                <a:spcPct val="30000"/>
              </a:spcBef>
              <a:spcAft>
                <a:spcPct val="0"/>
              </a:spcAft>
              <a:defRPr sz="1200">
                <a:solidFill>
                  <a:schemeClr val="tx1"/>
                </a:solidFill>
                <a:latin typeface="Arial" charset="0"/>
              </a:defRPr>
            </a:lvl7pPr>
            <a:lvl8pPr marL="3529013" indent="-239713" defTabSz="958850" eaLnBrk="0" fontAlgn="base" hangingPunct="0">
              <a:spcBef>
                <a:spcPct val="30000"/>
              </a:spcBef>
              <a:spcAft>
                <a:spcPct val="0"/>
              </a:spcAft>
              <a:defRPr sz="1200">
                <a:solidFill>
                  <a:schemeClr val="tx1"/>
                </a:solidFill>
                <a:latin typeface="Arial" charset="0"/>
              </a:defRPr>
            </a:lvl8pPr>
            <a:lvl9pPr marL="3986213" indent="-239713" defTabSz="95885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smtClean="0">
                <a:solidFill>
                  <a:srgbClr val="993366"/>
                </a:solidFill>
                <a:latin typeface="Times New Roman" pitchFamily="18" charset="0"/>
              </a:rPr>
              <a:t>Course on Bolted Connections and Floor Vibrations             Puebla, Mexico     March 6-8, 2008</a:t>
            </a:r>
          </a:p>
        </p:txBody>
      </p:sp>
      <p:sp>
        <p:nvSpPr>
          <p:cNvPr id="89091" name="Rectangle 1030"/>
          <p:cNvSpPr>
            <a:spLocks noGrp="1" noChangeArrowheads="1"/>
          </p:cNvSpPr>
          <p:nvPr>
            <p:ph type="ftr" sz="quarter" idx="4"/>
          </p:nvPr>
        </p:nvSpPr>
        <p:spPr>
          <a:noFill/>
        </p:spPr>
        <p:txBody>
          <a:bodyPr/>
          <a:lstStyle>
            <a:lvl1pPr defTabSz="958850" eaLnBrk="0" hangingPunct="0">
              <a:spcBef>
                <a:spcPct val="30000"/>
              </a:spcBef>
              <a:defRPr sz="1200">
                <a:solidFill>
                  <a:schemeClr val="tx1"/>
                </a:solidFill>
                <a:latin typeface="Arial" charset="0"/>
              </a:defRPr>
            </a:lvl1pPr>
            <a:lvl2pPr marL="777875" indent="-298450" defTabSz="958850" eaLnBrk="0" hangingPunct="0">
              <a:spcBef>
                <a:spcPct val="30000"/>
              </a:spcBef>
              <a:defRPr sz="1200">
                <a:solidFill>
                  <a:schemeClr val="tx1"/>
                </a:solidFill>
                <a:latin typeface="Arial" charset="0"/>
              </a:defRPr>
            </a:lvl2pPr>
            <a:lvl3pPr marL="1198563" indent="-239713" defTabSz="958850" eaLnBrk="0" hangingPunct="0">
              <a:spcBef>
                <a:spcPct val="30000"/>
              </a:spcBef>
              <a:defRPr sz="1200">
                <a:solidFill>
                  <a:schemeClr val="tx1"/>
                </a:solidFill>
                <a:latin typeface="Arial" charset="0"/>
              </a:defRPr>
            </a:lvl3pPr>
            <a:lvl4pPr marL="1677988" indent="-239713" defTabSz="958850" eaLnBrk="0" hangingPunct="0">
              <a:spcBef>
                <a:spcPct val="30000"/>
              </a:spcBef>
              <a:defRPr sz="1200">
                <a:solidFill>
                  <a:schemeClr val="tx1"/>
                </a:solidFill>
                <a:latin typeface="Arial" charset="0"/>
              </a:defRPr>
            </a:lvl4pPr>
            <a:lvl5pPr marL="2157413" indent="-239713" defTabSz="958850" eaLnBrk="0" hangingPunct="0">
              <a:spcBef>
                <a:spcPct val="30000"/>
              </a:spcBef>
              <a:defRPr sz="1200">
                <a:solidFill>
                  <a:schemeClr val="tx1"/>
                </a:solidFill>
                <a:latin typeface="Arial" charset="0"/>
              </a:defRPr>
            </a:lvl5pPr>
            <a:lvl6pPr marL="2614613" indent="-239713" defTabSz="958850" eaLnBrk="0" fontAlgn="base" hangingPunct="0">
              <a:spcBef>
                <a:spcPct val="30000"/>
              </a:spcBef>
              <a:spcAft>
                <a:spcPct val="0"/>
              </a:spcAft>
              <a:defRPr sz="1200">
                <a:solidFill>
                  <a:schemeClr val="tx1"/>
                </a:solidFill>
                <a:latin typeface="Arial" charset="0"/>
              </a:defRPr>
            </a:lvl6pPr>
            <a:lvl7pPr marL="3071813" indent="-239713" defTabSz="958850" eaLnBrk="0" fontAlgn="base" hangingPunct="0">
              <a:spcBef>
                <a:spcPct val="30000"/>
              </a:spcBef>
              <a:spcAft>
                <a:spcPct val="0"/>
              </a:spcAft>
              <a:defRPr sz="1200">
                <a:solidFill>
                  <a:schemeClr val="tx1"/>
                </a:solidFill>
                <a:latin typeface="Arial" charset="0"/>
              </a:defRPr>
            </a:lvl7pPr>
            <a:lvl8pPr marL="3529013" indent="-239713" defTabSz="958850" eaLnBrk="0" fontAlgn="base" hangingPunct="0">
              <a:spcBef>
                <a:spcPct val="30000"/>
              </a:spcBef>
              <a:spcAft>
                <a:spcPct val="0"/>
              </a:spcAft>
              <a:defRPr sz="1200">
                <a:solidFill>
                  <a:schemeClr val="tx1"/>
                </a:solidFill>
                <a:latin typeface="Arial" charset="0"/>
              </a:defRPr>
            </a:lvl8pPr>
            <a:lvl9pPr marL="3986213" indent="-239713" defTabSz="95885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smtClean="0">
                <a:solidFill>
                  <a:srgbClr val="993366"/>
                </a:solidFill>
                <a:latin typeface="Times New Roman" pitchFamily="18" charset="0"/>
              </a:rPr>
              <a:t>Presented by Thomas M. Murray, P.E., PhD     Session 1</a:t>
            </a:r>
          </a:p>
        </p:txBody>
      </p:sp>
      <p:sp>
        <p:nvSpPr>
          <p:cNvPr id="89092" name="Rectangle 1031"/>
          <p:cNvSpPr>
            <a:spLocks noGrp="1" noChangeArrowheads="1"/>
          </p:cNvSpPr>
          <p:nvPr>
            <p:ph type="sldNum" sz="quarter" idx="5"/>
          </p:nvPr>
        </p:nvSpPr>
        <p:spPr>
          <a:noFill/>
        </p:spPr>
        <p:txBody>
          <a:bodyPr/>
          <a:lstStyle>
            <a:lvl1pPr defTabSz="958850" eaLnBrk="0" hangingPunct="0">
              <a:spcBef>
                <a:spcPct val="30000"/>
              </a:spcBef>
              <a:defRPr sz="1200">
                <a:solidFill>
                  <a:schemeClr val="tx1"/>
                </a:solidFill>
                <a:latin typeface="Arial" charset="0"/>
              </a:defRPr>
            </a:lvl1pPr>
            <a:lvl2pPr marL="777875" indent="-298450" defTabSz="958850" eaLnBrk="0" hangingPunct="0">
              <a:spcBef>
                <a:spcPct val="30000"/>
              </a:spcBef>
              <a:defRPr sz="1200">
                <a:solidFill>
                  <a:schemeClr val="tx1"/>
                </a:solidFill>
                <a:latin typeface="Arial" charset="0"/>
              </a:defRPr>
            </a:lvl2pPr>
            <a:lvl3pPr marL="1198563" indent="-239713" defTabSz="958850" eaLnBrk="0" hangingPunct="0">
              <a:spcBef>
                <a:spcPct val="30000"/>
              </a:spcBef>
              <a:defRPr sz="1200">
                <a:solidFill>
                  <a:schemeClr val="tx1"/>
                </a:solidFill>
                <a:latin typeface="Arial" charset="0"/>
              </a:defRPr>
            </a:lvl3pPr>
            <a:lvl4pPr marL="1677988" indent="-239713" defTabSz="958850" eaLnBrk="0" hangingPunct="0">
              <a:spcBef>
                <a:spcPct val="30000"/>
              </a:spcBef>
              <a:defRPr sz="1200">
                <a:solidFill>
                  <a:schemeClr val="tx1"/>
                </a:solidFill>
                <a:latin typeface="Arial" charset="0"/>
              </a:defRPr>
            </a:lvl4pPr>
            <a:lvl5pPr marL="2157413" indent="-239713" defTabSz="958850" eaLnBrk="0" hangingPunct="0">
              <a:spcBef>
                <a:spcPct val="30000"/>
              </a:spcBef>
              <a:defRPr sz="1200">
                <a:solidFill>
                  <a:schemeClr val="tx1"/>
                </a:solidFill>
                <a:latin typeface="Arial" charset="0"/>
              </a:defRPr>
            </a:lvl5pPr>
            <a:lvl6pPr marL="2614613" indent="-239713" defTabSz="958850" eaLnBrk="0" fontAlgn="base" hangingPunct="0">
              <a:spcBef>
                <a:spcPct val="30000"/>
              </a:spcBef>
              <a:spcAft>
                <a:spcPct val="0"/>
              </a:spcAft>
              <a:defRPr sz="1200">
                <a:solidFill>
                  <a:schemeClr val="tx1"/>
                </a:solidFill>
                <a:latin typeface="Arial" charset="0"/>
              </a:defRPr>
            </a:lvl6pPr>
            <a:lvl7pPr marL="3071813" indent="-239713" defTabSz="958850" eaLnBrk="0" fontAlgn="base" hangingPunct="0">
              <a:spcBef>
                <a:spcPct val="30000"/>
              </a:spcBef>
              <a:spcAft>
                <a:spcPct val="0"/>
              </a:spcAft>
              <a:defRPr sz="1200">
                <a:solidFill>
                  <a:schemeClr val="tx1"/>
                </a:solidFill>
                <a:latin typeface="Arial" charset="0"/>
              </a:defRPr>
            </a:lvl7pPr>
            <a:lvl8pPr marL="3529013" indent="-239713" defTabSz="958850" eaLnBrk="0" fontAlgn="base" hangingPunct="0">
              <a:spcBef>
                <a:spcPct val="30000"/>
              </a:spcBef>
              <a:spcAft>
                <a:spcPct val="0"/>
              </a:spcAft>
              <a:defRPr sz="1200">
                <a:solidFill>
                  <a:schemeClr val="tx1"/>
                </a:solidFill>
                <a:latin typeface="Arial" charset="0"/>
              </a:defRPr>
            </a:lvl8pPr>
            <a:lvl9pPr marL="3986213" indent="-239713" defTabSz="9588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2E0875-7081-428E-B277-D3A94A8A8B2F}" type="slidenum">
              <a:rPr lang="en-US" altLang="en-US" smtClean="0">
                <a:solidFill>
                  <a:srgbClr val="993366"/>
                </a:solidFill>
                <a:latin typeface="Times New Roman" pitchFamily="18" charset="0"/>
              </a:rPr>
              <a:pPr eaLnBrk="1" hangingPunct="1">
                <a:spcBef>
                  <a:spcPct val="0"/>
                </a:spcBef>
              </a:pPr>
              <a:t>13</a:t>
            </a:fld>
            <a:endParaRPr lang="en-US" altLang="en-US" smtClean="0">
              <a:solidFill>
                <a:srgbClr val="993366"/>
              </a:solidFill>
              <a:latin typeface="Times New Roman" pitchFamily="18" charset="0"/>
            </a:endParaRPr>
          </a:p>
        </p:txBody>
      </p:sp>
      <p:sp>
        <p:nvSpPr>
          <p:cNvPr id="89093" name="Rectangle 1030"/>
          <p:cNvSpPr txBox="1">
            <a:spLocks noGrp="1" noChangeArrowheads="1"/>
          </p:cNvSpPr>
          <p:nvPr/>
        </p:nvSpPr>
        <p:spPr bwMode="auto">
          <a:xfrm>
            <a:off x="0" y="6948488"/>
            <a:ext cx="4160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07" tIns="48156" rIns="96307" bIns="48156" anchor="b"/>
          <a:lstStyle>
            <a:lvl1pPr defTabSz="962025" eaLnBrk="0" hangingPunct="0">
              <a:spcBef>
                <a:spcPct val="30000"/>
              </a:spcBef>
              <a:defRPr sz="1200">
                <a:solidFill>
                  <a:schemeClr val="tx1"/>
                </a:solidFill>
                <a:latin typeface="Arial" charset="0"/>
              </a:defRPr>
            </a:lvl1pPr>
            <a:lvl2pPr marL="742950" indent="-285750" defTabSz="962025" eaLnBrk="0" hangingPunct="0">
              <a:spcBef>
                <a:spcPct val="30000"/>
              </a:spcBef>
              <a:defRPr sz="1200">
                <a:solidFill>
                  <a:schemeClr val="tx1"/>
                </a:solidFill>
                <a:latin typeface="Arial" charset="0"/>
              </a:defRPr>
            </a:lvl2pPr>
            <a:lvl3pPr marL="1143000" indent="-228600" defTabSz="962025" eaLnBrk="0" hangingPunct="0">
              <a:spcBef>
                <a:spcPct val="30000"/>
              </a:spcBef>
              <a:defRPr sz="1200">
                <a:solidFill>
                  <a:schemeClr val="tx1"/>
                </a:solidFill>
                <a:latin typeface="Arial" charset="0"/>
              </a:defRPr>
            </a:lvl3pPr>
            <a:lvl4pPr marL="1600200" indent="-228600" defTabSz="962025" eaLnBrk="0" hangingPunct="0">
              <a:spcBef>
                <a:spcPct val="30000"/>
              </a:spcBef>
              <a:defRPr sz="1200">
                <a:solidFill>
                  <a:schemeClr val="tx1"/>
                </a:solidFill>
                <a:latin typeface="Arial" charset="0"/>
              </a:defRPr>
            </a:lvl4pPr>
            <a:lvl5pPr marL="2057400" indent="-228600" defTabSz="962025" eaLnBrk="0" hangingPunct="0">
              <a:spcBef>
                <a:spcPct val="30000"/>
              </a:spcBef>
              <a:defRPr sz="1200">
                <a:solidFill>
                  <a:schemeClr val="tx1"/>
                </a:solidFill>
                <a:latin typeface="Arial" charset="0"/>
              </a:defRPr>
            </a:lvl5pPr>
            <a:lvl6pPr marL="2514600" indent="-228600" defTabSz="962025" eaLnBrk="0" fontAlgn="base" hangingPunct="0">
              <a:spcBef>
                <a:spcPct val="30000"/>
              </a:spcBef>
              <a:spcAft>
                <a:spcPct val="0"/>
              </a:spcAft>
              <a:defRPr sz="1200">
                <a:solidFill>
                  <a:schemeClr val="tx1"/>
                </a:solidFill>
                <a:latin typeface="Arial" charset="0"/>
              </a:defRPr>
            </a:lvl6pPr>
            <a:lvl7pPr marL="2971800" indent="-228600" defTabSz="962025" eaLnBrk="0" fontAlgn="base" hangingPunct="0">
              <a:spcBef>
                <a:spcPct val="30000"/>
              </a:spcBef>
              <a:spcAft>
                <a:spcPct val="0"/>
              </a:spcAft>
              <a:defRPr sz="1200">
                <a:solidFill>
                  <a:schemeClr val="tx1"/>
                </a:solidFill>
                <a:latin typeface="Arial" charset="0"/>
              </a:defRPr>
            </a:lvl7pPr>
            <a:lvl8pPr marL="3429000" indent="-228600" defTabSz="962025" eaLnBrk="0" fontAlgn="base" hangingPunct="0">
              <a:spcBef>
                <a:spcPct val="30000"/>
              </a:spcBef>
              <a:spcAft>
                <a:spcPct val="0"/>
              </a:spcAft>
              <a:defRPr sz="1200">
                <a:solidFill>
                  <a:schemeClr val="tx1"/>
                </a:solidFill>
                <a:latin typeface="Arial" charset="0"/>
              </a:defRPr>
            </a:lvl8pPr>
            <a:lvl9pPr marL="3886200" indent="-228600" defTabSz="962025"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srgbClr val="993366"/>
                </a:solidFill>
                <a:latin typeface="Times New Roman" pitchFamily="18" charset="0"/>
              </a:rPr>
              <a:t>Session 1</a:t>
            </a:r>
          </a:p>
        </p:txBody>
      </p:sp>
      <p:sp>
        <p:nvSpPr>
          <p:cNvPr id="89094" name="Rectangle 1031"/>
          <p:cNvSpPr txBox="1">
            <a:spLocks noGrp="1" noChangeArrowheads="1"/>
          </p:cNvSpPr>
          <p:nvPr/>
        </p:nvSpPr>
        <p:spPr bwMode="auto">
          <a:xfrm>
            <a:off x="5440363" y="6948488"/>
            <a:ext cx="4160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07" tIns="48156" rIns="96307" bIns="48156" anchor="b"/>
          <a:lstStyle>
            <a:lvl1pPr defTabSz="962025" eaLnBrk="0" hangingPunct="0">
              <a:spcBef>
                <a:spcPct val="30000"/>
              </a:spcBef>
              <a:defRPr sz="1200">
                <a:solidFill>
                  <a:schemeClr val="tx1"/>
                </a:solidFill>
                <a:latin typeface="Arial" charset="0"/>
              </a:defRPr>
            </a:lvl1pPr>
            <a:lvl2pPr marL="742950" indent="-285750" defTabSz="962025" eaLnBrk="0" hangingPunct="0">
              <a:spcBef>
                <a:spcPct val="30000"/>
              </a:spcBef>
              <a:defRPr sz="1200">
                <a:solidFill>
                  <a:schemeClr val="tx1"/>
                </a:solidFill>
                <a:latin typeface="Arial" charset="0"/>
              </a:defRPr>
            </a:lvl2pPr>
            <a:lvl3pPr marL="1143000" indent="-228600" defTabSz="962025" eaLnBrk="0" hangingPunct="0">
              <a:spcBef>
                <a:spcPct val="30000"/>
              </a:spcBef>
              <a:defRPr sz="1200">
                <a:solidFill>
                  <a:schemeClr val="tx1"/>
                </a:solidFill>
                <a:latin typeface="Arial" charset="0"/>
              </a:defRPr>
            </a:lvl3pPr>
            <a:lvl4pPr marL="1600200" indent="-228600" defTabSz="962025" eaLnBrk="0" hangingPunct="0">
              <a:spcBef>
                <a:spcPct val="30000"/>
              </a:spcBef>
              <a:defRPr sz="1200">
                <a:solidFill>
                  <a:schemeClr val="tx1"/>
                </a:solidFill>
                <a:latin typeface="Arial" charset="0"/>
              </a:defRPr>
            </a:lvl4pPr>
            <a:lvl5pPr marL="2057400" indent="-228600" defTabSz="962025" eaLnBrk="0" hangingPunct="0">
              <a:spcBef>
                <a:spcPct val="30000"/>
              </a:spcBef>
              <a:defRPr sz="1200">
                <a:solidFill>
                  <a:schemeClr val="tx1"/>
                </a:solidFill>
                <a:latin typeface="Arial" charset="0"/>
              </a:defRPr>
            </a:lvl5pPr>
            <a:lvl6pPr marL="2514600" indent="-228600" defTabSz="962025" eaLnBrk="0" fontAlgn="base" hangingPunct="0">
              <a:spcBef>
                <a:spcPct val="30000"/>
              </a:spcBef>
              <a:spcAft>
                <a:spcPct val="0"/>
              </a:spcAft>
              <a:defRPr sz="1200">
                <a:solidFill>
                  <a:schemeClr val="tx1"/>
                </a:solidFill>
                <a:latin typeface="Arial" charset="0"/>
              </a:defRPr>
            </a:lvl6pPr>
            <a:lvl7pPr marL="2971800" indent="-228600" defTabSz="962025" eaLnBrk="0" fontAlgn="base" hangingPunct="0">
              <a:spcBef>
                <a:spcPct val="30000"/>
              </a:spcBef>
              <a:spcAft>
                <a:spcPct val="0"/>
              </a:spcAft>
              <a:defRPr sz="1200">
                <a:solidFill>
                  <a:schemeClr val="tx1"/>
                </a:solidFill>
                <a:latin typeface="Arial" charset="0"/>
              </a:defRPr>
            </a:lvl7pPr>
            <a:lvl8pPr marL="3429000" indent="-228600" defTabSz="962025" eaLnBrk="0" fontAlgn="base" hangingPunct="0">
              <a:spcBef>
                <a:spcPct val="30000"/>
              </a:spcBef>
              <a:spcAft>
                <a:spcPct val="0"/>
              </a:spcAft>
              <a:defRPr sz="1200">
                <a:solidFill>
                  <a:schemeClr val="tx1"/>
                </a:solidFill>
                <a:latin typeface="Arial" charset="0"/>
              </a:defRPr>
            </a:lvl8pPr>
            <a:lvl9pPr marL="3886200" indent="-228600" defTabSz="962025"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9F618A2-9231-4831-8B82-695D507C8D7B}" type="slidenum">
              <a:rPr lang="en-US" altLang="en-US">
                <a:solidFill>
                  <a:srgbClr val="993366"/>
                </a:solidFill>
                <a:latin typeface="Times New Roman" pitchFamily="18" charset="0"/>
              </a:rPr>
              <a:pPr algn="r" eaLnBrk="1" hangingPunct="1">
                <a:spcBef>
                  <a:spcPct val="0"/>
                </a:spcBef>
              </a:pPr>
              <a:t>13</a:t>
            </a:fld>
            <a:endParaRPr lang="en-US" altLang="en-US">
              <a:solidFill>
                <a:srgbClr val="993366"/>
              </a:solidFill>
              <a:latin typeface="Times New Roman" pitchFamily="18" charset="0"/>
            </a:endParaRPr>
          </a:p>
        </p:txBody>
      </p:sp>
      <p:sp>
        <p:nvSpPr>
          <p:cNvPr id="89095" name="Rectangle 2"/>
          <p:cNvSpPr>
            <a:spLocks noGrp="1" noRot="1" noChangeAspect="1" noChangeArrowheads="1" noTextEdit="1"/>
          </p:cNvSpPr>
          <p:nvPr>
            <p:ph type="sldImg"/>
          </p:nvPr>
        </p:nvSpPr>
        <p:spPr>
          <a:ln/>
        </p:spPr>
      </p:sp>
      <p:sp>
        <p:nvSpPr>
          <p:cNvPr id="890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2638" indent="-300038" eaLnBrk="0" hangingPunct="0">
              <a:spcBef>
                <a:spcPct val="30000"/>
              </a:spcBef>
              <a:defRPr sz="1200">
                <a:solidFill>
                  <a:schemeClr val="tx1"/>
                </a:solidFill>
                <a:latin typeface="Arial" charset="0"/>
              </a:defRPr>
            </a:lvl2pPr>
            <a:lvl3pPr marL="1206500" indent="-239713" eaLnBrk="0" hangingPunct="0">
              <a:spcBef>
                <a:spcPct val="30000"/>
              </a:spcBef>
              <a:defRPr sz="1200">
                <a:solidFill>
                  <a:schemeClr val="tx1"/>
                </a:solidFill>
                <a:latin typeface="Arial" charset="0"/>
              </a:defRPr>
            </a:lvl3pPr>
            <a:lvl4pPr marL="1689100" indent="-239713" eaLnBrk="0" hangingPunct="0">
              <a:spcBef>
                <a:spcPct val="30000"/>
              </a:spcBef>
              <a:defRPr sz="1200">
                <a:solidFill>
                  <a:schemeClr val="tx1"/>
                </a:solidFill>
                <a:latin typeface="Arial" charset="0"/>
              </a:defRPr>
            </a:lvl4pPr>
            <a:lvl5pPr marL="2173288" indent="-239713" eaLnBrk="0" hangingPunct="0">
              <a:spcBef>
                <a:spcPct val="30000"/>
              </a:spcBef>
              <a:defRPr sz="1200">
                <a:solidFill>
                  <a:schemeClr val="tx1"/>
                </a:solidFill>
                <a:latin typeface="Arial" charset="0"/>
              </a:defRPr>
            </a:lvl5pPr>
            <a:lvl6pPr marL="2630488" indent="-239713" eaLnBrk="0" fontAlgn="base" hangingPunct="0">
              <a:spcBef>
                <a:spcPct val="30000"/>
              </a:spcBef>
              <a:spcAft>
                <a:spcPct val="0"/>
              </a:spcAft>
              <a:defRPr sz="1200">
                <a:solidFill>
                  <a:schemeClr val="tx1"/>
                </a:solidFill>
                <a:latin typeface="Arial" charset="0"/>
              </a:defRPr>
            </a:lvl6pPr>
            <a:lvl7pPr marL="3087688" indent="-239713" eaLnBrk="0" fontAlgn="base" hangingPunct="0">
              <a:spcBef>
                <a:spcPct val="30000"/>
              </a:spcBef>
              <a:spcAft>
                <a:spcPct val="0"/>
              </a:spcAft>
              <a:defRPr sz="1200">
                <a:solidFill>
                  <a:schemeClr val="tx1"/>
                </a:solidFill>
                <a:latin typeface="Arial" charset="0"/>
              </a:defRPr>
            </a:lvl7pPr>
            <a:lvl8pPr marL="3544888" indent="-239713" eaLnBrk="0" fontAlgn="base" hangingPunct="0">
              <a:spcBef>
                <a:spcPct val="30000"/>
              </a:spcBef>
              <a:spcAft>
                <a:spcPct val="0"/>
              </a:spcAft>
              <a:defRPr sz="1200">
                <a:solidFill>
                  <a:schemeClr val="tx1"/>
                </a:solidFill>
                <a:latin typeface="Arial" charset="0"/>
              </a:defRPr>
            </a:lvl8pPr>
            <a:lvl9pPr marL="4002088" indent="-2397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BA57160-D73C-4201-AEAC-37E6ABE80A2D}" type="slidenum">
              <a:rPr lang="en-US" altLang="en-US" sz="1300" smtClean="0"/>
              <a:pPr eaLnBrk="1" hangingPunct="1">
                <a:spcBef>
                  <a:spcPct val="0"/>
                </a:spcBef>
              </a:pPr>
              <a:t>84</a:t>
            </a:fld>
            <a:endParaRPr lang="en-US" altLang="en-US" sz="1300" smtClean="0"/>
          </a:p>
        </p:txBody>
      </p:sp>
      <p:sp>
        <p:nvSpPr>
          <p:cNvPr id="97283" name="Rectangle 2"/>
          <p:cNvSpPr>
            <a:spLocks noGrp="1" noRot="1" noChangeAspect="1" noChangeArrowheads="1" noTextEdit="1"/>
          </p:cNvSpPr>
          <p:nvPr>
            <p:ph type="sldImg"/>
          </p:nvPr>
        </p:nvSpPr>
        <p:spPr>
          <a:xfrm>
            <a:off x="2941638" y="522288"/>
            <a:ext cx="3716337" cy="2787650"/>
          </a:xfrm>
          <a:ln/>
        </p:spPr>
      </p:sp>
      <p:sp>
        <p:nvSpPr>
          <p:cNvPr id="97284" name="Rectangle 3"/>
          <p:cNvSpPr>
            <a:spLocks noGrp="1" noChangeArrowheads="1"/>
          </p:cNvSpPr>
          <p:nvPr>
            <p:ph type="body" idx="1"/>
          </p:nvPr>
        </p:nvSpPr>
        <p:spPr>
          <a:xfrm>
            <a:off x="1300163" y="3482975"/>
            <a:ext cx="7000875" cy="3309938"/>
          </a:xfrm>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ChangeArrowheads="1"/>
          </p:cNvSpPr>
          <p:nvPr>
            <p:ph type="hdr" sz="quarter"/>
          </p:nvPr>
        </p:nvSpPr>
        <p:spPr>
          <a:noFill/>
        </p:spPr>
        <p:txBody>
          <a:bodyPr/>
          <a:lstStyle>
            <a:lvl1pPr defTabSz="958850" eaLnBrk="0" hangingPunct="0">
              <a:spcBef>
                <a:spcPct val="30000"/>
              </a:spcBef>
              <a:defRPr sz="1200">
                <a:solidFill>
                  <a:schemeClr val="tx1"/>
                </a:solidFill>
                <a:latin typeface="Arial" charset="0"/>
              </a:defRPr>
            </a:lvl1pPr>
            <a:lvl2pPr marL="777875" indent="-298450" defTabSz="958850" eaLnBrk="0" hangingPunct="0">
              <a:spcBef>
                <a:spcPct val="30000"/>
              </a:spcBef>
              <a:defRPr sz="1200">
                <a:solidFill>
                  <a:schemeClr val="tx1"/>
                </a:solidFill>
                <a:latin typeface="Arial" charset="0"/>
              </a:defRPr>
            </a:lvl2pPr>
            <a:lvl3pPr marL="1198563" indent="-239713" defTabSz="958850" eaLnBrk="0" hangingPunct="0">
              <a:spcBef>
                <a:spcPct val="30000"/>
              </a:spcBef>
              <a:defRPr sz="1200">
                <a:solidFill>
                  <a:schemeClr val="tx1"/>
                </a:solidFill>
                <a:latin typeface="Arial" charset="0"/>
              </a:defRPr>
            </a:lvl3pPr>
            <a:lvl4pPr marL="1677988" indent="-239713" defTabSz="958850" eaLnBrk="0" hangingPunct="0">
              <a:spcBef>
                <a:spcPct val="30000"/>
              </a:spcBef>
              <a:defRPr sz="1200">
                <a:solidFill>
                  <a:schemeClr val="tx1"/>
                </a:solidFill>
                <a:latin typeface="Arial" charset="0"/>
              </a:defRPr>
            </a:lvl4pPr>
            <a:lvl5pPr marL="2157413" indent="-239713" defTabSz="958850" eaLnBrk="0" hangingPunct="0">
              <a:spcBef>
                <a:spcPct val="30000"/>
              </a:spcBef>
              <a:defRPr sz="1200">
                <a:solidFill>
                  <a:schemeClr val="tx1"/>
                </a:solidFill>
                <a:latin typeface="Arial" charset="0"/>
              </a:defRPr>
            </a:lvl5pPr>
            <a:lvl6pPr marL="2614613" indent="-239713" defTabSz="958850" eaLnBrk="0" fontAlgn="base" hangingPunct="0">
              <a:spcBef>
                <a:spcPct val="30000"/>
              </a:spcBef>
              <a:spcAft>
                <a:spcPct val="0"/>
              </a:spcAft>
              <a:defRPr sz="1200">
                <a:solidFill>
                  <a:schemeClr val="tx1"/>
                </a:solidFill>
                <a:latin typeface="Arial" charset="0"/>
              </a:defRPr>
            </a:lvl6pPr>
            <a:lvl7pPr marL="3071813" indent="-239713" defTabSz="958850" eaLnBrk="0" fontAlgn="base" hangingPunct="0">
              <a:spcBef>
                <a:spcPct val="30000"/>
              </a:spcBef>
              <a:spcAft>
                <a:spcPct val="0"/>
              </a:spcAft>
              <a:defRPr sz="1200">
                <a:solidFill>
                  <a:schemeClr val="tx1"/>
                </a:solidFill>
                <a:latin typeface="Arial" charset="0"/>
              </a:defRPr>
            </a:lvl7pPr>
            <a:lvl8pPr marL="3529013" indent="-239713" defTabSz="958850" eaLnBrk="0" fontAlgn="base" hangingPunct="0">
              <a:spcBef>
                <a:spcPct val="30000"/>
              </a:spcBef>
              <a:spcAft>
                <a:spcPct val="0"/>
              </a:spcAft>
              <a:defRPr sz="1200">
                <a:solidFill>
                  <a:schemeClr val="tx1"/>
                </a:solidFill>
                <a:latin typeface="Arial" charset="0"/>
              </a:defRPr>
            </a:lvl8pPr>
            <a:lvl9pPr marL="3986213" indent="-239713" defTabSz="95885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smtClean="0">
                <a:solidFill>
                  <a:srgbClr val="993366"/>
                </a:solidFill>
                <a:latin typeface="Times New Roman" pitchFamily="18" charset="0"/>
              </a:rPr>
              <a:t>Course on Bolted Connections and Floor Vibrations             Puebla, Mexico     March 6-8, 2008</a:t>
            </a:r>
          </a:p>
        </p:txBody>
      </p:sp>
      <p:sp>
        <p:nvSpPr>
          <p:cNvPr id="90115" name="Rectangle 1030"/>
          <p:cNvSpPr>
            <a:spLocks noGrp="1" noChangeArrowheads="1"/>
          </p:cNvSpPr>
          <p:nvPr>
            <p:ph type="ftr" sz="quarter" idx="4"/>
          </p:nvPr>
        </p:nvSpPr>
        <p:spPr>
          <a:noFill/>
        </p:spPr>
        <p:txBody>
          <a:bodyPr/>
          <a:lstStyle>
            <a:lvl1pPr defTabSz="958850" eaLnBrk="0" hangingPunct="0">
              <a:spcBef>
                <a:spcPct val="30000"/>
              </a:spcBef>
              <a:defRPr sz="1200">
                <a:solidFill>
                  <a:schemeClr val="tx1"/>
                </a:solidFill>
                <a:latin typeface="Arial" charset="0"/>
              </a:defRPr>
            </a:lvl1pPr>
            <a:lvl2pPr marL="777875" indent="-298450" defTabSz="958850" eaLnBrk="0" hangingPunct="0">
              <a:spcBef>
                <a:spcPct val="30000"/>
              </a:spcBef>
              <a:defRPr sz="1200">
                <a:solidFill>
                  <a:schemeClr val="tx1"/>
                </a:solidFill>
                <a:latin typeface="Arial" charset="0"/>
              </a:defRPr>
            </a:lvl2pPr>
            <a:lvl3pPr marL="1198563" indent="-239713" defTabSz="958850" eaLnBrk="0" hangingPunct="0">
              <a:spcBef>
                <a:spcPct val="30000"/>
              </a:spcBef>
              <a:defRPr sz="1200">
                <a:solidFill>
                  <a:schemeClr val="tx1"/>
                </a:solidFill>
                <a:latin typeface="Arial" charset="0"/>
              </a:defRPr>
            </a:lvl3pPr>
            <a:lvl4pPr marL="1677988" indent="-239713" defTabSz="958850" eaLnBrk="0" hangingPunct="0">
              <a:spcBef>
                <a:spcPct val="30000"/>
              </a:spcBef>
              <a:defRPr sz="1200">
                <a:solidFill>
                  <a:schemeClr val="tx1"/>
                </a:solidFill>
                <a:latin typeface="Arial" charset="0"/>
              </a:defRPr>
            </a:lvl4pPr>
            <a:lvl5pPr marL="2157413" indent="-239713" defTabSz="958850" eaLnBrk="0" hangingPunct="0">
              <a:spcBef>
                <a:spcPct val="30000"/>
              </a:spcBef>
              <a:defRPr sz="1200">
                <a:solidFill>
                  <a:schemeClr val="tx1"/>
                </a:solidFill>
                <a:latin typeface="Arial" charset="0"/>
              </a:defRPr>
            </a:lvl5pPr>
            <a:lvl6pPr marL="2614613" indent="-239713" defTabSz="958850" eaLnBrk="0" fontAlgn="base" hangingPunct="0">
              <a:spcBef>
                <a:spcPct val="30000"/>
              </a:spcBef>
              <a:spcAft>
                <a:spcPct val="0"/>
              </a:spcAft>
              <a:defRPr sz="1200">
                <a:solidFill>
                  <a:schemeClr val="tx1"/>
                </a:solidFill>
                <a:latin typeface="Arial" charset="0"/>
              </a:defRPr>
            </a:lvl6pPr>
            <a:lvl7pPr marL="3071813" indent="-239713" defTabSz="958850" eaLnBrk="0" fontAlgn="base" hangingPunct="0">
              <a:spcBef>
                <a:spcPct val="30000"/>
              </a:spcBef>
              <a:spcAft>
                <a:spcPct val="0"/>
              </a:spcAft>
              <a:defRPr sz="1200">
                <a:solidFill>
                  <a:schemeClr val="tx1"/>
                </a:solidFill>
                <a:latin typeface="Arial" charset="0"/>
              </a:defRPr>
            </a:lvl7pPr>
            <a:lvl8pPr marL="3529013" indent="-239713" defTabSz="958850" eaLnBrk="0" fontAlgn="base" hangingPunct="0">
              <a:spcBef>
                <a:spcPct val="30000"/>
              </a:spcBef>
              <a:spcAft>
                <a:spcPct val="0"/>
              </a:spcAft>
              <a:defRPr sz="1200">
                <a:solidFill>
                  <a:schemeClr val="tx1"/>
                </a:solidFill>
                <a:latin typeface="Arial" charset="0"/>
              </a:defRPr>
            </a:lvl8pPr>
            <a:lvl9pPr marL="3986213" indent="-239713" defTabSz="95885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smtClean="0">
                <a:solidFill>
                  <a:srgbClr val="993366"/>
                </a:solidFill>
                <a:latin typeface="Times New Roman" pitchFamily="18" charset="0"/>
              </a:rPr>
              <a:t>Presented by Thomas M. Murray, P.E., PhD     Session 1</a:t>
            </a:r>
          </a:p>
        </p:txBody>
      </p:sp>
      <p:sp>
        <p:nvSpPr>
          <p:cNvPr id="90116" name="Rectangle 1031"/>
          <p:cNvSpPr>
            <a:spLocks noGrp="1" noChangeArrowheads="1"/>
          </p:cNvSpPr>
          <p:nvPr>
            <p:ph type="sldNum" sz="quarter" idx="5"/>
          </p:nvPr>
        </p:nvSpPr>
        <p:spPr>
          <a:noFill/>
        </p:spPr>
        <p:txBody>
          <a:bodyPr/>
          <a:lstStyle>
            <a:lvl1pPr defTabSz="958850" eaLnBrk="0" hangingPunct="0">
              <a:spcBef>
                <a:spcPct val="30000"/>
              </a:spcBef>
              <a:defRPr sz="1200">
                <a:solidFill>
                  <a:schemeClr val="tx1"/>
                </a:solidFill>
                <a:latin typeface="Arial" charset="0"/>
              </a:defRPr>
            </a:lvl1pPr>
            <a:lvl2pPr marL="777875" indent="-298450" defTabSz="958850" eaLnBrk="0" hangingPunct="0">
              <a:spcBef>
                <a:spcPct val="30000"/>
              </a:spcBef>
              <a:defRPr sz="1200">
                <a:solidFill>
                  <a:schemeClr val="tx1"/>
                </a:solidFill>
                <a:latin typeface="Arial" charset="0"/>
              </a:defRPr>
            </a:lvl2pPr>
            <a:lvl3pPr marL="1198563" indent="-239713" defTabSz="958850" eaLnBrk="0" hangingPunct="0">
              <a:spcBef>
                <a:spcPct val="30000"/>
              </a:spcBef>
              <a:defRPr sz="1200">
                <a:solidFill>
                  <a:schemeClr val="tx1"/>
                </a:solidFill>
                <a:latin typeface="Arial" charset="0"/>
              </a:defRPr>
            </a:lvl3pPr>
            <a:lvl4pPr marL="1677988" indent="-239713" defTabSz="958850" eaLnBrk="0" hangingPunct="0">
              <a:spcBef>
                <a:spcPct val="30000"/>
              </a:spcBef>
              <a:defRPr sz="1200">
                <a:solidFill>
                  <a:schemeClr val="tx1"/>
                </a:solidFill>
                <a:latin typeface="Arial" charset="0"/>
              </a:defRPr>
            </a:lvl4pPr>
            <a:lvl5pPr marL="2157413" indent="-239713" defTabSz="958850" eaLnBrk="0" hangingPunct="0">
              <a:spcBef>
                <a:spcPct val="30000"/>
              </a:spcBef>
              <a:defRPr sz="1200">
                <a:solidFill>
                  <a:schemeClr val="tx1"/>
                </a:solidFill>
                <a:latin typeface="Arial" charset="0"/>
              </a:defRPr>
            </a:lvl5pPr>
            <a:lvl6pPr marL="2614613" indent="-239713" defTabSz="958850" eaLnBrk="0" fontAlgn="base" hangingPunct="0">
              <a:spcBef>
                <a:spcPct val="30000"/>
              </a:spcBef>
              <a:spcAft>
                <a:spcPct val="0"/>
              </a:spcAft>
              <a:defRPr sz="1200">
                <a:solidFill>
                  <a:schemeClr val="tx1"/>
                </a:solidFill>
                <a:latin typeface="Arial" charset="0"/>
              </a:defRPr>
            </a:lvl6pPr>
            <a:lvl7pPr marL="3071813" indent="-239713" defTabSz="958850" eaLnBrk="0" fontAlgn="base" hangingPunct="0">
              <a:spcBef>
                <a:spcPct val="30000"/>
              </a:spcBef>
              <a:spcAft>
                <a:spcPct val="0"/>
              </a:spcAft>
              <a:defRPr sz="1200">
                <a:solidFill>
                  <a:schemeClr val="tx1"/>
                </a:solidFill>
                <a:latin typeface="Arial" charset="0"/>
              </a:defRPr>
            </a:lvl7pPr>
            <a:lvl8pPr marL="3529013" indent="-239713" defTabSz="958850" eaLnBrk="0" fontAlgn="base" hangingPunct="0">
              <a:spcBef>
                <a:spcPct val="30000"/>
              </a:spcBef>
              <a:spcAft>
                <a:spcPct val="0"/>
              </a:spcAft>
              <a:defRPr sz="1200">
                <a:solidFill>
                  <a:schemeClr val="tx1"/>
                </a:solidFill>
                <a:latin typeface="Arial" charset="0"/>
              </a:defRPr>
            </a:lvl8pPr>
            <a:lvl9pPr marL="3986213" indent="-239713" defTabSz="9588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C93270C-FD43-4826-BF8D-287E7006AA28}" type="slidenum">
              <a:rPr lang="en-US" altLang="en-US" smtClean="0">
                <a:solidFill>
                  <a:srgbClr val="993366"/>
                </a:solidFill>
                <a:latin typeface="Times New Roman" pitchFamily="18" charset="0"/>
              </a:rPr>
              <a:pPr eaLnBrk="1" hangingPunct="1">
                <a:spcBef>
                  <a:spcPct val="0"/>
                </a:spcBef>
              </a:pPr>
              <a:t>21</a:t>
            </a:fld>
            <a:endParaRPr lang="en-US" altLang="en-US" smtClean="0">
              <a:solidFill>
                <a:srgbClr val="993366"/>
              </a:solidFill>
              <a:latin typeface="Times New Roman" pitchFamily="18" charset="0"/>
            </a:endParaRPr>
          </a:p>
        </p:txBody>
      </p:sp>
      <p:sp>
        <p:nvSpPr>
          <p:cNvPr id="90117" name="Rectangle 1030"/>
          <p:cNvSpPr txBox="1">
            <a:spLocks noGrp="1" noChangeArrowheads="1"/>
          </p:cNvSpPr>
          <p:nvPr/>
        </p:nvSpPr>
        <p:spPr bwMode="auto">
          <a:xfrm>
            <a:off x="0" y="6948488"/>
            <a:ext cx="4160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07" tIns="48156" rIns="96307" bIns="48156" anchor="b"/>
          <a:lstStyle>
            <a:lvl1pPr defTabSz="962025" eaLnBrk="0" hangingPunct="0">
              <a:spcBef>
                <a:spcPct val="30000"/>
              </a:spcBef>
              <a:defRPr sz="1200">
                <a:solidFill>
                  <a:schemeClr val="tx1"/>
                </a:solidFill>
                <a:latin typeface="Arial" charset="0"/>
              </a:defRPr>
            </a:lvl1pPr>
            <a:lvl2pPr marL="742950" indent="-285750" defTabSz="962025" eaLnBrk="0" hangingPunct="0">
              <a:spcBef>
                <a:spcPct val="30000"/>
              </a:spcBef>
              <a:defRPr sz="1200">
                <a:solidFill>
                  <a:schemeClr val="tx1"/>
                </a:solidFill>
                <a:latin typeface="Arial" charset="0"/>
              </a:defRPr>
            </a:lvl2pPr>
            <a:lvl3pPr marL="1143000" indent="-228600" defTabSz="962025" eaLnBrk="0" hangingPunct="0">
              <a:spcBef>
                <a:spcPct val="30000"/>
              </a:spcBef>
              <a:defRPr sz="1200">
                <a:solidFill>
                  <a:schemeClr val="tx1"/>
                </a:solidFill>
                <a:latin typeface="Arial" charset="0"/>
              </a:defRPr>
            </a:lvl3pPr>
            <a:lvl4pPr marL="1600200" indent="-228600" defTabSz="962025" eaLnBrk="0" hangingPunct="0">
              <a:spcBef>
                <a:spcPct val="30000"/>
              </a:spcBef>
              <a:defRPr sz="1200">
                <a:solidFill>
                  <a:schemeClr val="tx1"/>
                </a:solidFill>
                <a:latin typeface="Arial" charset="0"/>
              </a:defRPr>
            </a:lvl4pPr>
            <a:lvl5pPr marL="2057400" indent="-228600" defTabSz="962025" eaLnBrk="0" hangingPunct="0">
              <a:spcBef>
                <a:spcPct val="30000"/>
              </a:spcBef>
              <a:defRPr sz="1200">
                <a:solidFill>
                  <a:schemeClr val="tx1"/>
                </a:solidFill>
                <a:latin typeface="Arial" charset="0"/>
              </a:defRPr>
            </a:lvl5pPr>
            <a:lvl6pPr marL="2514600" indent="-228600" defTabSz="962025" eaLnBrk="0" fontAlgn="base" hangingPunct="0">
              <a:spcBef>
                <a:spcPct val="30000"/>
              </a:spcBef>
              <a:spcAft>
                <a:spcPct val="0"/>
              </a:spcAft>
              <a:defRPr sz="1200">
                <a:solidFill>
                  <a:schemeClr val="tx1"/>
                </a:solidFill>
                <a:latin typeface="Arial" charset="0"/>
              </a:defRPr>
            </a:lvl6pPr>
            <a:lvl7pPr marL="2971800" indent="-228600" defTabSz="962025" eaLnBrk="0" fontAlgn="base" hangingPunct="0">
              <a:spcBef>
                <a:spcPct val="30000"/>
              </a:spcBef>
              <a:spcAft>
                <a:spcPct val="0"/>
              </a:spcAft>
              <a:defRPr sz="1200">
                <a:solidFill>
                  <a:schemeClr val="tx1"/>
                </a:solidFill>
                <a:latin typeface="Arial" charset="0"/>
              </a:defRPr>
            </a:lvl7pPr>
            <a:lvl8pPr marL="3429000" indent="-228600" defTabSz="962025" eaLnBrk="0" fontAlgn="base" hangingPunct="0">
              <a:spcBef>
                <a:spcPct val="30000"/>
              </a:spcBef>
              <a:spcAft>
                <a:spcPct val="0"/>
              </a:spcAft>
              <a:defRPr sz="1200">
                <a:solidFill>
                  <a:schemeClr val="tx1"/>
                </a:solidFill>
                <a:latin typeface="Arial" charset="0"/>
              </a:defRPr>
            </a:lvl8pPr>
            <a:lvl9pPr marL="3886200" indent="-228600" defTabSz="962025"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srgbClr val="993366"/>
                </a:solidFill>
                <a:latin typeface="Times New Roman" pitchFamily="18" charset="0"/>
              </a:rPr>
              <a:t>Session 1</a:t>
            </a:r>
          </a:p>
        </p:txBody>
      </p:sp>
      <p:sp>
        <p:nvSpPr>
          <p:cNvPr id="90118" name="Rectangle 1031"/>
          <p:cNvSpPr txBox="1">
            <a:spLocks noGrp="1" noChangeArrowheads="1"/>
          </p:cNvSpPr>
          <p:nvPr/>
        </p:nvSpPr>
        <p:spPr bwMode="auto">
          <a:xfrm>
            <a:off x="5440363" y="6948488"/>
            <a:ext cx="4160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07" tIns="48156" rIns="96307" bIns="48156" anchor="b"/>
          <a:lstStyle>
            <a:lvl1pPr defTabSz="962025" eaLnBrk="0" hangingPunct="0">
              <a:spcBef>
                <a:spcPct val="30000"/>
              </a:spcBef>
              <a:defRPr sz="1200">
                <a:solidFill>
                  <a:schemeClr val="tx1"/>
                </a:solidFill>
                <a:latin typeface="Arial" charset="0"/>
              </a:defRPr>
            </a:lvl1pPr>
            <a:lvl2pPr marL="742950" indent="-285750" defTabSz="962025" eaLnBrk="0" hangingPunct="0">
              <a:spcBef>
                <a:spcPct val="30000"/>
              </a:spcBef>
              <a:defRPr sz="1200">
                <a:solidFill>
                  <a:schemeClr val="tx1"/>
                </a:solidFill>
                <a:latin typeface="Arial" charset="0"/>
              </a:defRPr>
            </a:lvl2pPr>
            <a:lvl3pPr marL="1143000" indent="-228600" defTabSz="962025" eaLnBrk="0" hangingPunct="0">
              <a:spcBef>
                <a:spcPct val="30000"/>
              </a:spcBef>
              <a:defRPr sz="1200">
                <a:solidFill>
                  <a:schemeClr val="tx1"/>
                </a:solidFill>
                <a:latin typeface="Arial" charset="0"/>
              </a:defRPr>
            </a:lvl3pPr>
            <a:lvl4pPr marL="1600200" indent="-228600" defTabSz="962025" eaLnBrk="0" hangingPunct="0">
              <a:spcBef>
                <a:spcPct val="30000"/>
              </a:spcBef>
              <a:defRPr sz="1200">
                <a:solidFill>
                  <a:schemeClr val="tx1"/>
                </a:solidFill>
                <a:latin typeface="Arial" charset="0"/>
              </a:defRPr>
            </a:lvl4pPr>
            <a:lvl5pPr marL="2057400" indent="-228600" defTabSz="962025" eaLnBrk="0" hangingPunct="0">
              <a:spcBef>
                <a:spcPct val="30000"/>
              </a:spcBef>
              <a:defRPr sz="1200">
                <a:solidFill>
                  <a:schemeClr val="tx1"/>
                </a:solidFill>
                <a:latin typeface="Arial" charset="0"/>
              </a:defRPr>
            </a:lvl5pPr>
            <a:lvl6pPr marL="2514600" indent="-228600" defTabSz="962025" eaLnBrk="0" fontAlgn="base" hangingPunct="0">
              <a:spcBef>
                <a:spcPct val="30000"/>
              </a:spcBef>
              <a:spcAft>
                <a:spcPct val="0"/>
              </a:spcAft>
              <a:defRPr sz="1200">
                <a:solidFill>
                  <a:schemeClr val="tx1"/>
                </a:solidFill>
                <a:latin typeface="Arial" charset="0"/>
              </a:defRPr>
            </a:lvl6pPr>
            <a:lvl7pPr marL="2971800" indent="-228600" defTabSz="962025" eaLnBrk="0" fontAlgn="base" hangingPunct="0">
              <a:spcBef>
                <a:spcPct val="30000"/>
              </a:spcBef>
              <a:spcAft>
                <a:spcPct val="0"/>
              </a:spcAft>
              <a:defRPr sz="1200">
                <a:solidFill>
                  <a:schemeClr val="tx1"/>
                </a:solidFill>
                <a:latin typeface="Arial" charset="0"/>
              </a:defRPr>
            </a:lvl7pPr>
            <a:lvl8pPr marL="3429000" indent="-228600" defTabSz="962025" eaLnBrk="0" fontAlgn="base" hangingPunct="0">
              <a:spcBef>
                <a:spcPct val="30000"/>
              </a:spcBef>
              <a:spcAft>
                <a:spcPct val="0"/>
              </a:spcAft>
              <a:defRPr sz="1200">
                <a:solidFill>
                  <a:schemeClr val="tx1"/>
                </a:solidFill>
                <a:latin typeface="Arial" charset="0"/>
              </a:defRPr>
            </a:lvl8pPr>
            <a:lvl9pPr marL="3886200" indent="-228600" defTabSz="962025"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F216F78-158C-41C3-AC04-435F41B8FEB4}" type="slidenum">
              <a:rPr lang="en-US" altLang="en-US">
                <a:solidFill>
                  <a:srgbClr val="993366"/>
                </a:solidFill>
                <a:latin typeface="Times New Roman" pitchFamily="18" charset="0"/>
              </a:rPr>
              <a:pPr algn="r" eaLnBrk="1" hangingPunct="1">
                <a:spcBef>
                  <a:spcPct val="0"/>
                </a:spcBef>
              </a:pPr>
              <a:t>21</a:t>
            </a:fld>
            <a:endParaRPr lang="en-US" altLang="en-US">
              <a:solidFill>
                <a:srgbClr val="993366"/>
              </a:solidFill>
              <a:latin typeface="Times New Roman" pitchFamily="18" charset="0"/>
            </a:endParaRPr>
          </a:p>
        </p:txBody>
      </p:sp>
      <p:sp>
        <p:nvSpPr>
          <p:cNvPr id="90119" name="Rectangle 2"/>
          <p:cNvSpPr>
            <a:spLocks noGrp="1" noRot="1" noChangeAspect="1" noChangeArrowheads="1" noTextEdit="1"/>
          </p:cNvSpPr>
          <p:nvPr>
            <p:ph type="sldImg"/>
          </p:nvPr>
        </p:nvSpPr>
        <p:spPr>
          <a:ln/>
        </p:spPr>
      </p:sp>
      <p:sp>
        <p:nvSpPr>
          <p:cNvPr id="901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26"/>
          <p:cNvSpPr>
            <a:spLocks noGrp="1" noChangeArrowheads="1"/>
          </p:cNvSpPr>
          <p:nvPr>
            <p:ph type="hdr" sz="quarter"/>
          </p:nvPr>
        </p:nvSpPr>
        <p:spPr>
          <a:noFill/>
        </p:spPr>
        <p:txBody>
          <a:bodyPr/>
          <a:lstStyle>
            <a:lvl1pPr defTabSz="958850" eaLnBrk="0" hangingPunct="0">
              <a:spcBef>
                <a:spcPct val="30000"/>
              </a:spcBef>
              <a:defRPr sz="1200">
                <a:solidFill>
                  <a:schemeClr val="tx1"/>
                </a:solidFill>
                <a:latin typeface="Arial" charset="0"/>
              </a:defRPr>
            </a:lvl1pPr>
            <a:lvl2pPr marL="777875" indent="-298450" defTabSz="958850" eaLnBrk="0" hangingPunct="0">
              <a:spcBef>
                <a:spcPct val="30000"/>
              </a:spcBef>
              <a:defRPr sz="1200">
                <a:solidFill>
                  <a:schemeClr val="tx1"/>
                </a:solidFill>
                <a:latin typeface="Arial" charset="0"/>
              </a:defRPr>
            </a:lvl2pPr>
            <a:lvl3pPr marL="1198563" indent="-239713" defTabSz="958850" eaLnBrk="0" hangingPunct="0">
              <a:spcBef>
                <a:spcPct val="30000"/>
              </a:spcBef>
              <a:defRPr sz="1200">
                <a:solidFill>
                  <a:schemeClr val="tx1"/>
                </a:solidFill>
                <a:latin typeface="Arial" charset="0"/>
              </a:defRPr>
            </a:lvl3pPr>
            <a:lvl4pPr marL="1677988" indent="-239713" defTabSz="958850" eaLnBrk="0" hangingPunct="0">
              <a:spcBef>
                <a:spcPct val="30000"/>
              </a:spcBef>
              <a:defRPr sz="1200">
                <a:solidFill>
                  <a:schemeClr val="tx1"/>
                </a:solidFill>
                <a:latin typeface="Arial" charset="0"/>
              </a:defRPr>
            </a:lvl4pPr>
            <a:lvl5pPr marL="2157413" indent="-239713" defTabSz="958850" eaLnBrk="0" hangingPunct="0">
              <a:spcBef>
                <a:spcPct val="30000"/>
              </a:spcBef>
              <a:defRPr sz="1200">
                <a:solidFill>
                  <a:schemeClr val="tx1"/>
                </a:solidFill>
                <a:latin typeface="Arial" charset="0"/>
              </a:defRPr>
            </a:lvl5pPr>
            <a:lvl6pPr marL="2614613" indent="-239713" defTabSz="958850" eaLnBrk="0" fontAlgn="base" hangingPunct="0">
              <a:spcBef>
                <a:spcPct val="30000"/>
              </a:spcBef>
              <a:spcAft>
                <a:spcPct val="0"/>
              </a:spcAft>
              <a:defRPr sz="1200">
                <a:solidFill>
                  <a:schemeClr val="tx1"/>
                </a:solidFill>
                <a:latin typeface="Arial" charset="0"/>
              </a:defRPr>
            </a:lvl6pPr>
            <a:lvl7pPr marL="3071813" indent="-239713" defTabSz="958850" eaLnBrk="0" fontAlgn="base" hangingPunct="0">
              <a:spcBef>
                <a:spcPct val="30000"/>
              </a:spcBef>
              <a:spcAft>
                <a:spcPct val="0"/>
              </a:spcAft>
              <a:defRPr sz="1200">
                <a:solidFill>
                  <a:schemeClr val="tx1"/>
                </a:solidFill>
                <a:latin typeface="Arial" charset="0"/>
              </a:defRPr>
            </a:lvl7pPr>
            <a:lvl8pPr marL="3529013" indent="-239713" defTabSz="958850" eaLnBrk="0" fontAlgn="base" hangingPunct="0">
              <a:spcBef>
                <a:spcPct val="30000"/>
              </a:spcBef>
              <a:spcAft>
                <a:spcPct val="0"/>
              </a:spcAft>
              <a:defRPr sz="1200">
                <a:solidFill>
                  <a:schemeClr val="tx1"/>
                </a:solidFill>
                <a:latin typeface="Arial" charset="0"/>
              </a:defRPr>
            </a:lvl8pPr>
            <a:lvl9pPr marL="3986213" indent="-239713" defTabSz="95885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smtClean="0">
                <a:solidFill>
                  <a:srgbClr val="993366"/>
                </a:solidFill>
                <a:latin typeface="Times New Roman" pitchFamily="18" charset="0"/>
              </a:rPr>
              <a:t>Course on Bolted Connections and Floor Vibrations             Puebla, Mexico     March 6-8, 2008</a:t>
            </a:r>
          </a:p>
        </p:txBody>
      </p:sp>
      <p:sp>
        <p:nvSpPr>
          <p:cNvPr id="91139" name="Rectangle 1030"/>
          <p:cNvSpPr>
            <a:spLocks noGrp="1" noChangeArrowheads="1"/>
          </p:cNvSpPr>
          <p:nvPr>
            <p:ph type="ftr" sz="quarter" idx="4"/>
          </p:nvPr>
        </p:nvSpPr>
        <p:spPr>
          <a:noFill/>
        </p:spPr>
        <p:txBody>
          <a:bodyPr/>
          <a:lstStyle>
            <a:lvl1pPr defTabSz="958850" eaLnBrk="0" hangingPunct="0">
              <a:spcBef>
                <a:spcPct val="30000"/>
              </a:spcBef>
              <a:defRPr sz="1200">
                <a:solidFill>
                  <a:schemeClr val="tx1"/>
                </a:solidFill>
                <a:latin typeface="Arial" charset="0"/>
              </a:defRPr>
            </a:lvl1pPr>
            <a:lvl2pPr marL="777875" indent="-298450" defTabSz="958850" eaLnBrk="0" hangingPunct="0">
              <a:spcBef>
                <a:spcPct val="30000"/>
              </a:spcBef>
              <a:defRPr sz="1200">
                <a:solidFill>
                  <a:schemeClr val="tx1"/>
                </a:solidFill>
                <a:latin typeface="Arial" charset="0"/>
              </a:defRPr>
            </a:lvl2pPr>
            <a:lvl3pPr marL="1198563" indent="-239713" defTabSz="958850" eaLnBrk="0" hangingPunct="0">
              <a:spcBef>
                <a:spcPct val="30000"/>
              </a:spcBef>
              <a:defRPr sz="1200">
                <a:solidFill>
                  <a:schemeClr val="tx1"/>
                </a:solidFill>
                <a:latin typeface="Arial" charset="0"/>
              </a:defRPr>
            </a:lvl3pPr>
            <a:lvl4pPr marL="1677988" indent="-239713" defTabSz="958850" eaLnBrk="0" hangingPunct="0">
              <a:spcBef>
                <a:spcPct val="30000"/>
              </a:spcBef>
              <a:defRPr sz="1200">
                <a:solidFill>
                  <a:schemeClr val="tx1"/>
                </a:solidFill>
                <a:latin typeface="Arial" charset="0"/>
              </a:defRPr>
            </a:lvl4pPr>
            <a:lvl5pPr marL="2157413" indent="-239713" defTabSz="958850" eaLnBrk="0" hangingPunct="0">
              <a:spcBef>
                <a:spcPct val="30000"/>
              </a:spcBef>
              <a:defRPr sz="1200">
                <a:solidFill>
                  <a:schemeClr val="tx1"/>
                </a:solidFill>
                <a:latin typeface="Arial" charset="0"/>
              </a:defRPr>
            </a:lvl5pPr>
            <a:lvl6pPr marL="2614613" indent="-239713" defTabSz="958850" eaLnBrk="0" fontAlgn="base" hangingPunct="0">
              <a:spcBef>
                <a:spcPct val="30000"/>
              </a:spcBef>
              <a:spcAft>
                <a:spcPct val="0"/>
              </a:spcAft>
              <a:defRPr sz="1200">
                <a:solidFill>
                  <a:schemeClr val="tx1"/>
                </a:solidFill>
                <a:latin typeface="Arial" charset="0"/>
              </a:defRPr>
            </a:lvl6pPr>
            <a:lvl7pPr marL="3071813" indent="-239713" defTabSz="958850" eaLnBrk="0" fontAlgn="base" hangingPunct="0">
              <a:spcBef>
                <a:spcPct val="30000"/>
              </a:spcBef>
              <a:spcAft>
                <a:spcPct val="0"/>
              </a:spcAft>
              <a:defRPr sz="1200">
                <a:solidFill>
                  <a:schemeClr val="tx1"/>
                </a:solidFill>
                <a:latin typeface="Arial" charset="0"/>
              </a:defRPr>
            </a:lvl7pPr>
            <a:lvl8pPr marL="3529013" indent="-239713" defTabSz="958850" eaLnBrk="0" fontAlgn="base" hangingPunct="0">
              <a:spcBef>
                <a:spcPct val="30000"/>
              </a:spcBef>
              <a:spcAft>
                <a:spcPct val="0"/>
              </a:spcAft>
              <a:defRPr sz="1200">
                <a:solidFill>
                  <a:schemeClr val="tx1"/>
                </a:solidFill>
                <a:latin typeface="Arial" charset="0"/>
              </a:defRPr>
            </a:lvl8pPr>
            <a:lvl9pPr marL="3986213" indent="-239713" defTabSz="95885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smtClean="0">
                <a:solidFill>
                  <a:srgbClr val="993366"/>
                </a:solidFill>
                <a:latin typeface="Times New Roman" pitchFamily="18" charset="0"/>
              </a:rPr>
              <a:t>Presented by Thomas M. Murray, P.E., PhD     Session 1</a:t>
            </a:r>
          </a:p>
        </p:txBody>
      </p:sp>
      <p:sp>
        <p:nvSpPr>
          <p:cNvPr id="91140" name="Rectangle 1031"/>
          <p:cNvSpPr>
            <a:spLocks noGrp="1" noChangeArrowheads="1"/>
          </p:cNvSpPr>
          <p:nvPr>
            <p:ph type="sldNum" sz="quarter" idx="5"/>
          </p:nvPr>
        </p:nvSpPr>
        <p:spPr>
          <a:noFill/>
        </p:spPr>
        <p:txBody>
          <a:bodyPr/>
          <a:lstStyle>
            <a:lvl1pPr defTabSz="958850" eaLnBrk="0" hangingPunct="0">
              <a:spcBef>
                <a:spcPct val="30000"/>
              </a:spcBef>
              <a:defRPr sz="1200">
                <a:solidFill>
                  <a:schemeClr val="tx1"/>
                </a:solidFill>
                <a:latin typeface="Arial" charset="0"/>
              </a:defRPr>
            </a:lvl1pPr>
            <a:lvl2pPr marL="777875" indent="-298450" defTabSz="958850" eaLnBrk="0" hangingPunct="0">
              <a:spcBef>
                <a:spcPct val="30000"/>
              </a:spcBef>
              <a:defRPr sz="1200">
                <a:solidFill>
                  <a:schemeClr val="tx1"/>
                </a:solidFill>
                <a:latin typeface="Arial" charset="0"/>
              </a:defRPr>
            </a:lvl2pPr>
            <a:lvl3pPr marL="1198563" indent="-239713" defTabSz="958850" eaLnBrk="0" hangingPunct="0">
              <a:spcBef>
                <a:spcPct val="30000"/>
              </a:spcBef>
              <a:defRPr sz="1200">
                <a:solidFill>
                  <a:schemeClr val="tx1"/>
                </a:solidFill>
                <a:latin typeface="Arial" charset="0"/>
              </a:defRPr>
            </a:lvl3pPr>
            <a:lvl4pPr marL="1677988" indent="-239713" defTabSz="958850" eaLnBrk="0" hangingPunct="0">
              <a:spcBef>
                <a:spcPct val="30000"/>
              </a:spcBef>
              <a:defRPr sz="1200">
                <a:solidFill>
                  <a:schemeClr val="tx1"/>
                </a:solidFill>
                <a:latin typeface="Arial" charset="0"/>
              </a:defRPr>
            </a:lvl4pPr>
            <a:lvl5pPr marL="2157413" indent="-239713" defTabSz="958850" eaLnBrk="0" hangingPunct="0">
              <a:spcBef>
                <a:spcPct val="30000"/>
              </a:spcBef>
              <a:defRPr sz="1200">
                <a:solidFill>
                  <a:schemeClr val="tx1"/>
                </a:solidFill>
                <a:latin typeface="Arial" charset="0"/>
              </a:defRPr>
            </a:lvl5pPr>
            <a:lvl6pPr marL="2614613" indent="-239713" defTabSz="958850" eaLnBrk="0" fontAlgn="base" hangingPunct="0">
              <a:spcBef>
                <a:spcPct val="30000"/>
              </a:spcBef>
              <a:spcAft>
                <a:spcPct val="0"/>
              </a:spcAft>
              <a:defRPr sz="1200">
                <a:solidFill>
                  <a:schemeClr val="tx1"/>
                </a:solidFill>
                <a:latin typeface="Arial" charset="0"/>
              </a:defRPr>
            </a:lvl6pPr>
            <a:lvl7pPr marL="3071813" indent="-239713" defTabSz="958850" eaLnBrk="0" fontAlgn="base" hangingPunct="0">
              <a:spcBef>
                <a:spcPct val="30000"/>
              </a:spcBef>
              <a:spcAft>
                <a:spcPct val="0"/>
              </a:spcAft>
              <a:defRPr sz="1200">
                <a:solidFill>
                  <a:schemeClr val="tx1"/>
                </a:solidFill>
                <a:latin typeface="Arial" charset="0"/>
              </a:defRPr>
            </a:lvl7pPr>
            <a:lvl8pPr marL="3529013" indent="-239713" defTabSz="958850" eaLnBrk="0" fontAlgn="base" hangingPunct="0">
              <a:spcBef>
                <a:spcPct val="30000"/>
              </a:spcBef>
              <a:spcAft>
                <a:spcPct val="0"/>
              </a:spcAft>
              <a:defRPr sz="1200">
                <a:solidFill>
                  <a:schemeClr val="tx1"/>
                </a:solidFill>
                <a:latin typeface="Arial" charset="0"/>
              </a:defRPr>
            </a:lvl8pPr>
            <a:lvl9pPr marL="3986213" indent="-239713" defTabSz="9588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254916E-FC68-4C0E-8BA4-4C1C3D371F8B}" type="slidenum">
              <a:rPr lang="en-US" altLang="en-US" smtClean="0">
                <a:solidFill>
                  <a:srgbClr val="993366"/>
                </a:solidFill>
                <a:latin typeface="Times New Roman" pitchFamily="18" charset="0"/>
              </a:rPr>
              <a:pPr eaLnBrk="1" hangingPunct="1">
                <a:spcBef>
                  <a:spcPct val="0"/>
                </a:spcBef>
              </a:pPr>
              <a:t>26</a:t>
            </a:fld>
            <a:endParaRPr lang="en-US" altLang="en-US" smtClean="0">
              <a:solidFill>
                <a:srgbClr val="993366"/>
              </a:solidFill>
              <a:latin typeface="Times New Roman" pitchFamily="18" charset="0"/>
            </a:endParaRPr>
          </a:p>
        </p:txBody>
      </p:sp>
      <p:sp>
        <p:nvSpPr>
          <p:cNvPr id="91141" name="Rectangle 1030"/>
          <p:cNvSpPr txBox="1">
            <a:spLocks noGrp="1" noChangeArrowheads="1"/>
          </p:cNvSpPr>
          <p:nvPr/>
        </p:nvSpPr>
        <p:spPr bwMode="auto">
          <a:xfrm>
            <a:off x="0" y="6948488"/>
            <a:ext cx="4160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07" tIns="48156" rIns="96307" bIns="48156" anchor="b"/>
          <a:lstStyle>
            <a:lvl1pPr defTabSz="962025" eaLnBrk="0" hangingPunct="0">
              <a:spcBef>
                <a:spcPct val="30000"/>
              </a:spcBef>
              <a:defRPr sz="1200">
                <a:solidFill>
                  <a:schemeClr val="tx1"/>
                </a:solidFill>
                <a:latin typeface="Arial" charset="0"/>
              </a:defRPr>
            </a:lvl1pPr>
            <a:lvl2pPr marL="742950" indent="-285750" defTabSz="962025" eaLnBrk="0" hangingPunct="0">
              <a:spcBef>
                <a:spcPct val="30000"/>
              </a:spcBef>
              <a:defRPr sz="1200">
                <a:solidFill>
                  <a:schemeClr val="tx1"/>
                </a:solidFill>
                <a:latin typeface="Arial" charset="0"/>
              </a:defRPr>
            </a:lvl2pPr>
            <a:lvl3pPr marL="1143000" indent="-228600" defTabSz="962025" eaLnBrk="0" hangingPunct="0">
              <a:spcBef>
                <a:spcPct val="30000"/>
              </a:spcBef>
              <a:defRPr sz="1200">
                <a:solidFill>
                  <a:schemeClr val="tx1"/>
                </a:solidFill>
                <a:latin typeface="Arial" charset="0"/>
              </a:defRPr>
            </a:lvl3pPr>
            <a:lvl4pPr marL="1600200" indent="-228600" defTabSz="962025" eaLnBrk="0" hangingPunct="0">
              <a:spcBef>
                <a:spcPct val="30000"/>
              </a:spcBef>
              <a:defRPr sz="1200">
                <a:solidFill>
                  <a:schemeClr val="tx1"/>
                </a:solidFill>
                <a:latin typeface="Arial" charset="0"/>
              </a:defRPr>
            </a:lvl4pPr>
            <a:lvl5pPr marL="2057400" indent="-228600" defTabSz="962025" eaLnBrk="0" hangingPunct="0">
              <a:spcBef>
                <a:spcPct val="30000"/>
              </a:spcBef>
              <a:defRPr sz="1200">
                <a:solidFill>
                  <a:schemeClr val="tx1"/>
                </a:solidFill>
                <a:latin typeface="Arial" charset="0"/>
              </a:defRPr>
            </a:lvl5pPr>
            <a:lvl6pPr marL="2514600" indent="-228600" defTabSz="962025" eaLnBrk="0" fontAlgn="base" hangingPunct="0">
              <a:spcBef>
                <a:spcPct val="30000"/>
              </a:spcBef>
              <a:spcAft>
                <a:spcPct val="0"/>
              </a:spcAft>
              <a:defRPr sz="1200">
                <a:solidFill>
                  <a:schemeClr val="tx1"/>
                </a:solidFill>
                <a:latin typeface="Arial" charset="0"/>
              </a:defRPr>
            </a:lvl6pPr>
            <a:lvl7pPr marL="2971800" indent="-228600" defTabSz="962025" eaLnBrk="0" fontAlgn="base" hangingPunct="0">
              <a:spcBef>
                <a:spcPct val="30000"/>
              </a:spcBef>
              <a:spcAft>
                <a:spcPct val="0"/>
              </a:spcAft>
              <a:defRPr sz="1200">
                <a:solidFill>
                  <a:schemeClr val="tx1"/>
                </a:solidFill>
                <a:latin typeface="Arial" charset="0"/>
              </a:defRPr>
            </a:lvl7pPr>
            <a:lvl8pPr marL="3429000" indent="-228600" defTabSz="962025" eaLnBrk="0" fontAlgn="base" hangingPunct="0">
              <a:spcBef>
                <a:spcPct val="30000"/>
              </a:spcBef>
              <a:spcAft>
                <a:spcPct val="0"/>
              </a:spcAft>
              <a:defRPr sz="1200">
                <a:solidFill>
                  <a:schemeClr val="tx1"/>
                </a:solidFill>
                <a:latin typeface="Arial" charset="0"/>
              </a:defRPr>
            </a:lvl8pPr>
            <a:lvl9pPr marL="3886200" indent="-228600" defTabSz="962025"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srgbClr val="993366"/>
                </a:solidFill>
                <a:latin typeface="Times New Roman" pitchFamily="18" charset="0"/>
              </a:rPr>
              <a:t>Session 1</a:t>
            </a:r>
          </a:p>
        </p:txBody>
      </p:sp>
      <p:sp>
        <p:nvSpPr>
          <p:cNvPr id="91142" name="Rectangle 1031"/>
          <p:cNvSpPr txBox="1">
            <a:spLocks noGrp="1" noChangeArrowheads="1"/>
          </p:cNvSpPr>
          <p:nvPr/>
        </p:nvSpPr>
        <p:spPr bwMode="auto">
          <a:xfrm>
            <a:off x="5440363" y="6948488"/>
            <a:ext cx="4160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07" tIns="48156" rIns="96307" bIns="48156" anchor="b"/>
          <a:lstStyle>
            <a:lvl1pPr defTabSz="962025" eaLnBrk="0" hangingPunct="0">
              <a:spcBef>
                <a:spcPct val="30000"/>
              </a:spcBef>
              <a:defRPr sz="1200">
                <a:solidFill>
                  <a:schemeClr val="tx1"/>
                </a:solidFill>
                <a:latin typeface="Arial" charset="0"/>
              </a:defRPr>
            </a:lvl1pPr>
            <a:lvl2pPr marL="742950" indent="-285750" defTabSz="962025" eaLnBrk="0" hangingPunct="0">
              <a:spcBef>
                <a:spcPct val="30000"/>
              </a:spcBef>
              <a:defRPr sz="1200">
                <a:solidFill>
                  <a:schemeClr val="tx1"/>
                </a:solidFill>
                <a:latin typeface="Arial" charset="0"/>
              </a:defRPr>
            </a:lvl2pPr>
            <a:lvl3pPr marL="1143000" indent="-228600" defTabSz="962025" eaLnBrk="0" hangingPunct="0">
              <a:spcBef>
                <a:spcPct val="30000"/>
              </a:spcBef>
              <a:defRPr sz="1200">
                <a:solidFill>
                  <a:schemeClr val="tx1"/>
                </a:solidFill>
                <a:latin typeface="Arial" charset="0"/>
              </a:defRPr>
            </a:lvl3pPr>
            <a:lvl4pPr marL="1600200" indent="-228600" defTabSz="962025" eaLnBrk="0" hangingPunct="0">
              <a:spcBef>
                <a:spcPct val="30000"/>
              </a:spcBef>
              <a:defRPr sz="1200">
                <a:solidFill>
                  <a:schemeClr val="tx1"/>
                </a:solidFill>
                <a:latin typeface="Arial" charset="0"/>
              </a:defRPr>
            </a:lvl4pPr>
            <a:lvl5pPr marL="2057400" indent="-228600" defTabSz="962025" eaLnBrk="0" hangingPunct="0">
              <a:spcBef>
                <a:spcPct val="30000"/>
              </a:spcBef>
              <a:defRPr sz="1200">
                <a:solidFill>
                  <a:schemeClr val="tx1"/>
                </a:solidFill>
                <a:latin typeface="Arial" charset="0"/>
              </a:defRPr>
            </a:lvl5pPr>
            <a:lvl6pPr marL="2514600" indent="-228600" defTabSz="962025" eaLnBrk="0" fontAlgn="base" hangingPunct="0">
              <a:spcBef>
                <a:spcPct val="30000"/>
              </a:spcBef>
              <a:spcAft>
                <a:spcPct val="0"/>
              </a:spcAft>
              <a:defRPr sz="1200">
                <a:solidFill>
                  <a:schemeClr val="tx1"/>
                </a:solidFill>
                <a:latin typeface="Arial" charset="0"/>
              </a:defRPr>
            </a:lvl6pPr>
            <a:lvl7pPr marL="2971800" indent="-228600" defTabSz="962025" eaLnBrk="0" fontAlgn="base" hangingPunct="0">
              <a:spcBef>
                <a:spcPct val="30000"/>
              </a:spcBef>
              <a:spcAft>
                <a:spcPct val="0"/>
              </a:spcAft>
              <a:defRPr sz="1200">
                <a:solidFill>
                  <a:schemeClr val="tx1"/>
                </a:solidFill>
                <a:latin typeface="Arial" charset="0"/>
              </a:defRPr>
            </a:lvl7pPr>
            <a:lvl8pPr marL="3429000" indent="-228600" defTabSz="962025" eaLnBrk="0" fontAlgn="base" hangingPunct="0">
              <a:spcBef>
                <a:spcPct val="30000"/>
              </a:spcBef>
              <a:spcAft>
                <a:spcPct val="0"/>
              </a:spcAft>
              <a:defRPr sz="1200">
                <a:solidFill>
                  <a:schemeClr val="tx1"/>
                </a:solidFill>
                <a:latin typeface="Arial" charset="0"/>
              </a:defRPr>
            </a:lvl8pPr>
            <a:lvl9pPr marL="3886200" indent="-228600" defTabSz="962025"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27A2F08-4442-489E-8D0B-9F93AFE93827}" type="slidenum">
              <a:rPr lang="en-US" altLang="en-US">
                <a:solidFill>
                  <a:srgbClr val="993366"/>
                </a:solidFill>
                <a:latin typeface="Times New Roman" pitchFamily="18" charset="0"/>
              </a:rPr>
              <a:pPr algn="r" eaLnBrk="1" hangingPunct="1">
                <a:spcBef>
                  <a:spcPct val="0"/>
                </a:spcBef>
              </a:pPr>
              <a:t>26</a:t>
            </a:fld>
            <a:endParaRPr lang="en-US" altLang="en-US">
              <a:solidFill>
                <a:srgbClr val="993366"/>
              </a:solidFill>
              <a:latin typeface="Times New Roman" pitchFamily="18" charset="0"/>
            </a:endParaRPr>
          </a:p>
        </p:txBody>
      </p:sp>
      <p:sp>
        <p:nvSpPr>
          <p:cNvPr id="91143" name="Rectangle 2"/>
          <p:cNvSpPr>
            <a:spLocks noGrp="1" noRot="1" noChangeAspect="1" noChangeArrowheads="1" noTextEdit="1"/>
          </p:cNvSpPr>
          <p:nvPr>
            <p:ph type="sldImg"/>
          </p:nvPr>
        </p:nvSpPr>
        <p:spPr>
          <a:ln/>
        </p:spPr>
      </p:sp>
      <p:sp>
        <p:nvSpPr>
          <p:cNvPr id="911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2638" indent="-300038" eaLnBrk="0" hangingPunct="0">
              <a:spcBef>
                <a:spcPct val="30000"/>
              </a:spcBef>
              <a:defRPr sz="1200">
                <a:solidFill>
                  <a:schemeClr val="tx1"/>
                </a:solidFill>
                <a:latin typeface="Arial" charset="0"/>
              </a:defRPr>
            </a:lvl2pPr>
            <a:lvl3pPr marL="1206500" indent="-239713" eaLnBrk="0" hangingPunct="0">
              <a:spcBef>
                <a:spcPct val="30000"/>
              </a:spcBef>
              <a:defRPr sz="1200">
                <a:solidFill>
                  <a:schemeClr val="tx1"/>
                </a:solidFill>
                <a:latin typeface="Arial" charset="0"/>
              </a:defRPr>
            </a:lvl3pPr>
            <a:lvl4pPr marL="1689100" indent="-239713" eaLnBrk="0" hangingPunct="0">
              <a:spcBef>
                <a:spcPct val="30000"/>
              </a:spcBef>
              <a:defRPr sz="1200">
                <a:solidFill>
                  <a:schemeClr val="tx1"/>
                </a:solidFill>
                <a:latin typeface="Arial" charset="0"/>
              </a:defRPr>
            </a:lvl4pPr>
            <a:lvl5pPr marL="2173288" indent="-239713" eaLnBrk="0" hangingPunct="0">
              <a:spcBef>
                <a:spcPct val="30000"/>
              </a:spcBef>
              <a:defRPr sz="1200">
                <a:solidFill>
                  <a:schemeClr val="tx1"/>
                </a:solidFill>
                <a:latin typeface="Arial" charset="0"/>
              </a:defRPr>
            </a:lvl5pPr>
            <a:lvl6pPr marL="2630488" indent="-239713" eaLnBrk="0" fontAlgn="base" hangingPunct="0">
              <a:spcBef>
                <a:spcPct val="30000"/>
              </a:spcBef>
              <a:spcAft>
                <a:spcPct val="0"/>
              </a:spcAft>
              <a:defRPr sz="1200">
                <a:solidFill>
                  <a:schemeClr val="tx1"/>
                </a:solidFill>
                <a:latin typeface="Arial" charset="0"/>
              </a:defRPr>
            </a:lvl6pPr>
            <a:lvl7pPr marL="3087688" indent="-239713" eaLnBrk="0" fontAlgn="base" hangingPunct="0">
              <a:spcBef>
                <a:spcPct val="30000"/>
              </a:spcBef>
              <a:spcAft>
                <a:spcPct val="0"/>
              </a:spcAft>
              <a:defRPr sz="1200">
                <a:solidFill>
                  <a:schemeClr val="tx1"/>
                </a:solidFill>
                <a:latin typeface="Arial" charset="0"/>
              </a:defRPr>
            </a:lvl7pPr>
            <a:lvl8pPr marL="3544888" indent="-239713" eaLnBrk="0" fontAlgn="base" hangingPunct="0">
              <a:spcBef>
                <a:spcPct val="30000"/>
              </a:spcBef>
              <a:spcAft>
                <a:spcPct val="0"/>
              </a:spcAft>
              <a:defRPr sz="1200">
                <a:solidFill>
                  <a:schemeClr val="tx1"/>
                </a:solidFill>
                <a:latin typeface="Arial" charset="0"/>
              </a:defRPr>
            </a:lvl8pPr>
            <a:lvl9pPr marL="4002088" indent="-2397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647E127-D575-4D59-B559-F4C28EA04A62}" type="slidenum">
              <a:rPr lang="en-US" altLang="en-US" sz="1300" smtClean="0"/>
              <a:pPr eaLnBrk="1" hangingPunct="1">
                <a:spcBef>
                  <a:spcPct val="0"/>
                </a:spcBef>
              </a:pPr>
              <a:t>27</a:t>
            </a:fld>
            <a:endParaRPr lang="en-US" altLang="en-US" sz="1300"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smtClean="0"/>
              <a:t>Add a transition slide going into the installation topic.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Shape 32"/>
          <p:cNvSpPr>
            <a:spLocks noGrp="1" noRot="1" noChangeAspect="1" noTextEdit="1"/>
          </p:cNvSpPr>
          <p:nvPr>
            <p:ph type="sldImg" idx="2"/>
          </p:nvPr>
        </p:nvSpPr>
        <p:spPr>
          <a:custGeom>
            <a:avLst/>
            <a:gdLst>
              <a:gd name="T0" fmla="*/ 0 w 120000"/>
              <a:gd name="T1" fmla="*/ 0 h 120000"/>
              <a:gd name="T2" fmla="*/ 3657600 w 120000"/>
              <a:gd name="T3" fmla="*/ 0 h 120000"/>
              <a:gd name="T4" fmla="*/ 3657600 w 120000"/>
              <a:gd name="T5" fmla="*/ 2743200 h 120000"/>
              <a:gd name="T6" fmla="*/ 0 w 120000"/>
              <a:gd name="T7" fmla="*/ 27432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93187" name="Shape 33"/>
          <p:cNvSpPr>
            <a:spLocks noGrp="1"/>
          </p:cNvSpPr>
          <p:nvPr>
            <p:ph type="body" idx="1"/>
          </p:nvPr>
        </p:nvSpPr>
        <p:spPr>
          <a:xfrm>
            <a:off x="960438" y="3475038"/>
            <a:ext cx="7680325" cy="3290887"/>
          </a:xfrm>
          <a:noFill/>
        </p:spPr>
        <p:txBody>
          <a:bodyPr lIns="91425" tIns="91425" rIns="91425" bIns="91425"/>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taken from</a:t>
            </a:r>
            <a:r>
              <a:rPr lang="en-US" baseline="0" dirty="0" smtClean="0"/>
              <a:t> 2011 High Strength Bolts webinar</a:t>
            </a:r>
            <a:endParaRPr lang="en-US" dirty="0"/>
          </a:p>
        </p:txBody>
      </p:sp>
      <p:sp>
        <p:nvSpPr>
          <p:cNvPr id="4" name="Slide Number Placeholder 3"/>
          <p:cNvSpPr>
            <a:spLocks noGrp="1"/>
          </p:cNvSpPr>
          <p:nvPr>
            <p:ph type="sldNum" sz="quarter" idx="10"/>
          </p:nvPr>
        </p:nvSpPr>
        <p:spPr/>
        <p:txBody>
          <a:bodyPr/>
          <a:lstStyle/>
          <a:p>
            <a:pPr>
              <a:defRPr/>
            </a:pPr>
            <a:fld id="{DD950B52-0968-4711-8E07-94E695D68279}" type="slidenum">
              <a:rPr lang="en-US" altLang="en-US" smtClean="0"/>
              <a:pPr>
                <a:defRPr/>
              </a:pPr>
              <a:t>43</a:t>
            </a:fld>
            <a:endParaRPr lang="en-US" altLang="en-US"/>
          </a:p>
        </p:txBody>
      </p:sp>
    </p:spTree>
    <p:extLst>
      <p:ext uri="{BB962C8B-B14F-4D97-AF65-F5344CB8AC3E}">
        <p14:creationId xmlns:p14="http://schemas.microsoft.com/office/powerpoint/2010/main" val="825417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Shape 32"/>
          <p:cNvSpPr>
            <a:spLocks noGrp="1" noRot="1" noChangeAspect="1" noTextEdit="1"/>
          </p:cNvSpPr>
          <p:nvPr>
            <p:ph type="sldImg" idx="2"/>
          </p:nvPr>
        </p:nvSpPr>
        <p:spPr>
          <a:custGeom>
            <a:avLst/>
            <a:gdLst>
              <a:gd name="T0" fmla="*/ 0 w 120000"/>
              <a:gd name="T1" fmla="*/ 0 h 120000"/>
              <a:gd name="T2" fmla="*/ 3657600 w 120000"/>
              <a:gd name="T3" fmla="*/ 0 h 120000"/>
              <a:gd name="T4" fmla="*/ 3657600 w 120000"/>
              <a:gd name="T5" fmla="*/ 2743200 h 120000"/>
              <a:gd name="T6" fmla="*/ 0 w 120000"/>
              <a:gd name="T7" fmla="*/ 27432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94211" name="Shape 33"/>
          <p:cNvSpPr>
            <a:spLocks noGrp="1"/>
          </p:cNvSpPr>
          <p:nvPr>
            <p:ph type="body" idx="1"/>
          </p:nvPr>
        </p:nvSpPr>
        <p:spPr>
          <a:xfrm>
            <a:off x="960438" y="3475038"/>
            <a:ext cx="7680325" cy="3290887"/>
          </a:xfrm>
          <a:noFill/>
        </p:spPr>
        <p:txBody>
          <a:bodyPr lIns="91425" tIns="91425" rIns="91425" bIns="91425"/>
          <a:lstStyle/>
          <a:p>
            <a:r>
              <a:rPr lang="en-US" altLang="en-US" smtClean="0">
                <a:solidFill>
                  <a:srgbClr val="000000"/>
                </a:solidFill>
                <a:latin typeface="Times New Roman" pitchFamily="18" charset="0"/>
              </a:rPr>
              <a:t>http://upload.wikimedia.org/wikipedia/commons/thumb/a/aa/GMAW.welding.af.ncs.jpg/531px-GMAW.welding.af.ncs.jpg</a:t>
            </a:r>
          </a:p>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4" name="Shape 32"/>
          <p:cNvSpPr>
            <a:spLocks noGrp="1" noRot="1" noChangeAspect="1" noTextEdit="1"/>
          </p:cNvSpPr>
          <p:nvPr>
            <p:ph type="sldImg" idx="2"/>
          </p:nvPr>
        </p:nvSpPr>
        <p:spPr>
          <a:custGeom>
            <a:avLst/>
            <a:gdLst>
              <a:gd name="T0" fmla="*/ 0 w 120000"/>
              <a:gd name="T1" fmla="*/ 0 h 120000"/>
              <a:gd name="T2" fmla="*/ 3657600 w 120000"/>
              <a:gd name="T3" fmla="*/ 0 h 120000"/>
              <a:gd name="T4" fmla="*/ 3657600 w 120000"/>
              <a:gd name="T5" fmla="*/ 2743200 h 120000"/>
              <a:gd name="T6" fmla="*/ 0 w 120000"/>
              <a:gd name="T7" fmla="*/ 27432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95235" name="Shape 33"/>
          <p:cNvSpPr>
            <a:spLocks noGrp="1"/>
          </p:cNvSpPr>
          <p:nvPr>
            <p:ph type="body" idx="1"/>
          </p:nvPr>
        </p:nvSpPr>
        <p:spPr>
          <a:xfrm>
            <a:off x="960438" y="3475038"/>
            <a:ext cx="7680325" cy="3290887"/>
          </a:xfrm>
          <a:noFill/>
        </p:spPr>
        <p:txBody>
          <a:bodyPr lIns="91425" tIns="91425" rIns="91425" bIns="91425"/>
          <a:lstStyle/>
          <a:p>
            <a:r>
              <a:rPr lang="en-US" altLang="en-US" smtClean="0"/>
              <a:t>http://91ef69bade70f992a001-b6054e05bb416c4c4b6f3b0ef3e0f71d.r93.cf3.rackcdn.com/worker-welding-and-bright-sparks-100187944.jpg</a:t>
            </a:r>
          </a:p>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Shape 32"/>
          <p:cNvSpPr>
            <a:spLocks noGrp="1" noRot="1" noChangeAspect="1" noTextEdit="1"/>
          </p:cNvSpPr>
          <p:nvPr>
            <p:ph type="sldImg" idx="2"/>
          </p:nvPr>
        </p:nvSpPr>
        <p:spPr>
          <a:custGeom>
            <a:avLst/>
            <a:gdLst>
              <a:gd name="T0" fmla="*/ 0 w 120000"/>
              <a:gd name="T1" fmla="*/ 0 h 120000"/>
              <a:gd name="T2" fmla="*/ 3657600 w 120000"/>
              <a:gd name="T3" fmla="*/ 0 h 120000"/>
              <a:gd name="T4" fmla="*/ 3657600 w 120000"/>
              <a:gd name="T5" fmla="*/ 2743200 h 120000"/>
              <a:gd name="T6" fmla="*/ 0 w 120000"/>
              <a:gd name="T7" fmla="*/ 27432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96259" name="Shape 33"/>
          <p:cNvSpPr>
            <a:spLocks noGrp="1"/>
          </p:cNvSpPr>
          <p:nvPr>
            <p:ph type="body" idx="1"/>
          </p:nvPr>
        </p:nvSpPr>
        <p:spPr>
          <a:xfrm>
            <a:off x="960438" y="3475038"/>
            <a:ext cx="7680325" cy="3290887"/>
          </a:xfrm>
          <a:noFill/>
        </p:spPr>
        <p:txBody>
          <a:bodyPr lIns="91425" tIns="91425" rIns="91425" bIns="91425"/>
          <a:lstStyle/>
          <a:p>
            <a:r>
              <a:rPr lang="en-US" altLang="en-US" smtClean="0"/>
              <a:t>http://upload.wikimedia.org/wikipedia/en/thumb/7/75/Ultrasonic_pipeline_test.JPG/220px-Ultrasonic_pipeline_test.JPG</a:t>
            </a:r>
          </a:p>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ACEF95-C555-403B-A1C8-94657D0AB759}" type="slidenum">
              <a:rPr lang="en-US" altLang="en-US"/>
              <a:pPr>
                <a:defRPr/>
              </a:pPr>
              <a:t>‹#›</a:t>
            </a:fld>
            <a:endParaRPr lang="en-US" altLang="en-US"/>
          </a:p>
        </p:txBody>
      </p:sp>
    </p:spTree>
    <p:extLst>
      <p:ext uri="{BB962C8B-B14F-4D97-AF65-F5344CB8AC3E}">
        <p14:creationId xmlns:p14="http://schemas.microsoft.com/office/powerpoint/2010/main" val="1925024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534B00E-69C4-4DF2-A7D3-5DDB0D4DDDA3}" type="slidenum">
              <a:rPr lang="en-US" altLang="en-US"/>
              <a:pPr>
                <a:defRPr/>
              </a:pPr>
              <a:t>‹#›</a:t>
            </a:fld>
            <a:endParaRPr lang="en-US" altLang="en-US"/>
          </a:p>
        </p:txBody>
      </p:sp>
    </p:spTree>
    <p:extLst>
      <p:ext uri="{BB962C8B-B14F-4D97-AF65-F5344CB8AC3E}">
        <p14:creationId xmlns:p14="http://schemas.microsoft.com/office/powerpoint/2010/main" val="1236077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E6B6ECC-138C-451F-B565-B40C69DD932E}" type="slidenum">
              <a:rPr lang="en-US" altLang="en-US"/>
              <a:pPr>
                <a:defRPr/>
              </a:pPr>
              <a:t>‹#›</a:t>
            </a:fld>
            <a:endParaRPr lang="en-US" altLang="en-US"/>
          </a:p>
        </p:txBody>
      </p:sp>
    </p:spTree>
    <p:extLst>
      <p:ext uri="{BB962C8B-B14F-4D97-AF65-F5344CB8AC3E}">
        <p14:creationId xmlns:p14="http://schemas.microsoft.com/office/powerpoint/2010/main" val="3541650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3316E6A-B72D-410B-9D3A-51F4F7EAECFC}" type="slidenum">
              <a:rPr lang="en-US" altLang="en-US"/>
              <a:pPr>
                <a:defRPr/>
              </a:pPr>
              <a:t>‹#›</a:t>
            </a:fld>
            <a:endParaRPr lang="en-US" altLang="en-US"/>
          </a:p>
        </p:txBody>
      </p:sp>
    </p:spTree>
    <p:extLst>
      <p:ext uri="{BB962C8B-B14F-4D97-AF65-F5344CB8AC3E}">
        <p14:creationId xmlns:p14="http://schemas.microsoft.com/office/powerpoint/2010/main" val="1230767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C760AB9-E06D-4083-827F-DB1BFE94666F}" type="slidenum">
              <a:rPr lang="en-US" altLang="en-US"/>
              <a:pPr>
                <a:defRPr/>
              </a:pPr>
              <a:t>‹#›</a:t>
            </a:fld>
            <a:endParaRPr lang="en-US" altLang="en-US"/>
          </a:p>
        </p:txBody>
      </p:sp>
    </p:spTree>
    <p:extLst>
      <p:ext uri="{BB962C8B-B14F-4D97-AF65-F5344CB8AC3E}">
        <p14:creationId xmlns:p14="http://schemas.microsoft.com/office/powerpoint/2010/main" val="1222447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B4CCD18-52FE-49C0-AFA4-7C492BE019D7}" type="slidenum">
              <a:rPr lang="en-US" altLang="en-US"/>
              <a:pPr>
                <a:defRPr/>
              </a:pPr>
              <a:t>‹#›</a:t>
            </a:fld>
            <a:endParaRPr lang="en-US" altLang="en-US"/>
          </a:p>
        </p:txBody>
      </p:sp>
    </p:spTree>
    <p:extLst>
      <p:ext uri="{BB962C8B-B14F-4D97-AF65-F5344CB8AC3E}">
        <p14:creationId xmlns:p14="http://schemas.microsoft.com/office/powerpoint/2010/main" val="414783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A80FEC85-14A5-408A-85DD-4707022C5B51}" type="slidenum">
              <a:rPr lang="en-US" altLang="en-US"/>
              <a:pPr>
                <a:defRPr/>
              </a:pPr>
              <a:t>‹#›</a:t>
            </a:fld>
            <a:endParaRPr lang="en-US" altLang="en-US"/>
          </a:p>
        </p:txBody>
      </p:sp>
    </p:spTree>
    <p:extLst>
      <p:ext uri="{BB962C8B-B14F-4D97-AF65-F5344CB8AC3E}">
        <p14:creationId xmlns:p14="http://schemas.microsoft.com/office/powerpoint/2010/main" val="2532983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E2E73F3-0FD9-4A1A-98F4-24AB23215424}" type="slidenum">
              <a:rPr lang="en-US" altLang="en-US"/>
              <a:pPr>
                <a:defRPr/>
              </a:pPr>
              <a:t>‹#›</a:t>
            </a:fld>
            <a:endParaRPr lang="en-US" altLang="en-US"/>
          </a:p>
        </p:txBody>
      </p:sp>
    </p:spTree>
    <p:extLst>
      <p:ext uri="{BB962C8B-B14F-4D97-AF65-F5344CB8AC3E}">
        <p14:creationId xmlns:p14="http://schemas.microsoft.com/office/powerpoint/2010/main" val="58473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552BDE60-4800-451C-92B8-7A4FBCBDCBF0}" type="slidenum">
              <a:rPr lang="en-US" altLang="en-US"/>
              <a:pPr>
                <a:defRPr/>
              </a:pPr>
              <a:t>‹#›</a:t>
            </a:fld>
            <a:endParaRPr lang="en-US" altLang="en-US"/>
          </a:p>
        </p:txBody>
      </p:sp>
    </p:spTree>
    <p:extLst>
      <p:ext uri="{BB962C8B-B14F-4D97-AF65-F5344CB8AC3E}">
        <p14:creationId xmlns:p14="http://schemas.microsoft.com/office/powerpoint/2010/main" val="47361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6C40DEE-5149-40D6-95DA-C088BB5A1228}" type="slidenum">
              <a:rPr lang="en-US" altLang="en-US"/>
              <a:pPr>
                <a:defRPr/>
              </a:pPr>
              <a:t>‹#›</a:t>
            </a:fld>
            <a:endParaRPr lang="en-US" altLang="en-US"/>
          </a:p>
        </p:txBody>
      </p:sp>
    </p:spTree>
    <p:extLst>
      <p:ext uri="{BB962C8B-B14F-4D97-AF65-F5344CB8AC3E}">
        <p14:creationId xmlns:p14="http://schemas.microsoft.com/office/powerpoint/2010/main" val="1525118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D3A2C63-A278-4373-BD5E-9A4531FE5AA3}" type="slidenum">
              <a:rPr lang="en-US" altLang="en-US"/>
              <a:pPr>
                <a:defRPr/>
              </a:pPr>
              <a:t>‹#›</a:t>
            </a:fld>
            <a:endParaRPr lang="en-US" altLang="en-US"/>
          </a:p>
        </p:txBody>
      </p:sp>
    </p:spTree>
    <p:extLst>
      <p:ext uri="{BB962C8B-B14F-4D97-AF65-F5344CB8AC3E}">
        <p14:creationId xmlns:p14="http://schemas.microsoft.com/office/powerpoint/2010/main" val="4137944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7010400" y="63817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54864" bIns="27432" numCol="1" anchor="b" anchorCtr="0" compatLnSpc="1">
            <a:prstTxWarp prst="textNoShape">
              <a:avLst/>
            </a:prstTxWarp>
          </a:bodyPr>
          <a:lstStyle>
            <a:lvl1pPr algn="r">
              <a:defRPr sz="1400"/>
            </a:lvl1pPr>
          </a:lstStyle>
          <a:p>
            <a:pPr>
              <a:defRPr/>
            </a:pPr>
            <a:fld id="{9293B301-C58D-420A-8CF5-FAC83C91201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www.aisc.org/universityprogram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www.aws.org/" TargetMode="Externa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7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www.aws.or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0C03B43-5426-4EAA-9F68-E380D2FE2673}" type="slidenum">
              <a:rPr lang="en-US" altLang="en-US" sz="1400" smtClean="0"/>
              <a:pPr eaLnBrk="1" hangingPunct="1">
                <a:spcBef>
                  <a:spcPct val="0"/>
                </a:spcBef>
                <a:buFontTx/>
                <a:buNone/>
              </a:pPr>
              <a:t>1</a:t>
            </a:fld>
            <a:endParaRPr lang="en-US" altLang="en-US" sz="1400" smtClean="0"/>
          </a:p>
        </p:txBody>
      </p:sp>
      <p:pic>
        <p:nvPicPr>
          <p:cNvPr id="2051" name="Picture 6" descr="Bolting004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3175"/>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10477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WordArt 3"/>
          <p:cNvSpPr>
            <a:spLocks noChangeArrowheads="1" noChangeShapeType="1" noTextEdit="1"/>
          </p:cNvSpPr>
          <p:nvPr/>
        </p:nvSpPr>
        <p:spPr bwMode="auto">
          <a:xfrm>
            <a:off x="3009900" y="1447800"/>
            <a:ext cx="3124200" cy="3124200"/>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Bolting</a:t>
            </a:r>
          </a:p>
          <a:p>
            <a:pPr algn="ctr"/>
            <a:r>
              <a:rPr lang="en-US" sz="36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and</a:t>
            </a:r>
          </a:p>
          <a:p>
            <a:pPr algn="ctr"/>
            <a:r>
              <a:rPr lang="en-US" sz="36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Welding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1C84FD03-6CBB-48A8-BC8B-7327183F9B61}" type="slidenum">
              <a:rPr lang="en-US" altLang="en-US" sz="1400" smtClean="0"/>
              <a:pPr eaLnBrk="1" hangingPunct="1">
                <a:spcBef>
                  <a:spcPct val="0"/>
                </a:spcBef>
                <a:buFontTx/>
                <a:buNone/>
              </a:pPr>
              <a:t>10</a:t>
            </a:fld>
            <a:endParaRPr lang="en-US" altLang="en-US" sz="1400" smtClean="0"/>
          </a:p>
        </p:txBody>
      </p:sp>
      <p:sp>
        <p:nvSpPr>
          <p:cNvPr id="11267" name="Text Box 2"/>
          <p:cNvSpPr txBox="1">
            <a:spLocks noChangeArrowheads="1"/>
          </p:cNvSpPr>
          <p:nvPr/>
        </p:nvSpPr>
        <p:spPr bwMode="auto">
          <a:xfrm>
            <a:off x="152400" y="4894599"/>
            <a:ext cx="883919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dirty="0">
                <a:solidFill>
                  <a:schemeClr val="bg1"/>
                </a:solidFill>
              </a:rPr>
              <a:t>During hoisting, connectors will install a minimum of two bolts per connection</a:t>
            </a:r>
          </a:p>
          <a:p>
            <a:pPr algn="just" eaLnBrk="1" hangingPunct="1">
              <a:spcBef>
                <a:spcPct val="50000"/>
              </a:spcBef>
            </a:pPr>
            <a:r>
              <a:rPr lang="en-US" altLang="en-US" sz="1800" dirty="0" smtClean="0">
                <a:solidFill>
                  <a:schemeClr val="bg1"/>
                </a:solidFill>
              </a:rPr>
              <a:t>After the </a:t>
            </a:r>
            <a:r>
              <a:rPr lang="en-US" altLang="en-US" sz="1800" dirty="0">
                <a:solidFill>
                  <a:schemeClr val="bg1"/>
                </a:solidFill>
              </a:rPr>
              <a:t>rest of the bolts are </a:t>
            </a:r>
            <a:r>
              <a:rPr lang="en-US" altLang="en-US" sz="1800" dirty="0" smtClean="0">
                <a:solidFill>
                  <a:schemeClr val="bg1"/>
                </a:solidFill>
              </a:rPr>
              <a:t>installed they are </a:t>
            </a:r>
            <a:r>
              <a:rPr lang="en-US" altLang="en-US" sz="1800" dirty="0">
                <a:solidFill>
                  <a:schemeClr val="bg1"/>
                </a:solidFill>
              </a:rPr>
              <a:t>tightened after the structure is plumbed</a:t>
            </a:r>
          </a:p>
          <a:p>
            <a:pPr algn="just" eaLnBrk="1" hangingPunct="1">
              <a:spcBef>
                <a:spcPct val="50000"/>
              </a:spcBef>
            </a:pPr>
            <a:r>
              <a:rPr lang="en-US" altLang="en-US" sz="1800" dirty="0">
                <a:solidFill>
                  <a:schemeClr val="bg1"/>
                </a:solidFill>
              </a:rPr>
              <a:t>A systematic pattern must be followed when tightening bolts so that a joint is drawn together and all fasteners are properly installed </a:t>
            </a:r>
            <a:r>
              <a:rPr lang="en-US" altLang="en-US" sz="1800" dirty="0" smtClean="0">
                <a:solidFill>
                  <a:schemeClr val="bg1"/>
                </a:solidFill>
              </a:rPr>
              <a:t>         </a:t>
            </a:r>
            <a:r>
              <a:rPr lang="en-US" altLang="en-US" sz="1800" dirty="0">
                <a:solidFill>
                  <a:schemeClr val="bg1"/>
                </a:solidFill>
              </a:rPr>
              <a:t>	(SSTC 2010)</a:t>
            </a:r>
          </a:p>
        </p:txBody>
      </p:sp>
      <p:sp>
        <p:nvSpPr>
          <p:cNvPr id="11268" name="Rectangle 7"/>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Structural Bolting</a:t>
            </a:r>
          </a:p>
        </p:txBody>
      </p:sp>
      <p:pic>
        <p:nvPicPr>
          <p:cNvPr id="11269" name="Picture 8" descr="Picture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693738"/>
            <a:ext cx="7218363"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B28D8DC-224A-4BA9-BDBC-474D12670E1E}" type="slidenum">
              <a:rPr lang="en-US" altLang="en-US" sz="1400" smtClean="0"/>
              <a:pPr eaLnBrk="1" hangingPunct="1">
                <a:spcBef>
                  <a:spcPct val="0"/>
                </a:spcBef>
                <a:buFontTx/>
                <a:buNone/>
              </a:pPr>
              <a:t>11</a:t>
            </a:fld>
            <a:endParaRPr lang="en-US" altLang="en-US" sz="1400" smtClean="0"/>
          </a:p>
        </p:txBody>
      </p:sp>
      <p:sp>
        <p:nvSpPr>
          <p:cNvPr id="12291" name="Text Box 2"/>
          <p:cNvSpPr txBox="1">
            <a:spLocks noChangeArrowheads="1"/>
          </p:cNvSpPr>
          <p:nvPr/>
        </p:nvSpPr>
        <p:spPr bwMode="auto">
          <a:xfrm>
            <a:off x="214313" y="5278438"/>
            <a:ext cx="8715375"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1800">
                <a:solidFill>
                  <a:schemeClr val="bg1"/>
                </a:solidFill>
              </a:rPr>
              <a:t>Per the Occupational Safety &amp; Health Administration Standard 1926.754(b)(2)</a:t>
            </a:r>
            <a:r>
              <a:rPr lang="en-US" altLang="en-US" sz="1800"/>
              <a:t>, “At no time shall there be more than four floors or 48 feet (14.6 m), whichever is less, of unfinished bolting or welding above the foundation or uppermost permanently secured floor, except where the structural integrity is maintained as a result of the design.”</a:t>
            </a:r>
            <a:endParaRPr lang="en-US" altLang="en-US" sz="1800">
              <a:solidFill>
                <a:schemeClr val="bg1"/>
              </a:solidFill>
            </a:endParaRPr>
          </a:p>
        </p:txBody>
      </p:sp>
      <p:sp>
        <p:nvSpPr>
          <p:cNvPr id="12292" name="Rectangle 8"/>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Structural Bolting</a:t>
            </a:r>
          </a:p>
        </p:txBody>
      </p:sp>
      <p:pic>
        <p:nvPicPr>
          <p:cNvPr id="12293" name="Picture 9" descr="Picture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050" y="666750"/>
            <a:ext cx="73279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B8D3999-30C9-4215-8E49-C02FD2D47BD3}" type="slidenum">
              <a:rPr lang="en-US" altLang="en-US" sz="1400" smtClean="0"/>
              <a:pPr eaLnBrk="1" hangingPunct="1">
                <a:spcBef>
                  <a:spcPct val="0"/>
                </a:spcBef>
                <a:buFontTx/>
                <a:buNone/>
              </a:pPr>
              <a:t>12</a:t>
            </a:fld>
            <a:endParaRPr lang="en-US" altLang="en-US" sz="1400" smtClean="0"/>
          </a:p>
        </p:txBody>
      </p:sp>
      <p:sp>
        <p:nvSpPr>
          <p:cNvPr id="13315" name="Text Box 2"/>
          <p:cNvSpPr txBox="1">
            <a:spLocks noChangeArrowheads="1"/>
          </p:cNvSpPr>
          <p:nvPr/>
        </p:nvSpPr>
        <p:spPr bwMode="auto">
          <a:xfrm>
            <a:off x="481013" y="5327650"/>
            <a:ext cx="8181975"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There are many bolt types, installation methods, and joint types used in structural steel construction</a:t>
            </a:r>
          </a:p>
          <a:p>
            <a:pPr algn="just" eaLnBrk="1" hangingPunct="1">
              <a:spcBef>
                <a:spcPct val="50000"/>
              </a:spcBef>
            </a:pPr>
            <a:r>
              <a:rPr lang="en-US" altLang="en-US" sz="1800">
                <a:solidFill>
                  <a:schemeClr val="bg1"/>
                </a:solidFill>
              </a:rPr>
              <a:t>When left exposed, bolts may be used to make an architectural expression</a:t>
            </a:r>
          </a:p>
        </p:txBody>
      </p:sp>
      <p:sp>
        <p:nvSpPr>
          <p:cNvPr id="13316"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Structural Bolting</a:t>
            </a:r>
          </a:p>
        </p:txBody>
      </p:sp>
      <p:sp>
        <p:nvSpPr>
          <p:cNvPr id="13317" name="Text Box 6"/>
          <p:cNvSpPr txBox="1">
            <a:spLocks noChangeArrowheads="1"/>
          </p:cNvSpPr>
          <p:nvPr/>
        </p:nvSpPr>
        <p:spPr bwMode="auto">
          <a:xfrm>
            <a:off x="6527800" y="4864100"/>
            <a:ext cx="175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1200">
                <a:solidFill>
                  <a:srgbClr val="000000"/>
                </a:solidFill>
              </a:rPr>
              <a:t>(AISC &amp; NISD 2000)</a:t>
            </a:r>
          </a:p>
        </p:txBody>
      </p:sp>
      <p:pic>
        <p:nvPicPr>
          <p:cNvPr id="13318" name="Picture 7" descr="Picture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463" y="736600"/>
            <a:ext cx="7329487"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76200"/>
            <a:ext cx="7772400" cy="990600"/>
          </a:xfrm>
        </p:spPr>
        <p:txBody>
          <a:bodyPr/>
          <a:lstStyle/>
          <a:p>
            <a:pPr eaLnBrk="1" hangingPunct="1"/>
            <a:r>
              <a:rPr lang="en-US" altLang="en-US" b="1" smtClean="0">
                <a:solidFill>
                  <a:schemeClr val="bg1"/>
                </a:solidFill>
                <a:cs typeface="Times New Roman" pitchFamily="18" charset="0"/>
              </a:rPr>
              <a:t>ASTM Bolt Types</a:t>
            </a:r>
          </a:p>
        </p:txBody>
      </p:sp>
      <p:sp>
        <p:nvSpPr>
          <p:cNvPr id="14339" name="Rectangle 3"/>
          <p:cNvSpPr>
            <a:spLocks noGrp="1" noChangeArrowheads="1"/>
          </p:cNvSpPr>
          <p:nvPr>
            <p:ph type="body" idx="1"/>
          </p:nvPr>
        </p:nvSpPr>
        <p:spPr>
          <a:xfrm>
            <a:off x="361950" y="1454150"/>
            <a:ext cx="8661400" cy="5403850"/>
          </a:xfrm>
        </p:spPr>
        <p:txBody>
          <a:bodyPr/>
          <a:lstStyle/>
          <a:p>
            <a:pPr eaLnBrk="1" hangingPunct="1">
              <a:buFontTx/>
              <a:buNone/>
            </a:pPr>
            <a:r>
              <a:rPr lang="en-US" altLang="en-US" sz="2200" b="1" dirty="0" smtClean="0">
                <a:latin typeface="Arial Narrow" pitchFamily="34" charset="0"/>
              </a:rPr>
              <a:t>A307 – Machine Bolts, F</a:t>
            </a:r>
            <a:r>
              <a:rPr lang="en-US" altLang="en-US" sz="2200" b="1" baseline="-25000" dirty="0" smtClean="0">
                <a:latin typeface="Arial Narrow" pitchFamily="34" charset="0"/>
              </a:rPr>
              <a:t>t</a:t>
            </a:r>
            <a:r>
              <a:rPr lang="en-US" altLang="en-US" sz="2200" b="1" dirty="0" smtClean="0">
                <a:latin typeface="Arial Narrow" pitchFamily="34" charset="0"/>
              </a:rPr>
              <a:t> = 45 </a:t>
            </a:r>
            <a:r>
              <a:rPr lang="en-US" altLang="en-US" sz="2200" b="1" dirty="0" err="1" smtClean="0">
                <a:latin typeface="Arial Narrow" pitchFamily="34" charset="0"/>
              </a:rPr>
              <a:t>ksi</a:t>
            </a:r>
            <a:endParaRPr lang="en-US" altLang="en-US" sz="2200" b="1" dirty="0" smtClean="0">
              <a:latin typeface="Arial Narrow" pitchFamily="34" charset="0"/>
            </a:endParaRPr>
          </a:p>
          <a:p>
            <a:pPr eaLnBrk="1" hangingPunct="1">
              <a:buFontTx/>
              <a:buNone/>
            </a:pPr>
            <a:endParaRPr lang="en-US" altLang="en-US" sz="2200" b="1" dirty="0" smtClean="0">
              <a:latin typeface="Arial Narrow" pitchFamily="34" charset="0"/>
            </a:endParaRPr>
          </a:p>
          <a:p>
            <a:pPr eaLnBrk="1" hangingPunct="1">
              <a:buFontTx/>
              <a:buNone/>
            </a:pPr>
            <a:r>
              <a:rPr lang="en-US" altLang="en-US" sz="2200" b="1" dirty="0" smtClean="0">
                <a:latin typeface="Arial Narrow" pitchFamily="34" charset="0"/>
              </a:rPr>
              <a:t>Group A – High Strength Bolts, F</a:t>
            </a:r>
            <a:r>
              <a:rPr lang="en-US" altLang="en-US" sz="2200" b="1" baseline="-25000" dirty="0" smtClean="0">
                <a:latin typeface="Arial Narrow" pitchFamily="34" charset="0"/>
              </a:rPr>
              <a:t>t</a:t>
            </a:r>
            <a:r>
              <a:rPr lang="en-US" altLang="en-US" sz="2200" b="1" dirty="0" smtClean="0">
                <a:latin typeface="Arial Narrow" pitchFamily="34" charset="0"/>
              </a:rPr>
              <a:t> = 90 </a:t>
            </a:r>
            <a:r>
              <a:rPr lang="en-US" altLang="en-US" sz="2200" b="1" dirty="0" err="1" smtClean="0">
                <a:latin typeface="Arial Narrow" pitchFamily="34" charset="0"/>
              </a:rPr>
              <a:t>ksi</a:t>
            </a:r>
            <a:endParaRPr lang="en-US" altLang="en-US" sz="2200" b="1" dirty="0" smtClean="0">
              <a:latin typeface="Arial Narrow" pitchFamily="34" charset="0"/>
            </a:endParaRPr>
          </a:p>
          <a:p>
            <a:pPr eaLnBrk="1" hangingPunct="1">
              <a:buFontTx/>
              <a:buNone/>
            </a:pPr>
            <a:r>
              <a:rPr lang="en-US" altLang="en-US" sz="2200" b="1" dirty="0" smtClean="0">
                <a:latin typeface="Arial Narrow" pitchFamily="34" charset="0"/>
              </a:rPr>
              <a:t>ASTM A325, A325M, F1852, A354 Grade BC, A449</a:t>
            </a:r>
          </a:p>
          <a:p>
            <a:pPr eaLnBrk="1" hangingPunct="1">
              <a:buFontTx/>
              <a:buNone/>
            </a:pPr>
            <a:endParaRPr lang="en-US" altLang="en-US" sz="2200" b="1" dirty="0" smtClean="0">
              <a:latin typeface="Arial Narrow" pitchFamily="34" charset="0"/>
            </a:endParaRPr>
          </a:p>
          <a:p>
            <a:pPr eaLnBrk="1" hangingPunct="1">
              <a:buFontTx/>
              <a:buNone/>
            </a:pPr>
            <a:r>
              <a:rPr lang="en-US" altLang="en-US" sz="2200" b="1" dirty="0" smtClean="0">
                <a:latin typeface="Arial Narrow" pitchFamily="34" charset="0"/>
              </a:rPr>
              <a:t>Group B – High Strength Bolts, F</a:t>
            </a:r>
            <a:r>
              <a:rPr lang="en-US" altLang="en-US" sz="2200" b="1" baseline="-25000" dirty="0" smtClean="0">
                <a:latin typeface="Arial Narrow" pitchFamily="34" charset="0"/>
              </a:rPr>
              <a:t>t</a:t>
            </a:r>
            <a:r>
              <a:rPr lang="en-US" altLang="en-US" sz="2200" b="1" dirty="0" smtClean="0">
                <a:latin typeface="Arial Narrow" pitchFamily="34" charset="0"/>
              </a:rPr>
              <a:t> = 113 </a:t>
            </a:r>
            <a:r>
              <a:rPr lang="en-US" altLang="en-US" sz="2200" b="1" dirty="0" err="1" smtClean="0">
                <a:latin typeface="Arial Narrow" pitchFamily="34" charset="0"/>
              </a:rPr>
              <a:t>ksi</a:t>
            </a:r>
            <a:endParaRPr lang="en-US" altLang="en-US" sz="2200" b="1" dirty="0" smtClean="0">
              <a:latin typeface="Arial Narrow" pitchFamily="34" charset="0"/>
            </a:endParaRPr>
          </a:p>
          <a:p>
            <a:pPr eaLnBrk="1" hangingPunct="1">
              <a:buFontTx/>
              <a:buNone/>
            </a:pPr>
            <a:r>
              <a:rPr lang="en-US" altLang="en-US" sz="2200" b="1" dirty="0" smtClean="0">
                <a:latin typeface="Arial Narrow" pitchFamily="34" charset="0"/>
              </a:rPr>
              <a:t>ASTM A490, A490M, F2280, and A354 Grade BD</a:t>
            </a:r>
          </a:p>
          <a:p>
            <a:pPr eaLnBrk="1" hangingPunct="1">
              <a:buFontTx/>
              <a:buNone/>
            </a:pPr>
            <a:endParaRPr lang="en-US" altLang="en-US" sz="1600" b="1" dirty="0" smtClean="0">
              <a:latin typeface="Arial Narrow" pitchFamily="34" charset="0"/>
            </a:endParaRPr>
          </a:p>
          <a:p>
            <a:pPr eaLnBrk="1" hangingPunct="1">
              <a:buFontTx/>
              <a:buNone/>
            </a:pPr>
            <a:endParaRPr lang="en-US" altLang="en-US" sz="1600" b="1" dirty="0" smtClean="0">
              <a:latin typeface="Arial Narrow" pitchFamily="34" charset="0"/>
            </a:endParaRPr>
          </a:p>
          <a:p>
            <a:pPr eaLnBrk="1" hangingPunct="1">
              <a:buFontTx/>
              <a:buNone/>
            </a:pPr>
            <a:r>
              <a:rPr lang="en-US" altLang="en-US" sz="2200" b="1" dirty="0" smtClean="0">
                <a:latin typeface="Arial Narrow" pitchFamily="34" charset="0"/>
              </a:rPr>
              <a:t>F</a:t>
            </a:r>
            <a:r>
              <a:rPr lang="en-US" altLang="en-US" sz="2200" b="1" baseline="-25000" dirty="0" smtClean="0">
                <a:latin typeface="Arial Narrow" pitchFamily="34" charset="0"/>
              </a:rPr>
              <a:t>t</a:t>
            </a:r>
            <a:r>
              <a:rPr lang="en-US" altLang="en-US" sz="2200" b="1" dirty="0" smtClean="0">
                <a:latin typeface="Arial Narrow" pitchFamily="34" charset="0"/>
              </a:rPr>
              <a:t> = tensile strength from AISC Table J3.2</a:t>
            </a:r>
          </a:p>
          <a:p>
            <a:pPr eaLnBrk="1" hangingPunct="1">
              <a:buFontTx/>
              <a:buNone/>
            </a:pPr>
            <a:endParaRPr lang="en-US" altLang="en-US" sz="1200" b="1" dirty="0" smtClean="0">
              <a:latin typeface="Arial Narrow" pitchFamily="34" charset="0"/>
            </a:endParaRPr>
          </a:p>
          <a:p>
            <a:pPr eaLnBrk="1" hangingPunct="1">
              <a:buFontTx/>
              <a:buNone/>
            </a:pPr>
            <a:endParaRPr lang="en-US" altLang="en-US" sz="1200" b="1" dirty="0" smtClean="0">
              <a:latin typeface="Arial Narrow" pitchFamily="34" charset="0"/>
            </a:endParaRPr>
          </a:p>
          <a:p>
            <a:pPr eaLnBrk="1" hangingPunct="1">
              <a:buFontTx/>
              <a:buNone/>
            </a:pPr>
            <a:r>
              <a:rPr lang="en-US" altLang="en-US" sz="2200" b="1" dirty="0" smtClean="0">
                <a:solidFill>
                  <a:schemeClr val="bg1"/>
                </a:solidFill>
                <a:latin typeface="Arial Narrow" pitchFamily="34" charset="0"/>
              </a:rPr>
              <a:t>Note: F1852 and F2280 are Tension Control Bolts or “Twist-Off” Bolts which require a special tightening tool. </a:t>
            </a:r>
          </a:p>
          <a:p>
            <a:pPr eaLnBrk="1" hangingPunct="1">
              <a:buFontTx/>
              <a:buNone/>
            </a:pPr>
            <a:endParaRPr lang="en-US" altLang="en-US" sz="2400" b="1" dirty="0" smtClean="0">
              <a:latin typeface="Arial Narrow" pitchFamily="34" charset="0"/>
            </a:endParaRPr>
          </a:p>
          <a:p>
            <a:pPr eaLnBrk="1" hangingPunct="1">
              <a:buFontTx/>
              <a:buNone/>
            </a:pPr>
            <a:endParaRPr lang="en-US" altLang="en-US" sz="1800" b="1" dirty="0" smtClean="0"/>
          </a:p>
        </p:txBody>
      </p:sp>
      <p:pic>
        <p:nvPicPr>
          <p:cNvPr id="14340" name="Picture 5" descr="bolts"/>
          <p:cNvPicPr>
            <a:picLocks noChangeAspect="1" noChangeArrowheads="1"/>
          </p:cNvPicPr>
          <p:nvPr/>
        </p:nvPicPr>
        <p:blipFill>
          <a:blip r:embed="rId3">
            <a:extLst>
              <a:ext uri="{28A0092B-C50C-407E-A947-70E740481C1C}">
                <a14:useLocalDpi xmlns:a14="http://schemas.microsoft.com/office/drawing/2010/main" val="0"/>
              </a:ext>
            </a:extLst>
          </a:blip>
          <a:srcRect l="17334" t="23428" r="38857" b="52856"/>
          <a:stretch>
            <a:fillRect/>
          </a:stretch>
        </p:blipFill>
        <p:spPr bwMode="auto">
          <a:xfrm>
            <a:off x="5902325" y="1244600"/>
            <a:ext cx="26320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descr="bolts"/>
          <p:cNvPicPr>
            <a:picLocks noChangeAspect="1" noChangeArrowheads="1"/>
          </p:cNvPicPr>
          <p:nvPr/>
        </p:nvPicPr>
        <p:blipFill>
          <a:blip r:embed="rId3">
            <a:extLst>
              <a:ext uri="{28A0092B-C50C-407E-A947-70E740481C1C}">
                <a14:useLocalDpi xmlns:a14="http://schemas.microsoft.com/office/drawing/2010/main" val="0"/>
              </a:ext>
            </a:extLst>
          </a:blip>
          <a:srcRect l="16000" t="48000" r="39999" b="27142"/>
          <a:stretch>
            <a:fillRect/>
          </a:stretch>
        </p:blipFill>
        <p:spPr bwMode="auto">
          <a:xfrm>
            <a:off x="5949950" y="2451100"/>
            <a:ext cx="266065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7" descr="bolts"/>
          <p:cNvPicPr>
            <a:picLocks noChangeAspect="1" noChangeArrowheads="1"/>
          </p:cNvPicPr>
          <p:nvPr/>
        </p:nvPicPr>
        <p:blipFill>
          <a:blip r:embed="rId3">
            <a:extLst>
              <a:ext uri="{28A0092B-C50C-407E-A947-70E740481C1C}">
                <a14:useLocalDpi xmlns:a14="http://schemas.microsoft.com/office/drawing/2010/main" val="0"/>
              </a:ext>
            </a:extLst>
          </a:blip>
          <a:srcRect l="16000" t="48000" r="39999" b="27142"/>
          <a:stretch>
            <a:fillRect/>
          </a:stretch>
        </p:blipFill>
        <p:spPr bwMode="auto">
          <a:xfrm>
            <a:off x="5949950" y="3686175"/>
            <a:ext cx="266065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Line 10"/>
          <p:cNvSpPr>
            <a:spLocks noChangeShapeType="1"/>
          </p:cNvSpPr>
          <p:nvPr/>
        </p:nvSpPr>
        <p:spPr bwMode="auto">
          <a:xfrm flipV="1">
            <a:off x="457200" y="838200"/>
            <a:ext cx="8001000" cy="0"/>
          </a:xfrm>
          <a:prstGeom prst="line">
            <a:avLst/>
          </a:prstGeom>
          <a:noFill/>
          <a:ln w="57150">
            <a:solidFill>
              <a:schemeClr val="accent3"/>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44" name="Slide Number Placeholder 5"/>
          <p:cNvSpPr>
            <a:spLocks noGrp="1"/>
          </p:cNvSpPr>
          <p:nvPr>
            <p:ph type="sldNum" sz="quarter" idx="12"/>
          </p:nvPr>
        </p:nvSpPr>
        <p:spPr>
          <a:xfrm>
            <a:off x="68580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A030E5C-B3C5-4188-9A10-AEBCD93E4C24}" type="slidenum">
              <a:rPr lang="en-US" altLang="en-US" sz="1400" smtClean="0">
                <a:latin typeface="Times New Roman" pitchFamily="18" charset="0"/>
              </a:rPr>
              <a:pPr eaLnBrk="1" hangingPunct="1">
                <a:spcBef>
                  <a:spcPct val="0"/>
                </a:spcBef>
                <a:buFontTx/>
                <a:buNone/>
              </a:pPr>
              <a:t>13</a:t>
            </a:fld>
            <a:endParaRPr lang="en-US" altLang="en-US" sz="1400" smtClean="0">
              <a:latin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184513C-FF12-4756-95C0-A95F8101CBD5}" type="slidenum">
              <a:rPr lang="en-US" altLang="en-US" sz="1400" smtClean="0"/>
              <a:pPr eaLnBrk="1" hangingPunct="1">
                <a:spcBef>
                  <a:spcPct val="0"/>
                </a:spcBef>
                <a:buFontTx/>
                <a:buNone/>
              </a:pPr>
              <a:t>14</a:t>
            </a:fld>
            <a:endParaRPr lang="en-US" altLang="en-US" sz="1400" smtClean="0"/>
          </a:p>
        </p:txBody>
      </p:sp>
      <p:sp>
        <p:nvSpPr>
          <p:cNvPr id="15363"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ASTM Bolt Types</a:t>
            </a:r>
          </a:p>
        </p:txBody>
      </p:sp>
      <p:pic>
        <p:nvPicPr>
          <p:cNvPr id="15364" name="Picture 7" descr="bolt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600" y="652463"/>
            <a:ext cx="5129213"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9"/>
          <p:cNvSpPr txBox="1">
            <a:spLocks noChangeArrowheads="1"/>
          </p:cNvSpPr>
          <p:nvPr/>
        </p:nvSpPr>
        <p:spPr bwMode="auto">
          <a:xfrm>
            <a:off x="276225" y="3733800"/>
            <a:ext cx="8591550" cy="305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40000"/>
              </a:spcBef>
            </a:pPr>
            <a:r>
              <a:rPr lang="en-US" altLang="en-US" sz="1800">
                <a:solidFill>
                  <a:schemeClr val="bg1"/>
                </a:solidFill>
              </a:rPr>
              <a:t>A307 – Low carbon steel</a:t>
            </a:r>
          </a:p>
          <a:p>
            <a:pPr lvl="1" algn="just" eaLnBrk="1" hangingPunct="1">
              <a:spcBef>
                <a:spcPct val="40000"/>
              </a:spcBef>
              <a:buSzPct val="85000"/>
              <a:buFont typeface="Wingdings" pitchFamily="2" charset="2"/>
              <a:buChar char="§"/>
            </a:pPr>
            <a:r>
              <a:rPr lang="en-US" altLang="en-US" sz="1800">
                <a:solidFill>
                  <a:schemeClr val="bg1"/>
                </a:solidFill>
              </a:rPr>
              <a:t>Not commonly used</a:t>
            </a:r>
          </a:p>
          <a:p>
            <a:pPr lvl="1" algn="just" eaLnBrk="1" hangingPunct="1">
              <a:spcBef>
                <a:spcPct val="40000"/>
              </a:spcBef>
              <a:buSzPct val="85000"/>
              <a:buFont typeface="Wingdings" pitchFamily="2" charset="2"/>
              <a:buChar char="§"/>
            </a:pPr>
            <a:r>
              <a:rPr lang="en-US" altLang="en-US" sz="1800">
                <a:solidFill>
                  <a:schemeClr val="bg1"/>
                </a:solidFill>
              </a:rPr>
              <a:t>Only used for secondary members</a:t>
            </a:r>
          </a:p>
          <a:p>
            <a:pPr algn="just" eaLnBrk="1" hangingPunct="1">
              <a:spcBef>
                <a:spcPct val="40000"/>
              </a:spcBef>
            </a:pPr>
            <a:r>
              <a:rPr lang="en-US" altLang="en-US" sz="1800">
                <a:solidFill>
                  <a:schemeClr val="bg1"/>
                </a:solidFill>
              </a:rPr>
              <a:t>A325 – High-strength medium carbon steel (above left)</a:t>
            </a:r>
          </a:p>
          <a:p>
            <a:pPr lvl="1" algn="just" eaLnBrk="1" hangingPunct="1">
              <a:spcBef>
                <a:spcPct val="40000"/>
              </a:spcBef>
              <a:buSzPct val="85000"/>
              <a:buFont typeface="Wingdings" pitchFamily="2" charset="2"/>
              <a:buChar char="§"/>
            </a:pPr>
            <a:r>
              <a:rPr lang="en-US" altLang="en-US" sz="1800">
                <a:solidFill>
                  <a:schemeClr val="bg1"/>
                </a:solidFill>
              </a:rPr>
              <a:t>Most common bolts used in building construction</a:t>
            </a:r>
          </a:p>
          <a:p>
            <a:pPr algn="just" eaLnBrk="1" hangingPunct="1">
              <a:spcBef>
                <a:spcPct val="40000"/>
              </a:spcBef>
            </a:pPr>
            <a:r>
              <a:rPr lang="en-US" altLang="en-US" sz="1800">
                <a:solidFill>
                  <a:schemeClr val="bg1"/>
                </a:solidFill>
              </a:rPr>
              <a:t>A490 – High-strength heat treated steel (above right)</a:t>
            </a:r>
          </a:p>
          <a:p>
            <a:pPr lvl="1" algn="just" eaLnBrk="1" hangingPunct="1">
              <a:spcBef>
                <a:spcPct val="40000"/>
              </a:spcBef>
              <a:buSzPct val="85000"/>
              <a:buFont typeface="Wingdings" pitchFamily="2" charset="2"/>
              <a:buChar char="§"/>
            </a:pPr>
            <a:r>
              <a:rPr lang="en-US" altLang="en-US" sz="1800">
                <a:solidFill>
                  <a:schemeClr val="bg1"/>
                </a:solidFill>
              </a:rPr>
              <a:t>Cost more than A325’s, but are stronger so fewer bolts may be necessary</a:t>
            </a:r>
          </a:p>
          <a:p>
            <a:pPr algn="just" eaLnBrk="1" hangingPunct="1">
              <a:spcBef>
                <a:spcPct val="40000"/>
              </a:spcBef>
            </a:pPr>
            <a:r>
              <a:rPr lang="en-US" altLang="en-US" sz="1800">
                <a:solidFill>
                  <a:schemeClr val="bg1"/>
                </a:solidFill>
              </a:rPr>
              <a:t>Note that the ASTM designation is indicated on the head of the bolts above</a:t>
            </a:r>
          </a:p>
        </p:txBody>
      </p:sp>
      <p:sp>
        <p:nvSpPr>
          <p:cNvPr id="15367" name="AutoShape 10"/>
          <p:cNvSpPr>
            <a:spLocks noChangeArrowheads="1"/>
          </p:cNvSpPr>
          <p:nvPr/>
        </p:nvSpPr>
        <p:spPr bwMode="auto">
          <a:xfrm rot="-2700000">
            <a:off x="5791200" y="1752600"/>
            <a:ext cx="242888" cy="744538"/>
          </a:xfrm>
          <a:prstGeom prst="downArrow">
            <a:avLst>
              <a:gd name="adj1" fmla="val 51639"/>
              <a:gd name="adj2" fmla="val 76478"/>
            </a:avLst>
          </a:prstGeom>
          <a:solidFill>
            <a:srgbClr val="990000"/>
          </a:solidFill>
          <a:ln w="15875" algn="ctr">
            <a:solidFill>
              <a:srgbClr val="99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68" name="AutoShape 11"/>
          <p:cNvSpPr>
            <a:spLocks noChangeArrowheads="1"/>
          </p:cNvSpPr>
          <p:nvPr/>
        </p:nvSpPr>
        <p:spPr bwMode="auto">
          <a:xfrm rot="8100000">
            <a:off x="4114800" y="1066800"/>
            <a:ext cx="242888" cy="744538"/>
          </a:xfrm>
          <a:prstGeom prst="downArrow">
            <a:avLst>
              <a:gd name="adj1" fmla="val 51639"/>
              <a:gd name="adj2" fmla="val 76478"/>
            </a:avLst>
          </a:prstGeom>
          <a:solidFill>
            <a:srgbClr val="990000"/>
          </a:solidFill>
          <a:ln w="15875" algn="ctr">
            <a:solidFill>
              <a:srgbClr val="99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C:\Users\criste\Desktop\Pictur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353" y="3686396"/>
            <a:ext cx="2361576" cy="171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7A12716-2E3A-4381-9EB6-521665BAF0DE}" type="slidenum">
              <a:rPr lang="en-US" altLang="en-US" sz="1400" smtClean="0"/>
              <a:pPr eaLnBrk="1" hangingPunct="1">
                <a:spcBef>
                  <a:spcPct val="0"/>
                </a:spcBef>
                <a:buFontTx/>
                <a:buNone/>
              </a:pPr>
              <a:t>15</a:t>
            </a:fld>
            <a:endParaRPr lang="en-US" altLang="en-US" sz="1400" smtClean="0"/>
          </a:p>
        </p:txBody>
      </p:sp>
      <p:sp>
        <p:nvSpPr>
          <p:cNvPr id="16388"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ASTM Bolt Types</a:t>
            </a:r>
          </a:p>
        </p:txBody>
      </p:sp>
      <p:sp>
        <p:nvSpPr>
          <p:cNvPr id="16389" name="Text Box 9"/>
          <p:cNvSpPr txBox="1">
            <a:spLocks noChangeArrowheads="1"/>
          </p:cNvSpPr>
          <p:nvPr/>
        </p:nvSpPr>
        <p:spPr bwMode="auto">
          <a:xfrm>
            <a:off x="279698" y="3326178"/>
            <a:ext cx="8484889" cy="32496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40000"/>
              </a:spcBef>
            </a:pPr>
            <a:r>
              <a:rPr lang="en-US" altLang="en-US" sz="1800" dirty="0">
                <a:solidFill>
                  <a:schemeClr val="bg1"/>
                </a:solidFill>
              </a:rPr>
              <a:t>F1852 – High-strength medium carbon steel</a:t>
            </a:r>
          </a:p>
          <a:p>
            <a:pPr lvl="1" algn="just" eaLnBrk="1" hangingPunct="1">
              <a:spcBef>
                <a:spcPct val="40000"/>
              </a:spcBef>
              <a:buSzPct val="85000"/>
              <a:buFont typeface="Wingdings" pitchFamily="2" charset="2"/>
              <a:buChar char="§"/>
            </a:pPr>
            <a:r>
              <a:rPr lang="en-US" altLang="en-US" sz="1800" dirty="0">
                <a:solidFill>
                  <a:schemeClr val="bg1"/>
                </a:solidFill>
              </a:rPr>
              <a:t>ASTM A325 bolt equivalent</a:t>
            </a:r>
          </a:p>
          <a:p>
            <a:pPr lvl="1" algn="just" eaLnBrk="1" hangingPunct="1">
              <a:spcBef>
                <a:spcPct val="40000"/>
              </a:spcBef>
              <a:buSzPct val="85000"/>
              <a:buFont typeface="Wingdings" pitchFamily="2" charset="2"/>
              <a:buChar char="§"/>
            </a:pPr>
            <a:r>
              <a:rPr lang="en-US" altLang="en-US" sz="1800" dirty="0">
                <a:solidFill>
                  <a:schemeClr val="bg1"/>
                </a:solidFill>
              </a:rPr>
              <a:t>Contains spline (above </a:t>
            </a:r>
            <a:r>
              <a:rPr lang="en-US" altLang="en-US" sz="1800" dirty="0" smtClean="0">
                <a:solidFill>
                  <a:schemeClr val="bg1"/>
                </a:solidFill>
              </a:rPr>
              <a:t>right)</a:t>
            </a:r>
            <a:endParaRPr lang="en-US" altLang="en-US" sz="1800" dirty="0">
              <a:solidFill>
                <a:schemeClr val="bg1"/>
              </a:solidFill>
            </a:endParaRPr>
          </a:p>
          <a:p>
            <a:pPr algn="just" eaLnBrk="1" hangingPunct="1">
              <a:spcBef>
                <a:spcPct val="40000"/>
              </a:spcBef>
            </a:pPr>
            <a:r>
              <a:rPr lang="en-US" altLang="en-US" sz="1800" dirty="0">
                <a:solidFill>
                  <a:schemeClr val="bg1"/>
                </a:solidFill>
              </a:rPr>
              <a:t>F2280 – High-strength heat treated steel</a:t>
            </a:r>
          </a:p>
          <a:p>
            <a:pPr lvl="1" algn="just" eaLnBrk="1" hangingPunct="1">
              <a:spcBef>
                <a:spcPct val="40000"/>
              </a:spcBef>
              <a:buSzPct val="85000"/>
              <a:buFont typeface="Wingdings" pitchFamily="2" charset="2"/>
              <a:buChar char="§"/>
            </a:pPr>
            <a:r>
              <a:rPr lang="en-US" altLang="en-US" sz="1800" dirty="0">
                <a:solidFill>
                  <a:schemeClr val="bg1"/>
                </a:solidFill>
              </a:rPr>
              <a:t>ASTM A490 bolt equivalent</a:t>
            </a:r>
          </a:p>
          <a:p>
            <a:pPr lvl="1" algn="just" eaLnBrk="1" hangingPunct="1">
              <a:spcBef>
                <a:spcPct val="40000"/>
              </a:spcBef>
              <a:buSzPct val="85000"/>
              <a:buFont typeface="Wingdings" pitchFamily="2" charset="2"/>
              <a:buChar char="§"/>
            </a:pPr>
            <a:r>
              <a:rPr lang="en-US" altLang="en-US" sz="1800" dirty="0">
                <a:solidFill>
                  <a:schemeClr val="bg1"/>
                </a:solidFill>
              </a:rPr>
              <a:t>Contains spline (above </a:t>
            </a:r>
            <a:r>
              <a:rPr lang="en-US" altLang="en-US" sz="1800" dirty="0" smtClean="0">
                <a:solidFill>
                  <a:schemeClr val="bg1"/>
                </a:solidFill>
              </a:rPr>
              <a:t>right)</a:t>
            </a:r>
            <a:endParaRPr lang="en-US" altLang="en-US" sz="1800" dirty="0">
              <a:solidFill>
                <a:schemeClr val="bg1"/>
              </a:solidFill>
            </a:endParaRPr>
          </a:p>
          <a:p>
            <a:pPr algn="just" eaLnBrk="1" hangingPunct="1">
              <a:spcBef>
                <a:spcPct val="40000"/>
              </a:spcBef>
            </a:pPr>
            <a:r>
              <a:rPr lang="en-US" altLang="en-US" sz="1800" dirty="0">
                <a:solidFill>
                  <a:schemeClr val="bg1"/>
                </a:solidFill>
              </a:rPr>
              <a:t>Note that the base ASTM designation (A325 or A490) for “Twist-off” or Tension Controlled (TC) bolts </a:t>
            </a:r>
            <a:r>
              <a:rPr lang="en-US" altLang="en-US" sz="1800" dirty="0" smtClean="0">
                <a:solidFill>
                  <a:schemeClr val="bg1"/>
                </a:solidFill>
              </a:rPr>
              <a:t>is required to be indicated </a:t>
            </a:r>
            <a:r>
              <a:rPr lang="en-US" altLang="en-US" sz="1800" dirty="0">
                <a:solidFill>
                  <a:schemeClr val="bg1"/>
                </a:solidFill>
              </a:rPr>
              <a:t>on the head of the bolts (above </a:t>
            </a:r>
            <a:r>
              <a:rPr lang="en-US" altLang="en-US" sz="1800" dirty="0" smtClean="0">
                <a:solidFill>
                  <a:schemeClr val="bg1"/>
                </a:solidFill>
              </a:rPr>
              <a:t>left)</a:t>
            </a:r>
            <a:endParaRPr lang="en-US" altLang="en-US" sz="1800" dirty="0">
              <a:solidFill>
                <a:schemeClr val="bg1"/>
              </a:solidFill>
            </a:endParaRPr>
          </a:p>
        </p:txBody>
      </p:sp>
      <p:sp>
        <p:nvSpPr>
          <p:cNvPr id="16390" name="AutoShape 10"/>
          <p:cNvSpPr>
            <a:spLocks noChangeArrowheads="1"/>
          </p:cNvSpPr>
          <p:nvPr/>
        </p:nvSpPr>
        <p:spPr bwMode="auto">
          <a:xfrm rot="-2700000">
            <a:off x="7817201" y="3927782"/>
            <a:ext cx="177765" cy="540667"/>
          </a:xfrm>
          <a:prstGeom prst="downArrow">
            <a:avLst>
              <a:gd name="adj1" fmla="val 51639"/>
              <a:gd name="adj2" fmla="val 76478"/>
            </a:avLst>
          </a:prstGeom>
          <a:solidFill>
            <a:srgbClr val="990000"/>
          </a:solidFill>
          <a:ln w="15875" algn="ctr">
            <a:solidFill>
              <a:srgbClr val="990000"/>
            </a:solidFill>
            <a:miter lim="800000"/>
            <a:headEnd/>
            <a:tailEnd/>
          </a:ln>
          <a:effectLst/>
          <a:scene3d>
            <a:camera prst="orthographicFront">
              <a:rot lat="0" lon="0" rev="20399999"/>
            </a:camera>
            <a:lightRig rig="threePt" dir="t"/>
          </a:scene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16391" name="Picture 9" descr="C:\Users\criste\Desktop\Picture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5591" y="2492004"/>
            <a:ext cx="1230309" cy="127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0860" y="971367"/>
            <a:ext cx="2803244" cy="203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0733" t="39241" r="74950" b="39290"/>
          <a:stretch/>
        </p:blipFill>
        <p:spPr bwMode="auto">
          <a:xfrm>
            <a:off x="441062" y="971367"/>
            <a:ext cx="1962425" cy="2038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35882" y="3759445"/>
            <a:ext cx="1377320" cy="369332"/>
          </a:xfrm>
          <a:prstGeom prst="rect">
            <a:avLst/>
          </a:prstGeom>
          <a:noFill/>
        </p:spPr>
        <p:txBody>
          <a:bodyPr wrap="square" rtlCol="0">
            <a:spAutoFit/>
          </a:bodyPr>
          <a:lstStyle/>
          <a:p>
            <a:r>
              <a:rPr lang="en-US" dirty="0" smtClean="0">
                <a:solidFill>
                  <a:srgbClr val="FF0000"/>
                </a:solidFill>
              </a:rPr>
              <a:t>Hex Head</a:t>
            </a:r>
            <a:endParaRPr lang="en-US" dirty="0">
              <a:solidFill>
                <a:srgbClr val="FF0000"/>
              </a:solidFill>
            </a:endParaRPr>
          </a:p>
        </p:txBody>
      </p:sp>
      <p:sp>
        <p:nvSpPr>
          <p:cNvPr id="14" name="TextBox 13"/>
          <p:cNvSpPr txBox="1"/>
          <p:nvPr/>
        </p:nvSpPr>
        <p:spPr>
          <a:xfrm>
            <a:off x="4019288" y="984777"/>
            <a:ext cx="1520571" cy="369332"/>
          </a:xfrm>
          <a:prstGeom prst="rect">
            <a:avLst/>
          </a:prstGeom>
          <a:noFill/>
        </p:spPr>
        <p:txBody>
          <a:bodyPr wrap="square" rtlCol="0">
            <a:spAutoFit/>
          </a:bodyPr>
          <a:lstStyle/>
          <a:p>
            <a:r>
              <a:rPr lang="en-US" dirty="0" smtClean="0">
                <a:solidFill>
                  <a:srgbClr val="FF0000"/>
                </a:solidFill>
              </a:rPr>
              <a:t>Round Head</a:t>
            </a:r>
            <a:endParaRPr lang="en-US" dirty="0">
              <a:solidFill>
                <a:srgbClr val="FF0000"/>
              </a:solidFill>
            </a:endParaRPr>
          </a:p>
        </p:txBody>
      </p:sp>
      <p:sp>
        <p:nvSpPr>
          <p:cNvPr id="15" name="AutoShape 10"/>
          <p:cNvSpPr>
            <a:spLocks noChangeArrowheads="1"/>
          </p:cNvSpPr>
          <p:nvPr/>
        </p:nvSpPr>
        <p:spPr bwMode="auto">
          <a:xfrm rot="-2700000">
            <a:off x="5578021" y="1815046"/>
            <a:ext cx="220084" cy="701943"/>
          </a:xfrm>
          <a:prstGeom prst="downArrow">
            <a:avLst>
              <a:gd name="adj1" fmla="val 51639"/>
              <a:gd name="adj2" fmla="val 76478"/>
            </a:avLst>
          </a:prstGeom>
          <a:solidFill>
            <a:srgbClr val="990000"/>
          </a:solidFill>
          <a:ln w="15875" algn="ctr">
            <a:solidFill>
              <a:srgbClr val="990000"/>
            </a:solidFill>
            <a:miter lim="800000"/>
            <a:headEnd/>
            <a:tailEnd/>
          </a:ln>
          <a:effectLst/>
          <a:scene3d>
            <a:camera prst="orthographicFront">
              <a:rot lat="0" lon="0" rev="18300000"/>
            </a:camera>
            <a:lightRig rig="threePt" dir="t"/>
          </a:scene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 name="TextBox 2"/>
          <p:cNvSpPr txBox="1"/>
          <p:nvPr/>
        </p:nvSpPr>
        <p:spPr>
          <a:xfrm>
            <a:off x="6135882" y="942273"/>
            <a:ext cx="2628705" cy="1477328"/>
          </a:xfrm>
          <a:prstGeom prst="rect">
            <a:avLst/>
          </a:prstGeom>
          <a:noFill/>
        </p:spPr>
        <p:txBody>
          <a:bodyPr wrap="square" rtlCol="0">
            <a:spAutoFit/>
          </a:bodyPr>
          <a:lstStyle/>
          <a:p>
            <a:r>
              <a:rPr lang="en-US" dirty="0" smtClean="0"/>
              <a:t>Round head (or button head) TC bolts are most common, domestically produced TC bolt.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15101CD7-8529-4B9D-A797-5605D9BEBFEA}" type="slidenum">
              <a:rPr lang="en-US" altLang="en-US" sz="1400" smtClean="0"/>
              <a:pPr eaLnBrk="1" hangingPunct="1">
                <a:spcBef>
                  <a:spcPct val="0"/>
                </a:spcBef>
                <a:buFontTx/>
                <a:buNone/>
              </a:pPr>
              <a:t>16</a:t>
            </a:fld>
            <a:endParaRPr lang="en-US" altLang="en-US" sz="1400" smtClean="0"/>
          </a:p>
        </p:txBody>
      </p:sp>
      <p:sp>
        <p:nvSpPr>
          <p:cNvPr id="17411" name="Text Box 2"/>
          <p:cNvSpPr txBox="1">
            <a:spLocks noChangeArrowheads="1"/>
          </p:cNvSpPr>
          <p:nvPr/>
        </p:nvSpPr>
        <p:spPr bwMode="auto">
          <a:xfrm>
            <a:off x="276225" y="5256549"/>
            <a:ext cx="859155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dirty="0">
                <a:solidFill>
                  <a:schemeClr val="bg1"/>
                </a:solidFill>
              </a:rPr>
              <a:t>High-Strength bolts are available in diameters ranging from 1/2” to 1-1/2”</a:t>
            </a:r>
          </a:p>
          <a:p>
            <a:pPr algn="just" eaLnBrk="1" hangingPunct="1">
              <a:spcBef>
                <a:spcPct val="50000"/>
              </a:spcBef>
            </a:pPr>
            <a:r>
              <a:rPr lang="en-US" altLang="en-US" sz="1800" dirty="0">
                <a:solidFill>
                  <a:schemeClr val="bg1"/>
                </a:solidFill>
              </a:rPr>
              <a:t>The most common sizes are 3/4”, 7/8”, and 1”</a:t>
            </a:r>
          </a:p>
          <a:p>
            <a:pPr algn="just" eaLnBrk="1" hangingPunct="1">
              <a:spcBef>
                <a:spcPct val="50000"/>
              </a:spcBef>
            </a:pPr>
            <a:r>
              <a:rPr lang="en-US" altLang="en-US" sz="1800" dirty="0">
                <a:solidFill>
                  <a:schemeClr val="bg1"/>
                </a:solidFill>
              </a:rPr>
              <a:t>High-strength bolts are commonly available in incremental lengths up to 8”</a:t>
            </a:r>
          </a:p>
        </p:txBody>
      </p:sp>
      <p:sp>
        <p:nvSpPr>
          <p:cNvPr id="17412"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Common Bolt Sizes</a:t>
            </a:r>
          </a:p>
        </p:txBody>
      </p:sp>
      <p:pic>
        <p:nvPicPr>
          <p:cNvPr id="17413" name="Picture 10" descr="Picture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613" y="744538"/>
            <a:ext cx="4929187"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9EFEA0C-6535-4DAA-9F48-A20085AE6CD4}" type="slidenum">
              <a:rPr lang="en-US" altLang="en-US" sz="1400" smtClean="0"/>
              <a:pPr eaLnBrk="1" hangingPunct="1">
                <a:spcBef>
                  <a:spcPct val="0"/>
                </a:spcBef>
                <a:buFontTx/>
                <a:buNone/>
              </a:pPr>
              <a:t>17</a:t>
            </a:fld>
            <a:endParaRPr lang="en-US" altLang="en-US" sz="1400" smtClean="0"/>
          </a:p>
        </p:txBody>
      </p:sp>
      <p:sp>
        <p:nvSpPr>
          <p:cNvPr id="18435" name="Text Box 2"/>
          <p:cNvSpPr txBox="1">
            <a:spLocks noChangeArrowheads="1"/>
          </p:cNvSpPr>
          <p:nvPr/>
        </p:nvSpPr>
        <p:spPr bwMode="auto">
          <a:xfrm>
            <a:off x="0" y="3092357"/>
            <a:ext cx="8991600"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ts val="400"/>
              </a:spcBef>
            </a:pPr>
            <a:r>
              <a:rPr lang="en-US" altLang="en-US" sz="1800" dirty="0">
                <a:solidFill>
                  <a:schemeClr val="bg1"/>
                </a:solidFill>
              </a:rPr>
              <a:t>Hardened steel washers are used in many structural connections to spread pressure from the bolt tightening process over a larger area</a:t>
            </a:r>
          </a:p>
          <a:p>
            <a:pPr algn="just" eaLnBrk="1" hangingPunct="1">
              <a:spcBef>
                <a:spcPts val="400"/>
              </a:spcBef>
            </a:pPr>
            <a:r>
              <a:rPr lang="en-US" altLang="en-US" sz="1800" dirty="0">
                <a:solidFill>
                  <a:schemeClr val="bg1"/>
                </a:solidFill>
              </a:rPr>
              <a:t>Washers requirements are provided in Section 6 of RCSC Bolt Specification (RCSC 2009)</a:t>
            </a:r>
          </a:p>
          <a:p>
            <a:pPr algn="just" eaLnBrk="1" hangingPunct="1">
              <a:spcBef>
                <a:spcPts val="400"/>
              </a:spcBef>
            </a:pPr>
            <a:r>
              <a:rPr lang="en-US" altLang="en-US" sz="1800" dirty="0">
                <a:solidFill>
                  <a:schemeClr val="bg1"/>
                </a:solidFill>
              </a:rPr>
              <a:t>Washers may also be used to cover an oversized or slotted hole ASTM F436 Flat washers are most commonly used</a:t>
            </a:r>
          </a:p>
          <a:p>
            <a:pPr algn="just" eaLnBrk="1" hangingPunct="1">
              <a:spcBef>
                <a:spcPts val="400"/>
              </a:spcBef>
            </a:pPr>
            <a:r>
              <a:rPr lang="en-US" altLang="en-US" sz="1800" dirty="0">
                <a:solidFill>
                  <a:schemeClr val="bg1"/>
                </a:solidFill>
              </a:rPr>
              <a:t>Tapered washers (above left) are used when the surface being bolted has a sloped surface, such as the flange of a channel or an S shape</a:t>
            </a:r>
          </a:p>
          <a:p>
            <a:pPr algn="just" eaLnBrk="1" hangingPunct="1">
              <a:spcBef>
                <a:spcPts val="400"/>
              </a:spcBef>
            </a:pPr>
            <a:r>
              <a:rPr lang="en-US" altLang="en-US" sz="1800" dirty="0">
                <a:solidFill>
                  <a:schemeClr val="bg1"/>
                </a:solidFill>
              </a:rPr>
              <a:t>For </a:t>
            </a:r>
            <a:r>
              <a:rPr lang="en-US" altLang="en-US" sz="1800" dirty="0" err="1">
                <a:solidFill>
                  <a:schemeClr val="bg1"/>
                </a:solidFill>
              </a:rPr>
              <a:t>pretensioned</a:t>
            </a:r>
            <a:r>
              <a:rPr lang="en-US" altLang="en-US" sz="1800" dirty="0">
                <a:solidFill>
                  <a:schemeClr val="bg1"/>
                </a:solidFill>
              </a:rPr>
              <a:t> joints, A325 bolts require a washer under the turned element (head or nut)</a:t>
            </a:r>
            <a:r>
              <a:rPr lang="en-US" altLang="en-US" sz="1800" dirty="0"/>
              <a:t> </a:t>
            </a:r>
            <a:r>
              <a:rPr lang="en-US" altLang="en-US" sz="1800" dirty="0">
                <a:solidFill>
                  <a:schemeClr val="bg1"/>
                </a:solidFill>
              </a:rPr>
              <a:t>being turned to tighten the bolt (shown under the nut, above right)</a:t>
            </a:r>
          </a:p>
          <a:p>
            <a:pPr algn="just" eaLnBrk="1" hangingPunct="1">
              <a:spcBef>
                <a:spcPts val="400"/>
              </a:spcBef>
            </a:pPr>
            <a:r>
              <a:rPr lang="en-US" altLang="en-US" sz="1800" dirty="0">
                <a:solidFill>
                  <a:schemeClr val="bg1"/>
                </a:solidFill>
              </a:rPr>
              <a:t>For </a:t>
            </a:r>
            <a:r>
              <a:rPr lang="en-US" altLang="en-US" sz="1800" dirty="0" err="1">
                <a:solidFill>
                  <a:schemeClr val="bg1"/>
                </a:solidFill>
              </a:rPr>
              <a:t>pretensioned</a:t>
            </a:r>
            <a:r>
              <a:rPr lang="en-US" altLang="en-US" sz="1800" dirty="0">
                <a:solidFill>
                  <a:schemeClr val="bg1"/>
                </a:solidFill>
              </a:rPr>
              <a:t> joints with specified yield strength less than 40ksi, A490 and F2280 bolts require a washer under both the head and nut</a:t>
            </a:r>
          </a:p>
        </p:txBody>
      </p:sp>
      <p:sp>
        <p:nvSpPr>
          <p:cNvPr id="18436" name="Rectangle 5"/>
          <p:cNvSpPr>
            <a:spLocks noChangeArrowheads="1"/>
          </p:cNvSpPr>
          <p:nvPr/>
        </p:nvSpPr>
        <p:spPr bwMode="auto">
          <a:xfrm>
            <a:off x="152400" y="0"/>
            <a:ext cx="883920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solidFill>
                  <a:schemeClr val="bg1"/>
                </a:solidFill>
              </a:rPr>
              <a:t>Washers</a:t>
            </a:r>
            <a:endParaRPr lang="en-US" altLang="en-US" sz="3600" b="1">
              <a:solidFill>
                <a:schemeClr val="bg1"/>
              </a:solidFill>
            </a:endParaRPr>
          </a:p>
        </p:txBody>
      </p:sp>
      <p:pic>
        <p:nvPicPr>
          <p:cNvPr id="18437" name="Picture 9" descr="Picture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489" y="404814"/>
            <a:ext cx="2407136" cy="264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1" descr="Picture15"/>
          <p:cNvPicPr>
            <a:picLocks noChangeAspect="1" noChangeArrowheads="1"/>
          </p:cNvPicPr>
          <p:nvPr/>
        </p:nvPicPr>
        <p:blipFill>
          <a:blip r:embed="rId3">
            <a:extLst>
              <a:ext uri="{28A0092B-C50C-407E-A947-70E740481C1C}">
                <a14:useLocalDpi xmlns:a14="http://schemas.microsoft.com/office/drawing/2010/main" val="0"/>
              </a:ext>
            </a:extLst>
          </a:blip>
          <a:srcRect t="3326"/>
          <a:stretch>
            <a:fillRect/>
          </a:stretch>
        </p:blipFill>
        <p:spPr bwMode="auto">
          <a:xfrm>
            <a:off x="4035348" y="569634"/>
            <a:ext cx="4527739" cy="247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8BBD9DF-A996-46D4-9C33-1B21CEFADCCD}" type="slidenum">
              <a:rPr lang="en-US" altLang="en-US" sz="1400" smtClean="0"/>
              <a:pPr eaLnBrk="1" hangingPunct="1">
                <a:spcBef>
                  <a:spcPct val="0"/>
                </a:spcBef>
                <a:buFontTx/>
                <a:buNone/>
              </a:pPr>
              <a:t>18</a:t>
            </a:fld>
            <a:endParaRPr lang="en-US" altLang="en-US" sz="1400" smtClean="0"/>
          </a:p>
        </p:txBody>
      </p:sp>
      <p:pic>
        <p:nvPicPr>
          <p:cNvPr id="19459" name="Picture 25" descr="bolts4A"/>
          <p:cNvPicPr>
            <a:picLocks noChangeAspect="1" noChangeArrowheads="1"/>
          </p:cNvPicPr>
          <p:nvPr/>
        </p:nvPicPr>
        <p:blipFill>
          <a:blip r:embed="rId2">
            <a:extLst>
              <a:ext uri="{28A0092B-C50C-407E-A947-70E740481C1C}">
                <a14:useLocalDpi xmlns:a14="http://schemas.microsoft.com/office/drawing/2010/main" val="0"/>
              </a:ext>
            </a:extLst>
          </a:blip>
          <a:srcRect b="5640"/>
          <a:stretch>
            <a:fillRect/>
          </a:stretch>
        </p:blipFill>
        <p:spPr bwMode="auto">
          <a:xfrm>
            <a:off x="658813" y="661988"/>
            <a:ext cx="7851775"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2"/>
          <p:cNvSpPr txBox="1">
            <a:spLocks noChangeArrowheads="1"/>
          </p:cNvSpPr>
          <p:nvPr/>
        </p:nvSpPr>
        <p:spPr bwMode="auto">
          <a:xfrm>
            <a:off x="0" y="4371975"/>
            <a:ext cx="9144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ts val="600"/>
              </a:spcBef>
              <a:defRPr/>
            </a:pPr>
            <a:r>
              <a:rPr lang="en-US" altLang="en-US" sz="1800" dirty="0" smtClean="0">
                <a:solidFill>
                  <a:schemeClr val="bg1"/>
                </a:solidFill>
              </a:rPr>
              <a:t>Grip is the distance from behind the bolt head to the back of the nut or washer</a:t>
            </a:r>
          </a:p>
          <a:p>
            <a:pPr lvl="1" algn="just" eaLnBrk="1" hangingPunct="1">
              <a:spcBef>
                <a:spcPts val="600"/>
              </a:spcBef>
              <a:buSzPct val="85000"/>
              <a:buFont typeface="Wingdings" pitchFamily="2" charset="2"/>
              <a:buChar char="§"/>
              <a:defRPr/>
            </a:pPr>
            <a:r>
              <a:rPr lang="en-US" altLang="en-US" sz="1800" dirty="0" smtClean="0">
                <a:solidFill>
                  <a:schemeClr val="bg1"/>
                </a:solidFill>
              </a:rPr>
              <a:t>It is the sum of the thicknesses of all the parts being joined exclusive of washers</a:t>
            </a:r>
          </a:p>
          <a:p>
            <a:pPr algn="just" eaLnBrk="1" hangingPunct="1">
              <a:spcBef>
                <a:spcPts val="600"/>
              </a:spcBef>
              <a:defRPr/>
            </a:pPr>
            <a:r>
              <a:rPr lang="en-US" altLang="en-US" sz="1800" dirty="0" smtClean="0">
                <a:solidFill>
                  <a:schemeClr val="bg1"/>
                </a:solidFill>
              </a:rPr>
              <a:t>Thread length is the threaded portion of the bolt</a:t>
            </a:r>
          </a:p>
          <a:p>
            <a:pPr algn="just" eaLnBrk="1" hangingPunct="1">
              <a:spcBef>
                <a:spcPts val="600"/>
              </a:spcBef>
              <a:defRPr/>
            </a:pPr>
            <a:r>
              <a:rPr lang="en-US" altLang="en-US" sz="1800" dirty="0" smtClean="0">
                <a:solidFill>
                  <a:schemeClr val="bg1"/>
                </a:solidFill>
              </a:rPr>
              <a:t>Bolt length is the distance from behind the bolt head to the end of the bolt </a:t>
            </a:r>
          </a:p>
          <a:p>
            <a:pPr marL="0" indent="0" algn="just" eaLnBrk="1" hangingPunct="1">
              <a:spcBef>
                <a:spcPts val="600"/>
              </a:spcBef>
              <a:buFontTx/>
              <a:buNone/>
              <a:defRPr/>
            </a:pPr>
            <a:endParaRPr lang="en-US" altLang="en-US" sz="1000" dirty="0" smtClean="0">
              <a:solidFill>
                <a:schemeClr val="bg1"/>
              </a:solidFill>
            </a:endParaRPr>
          </a:p>
          <a:p>
            <a:pPr marL="0" indent="0" algn="just" eaLnBrk="1" hangingPunct="1">
              <a:spcBef>
                <a:spcPts val="600"/>
              </a:spcBef>
              <a:buFontTx/>
              <a:buNone/>
              <a:defRPr/>
            </a:pPr>
            <a:r>
              <a:rPr lang="en-US" altLang="en-US" sz="1800" dirty="0" smtClean="0">
                <a:solidFill>
                  <a:schemeClr val="bg1"/>
                </a:solidFill>
              </a:rPr>
              <a:t>Engineering Journal “Specifying Bolt Length for High-Strength Bolts” by </a:t>
            </a:r>
            <a:r>
              <a:rPr lang="en-US" altLang="en-US" sz="1800" dirty="0" smtClean="0"/>
              <a:t>Carter, 2nd QTR/1996</a:t>
            </a:r>
            <a:endParaRPr lang="en-US" altLang="en-US" sz="1800" dirty="0" smtClean="0">
              <a:solidFill>
                <a:schemeClr val="bg1"/>
              </a:solidFill>
            </a:endParaRPr>
          </a:p>
        </p:txBody>
      </p:sp>
      <p:sp>
        <p:nvSpPr>
          <p:cNvPr id="19461"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Parts of the Bolt Assembly</a:t>
            </a:r>
          </a:p>
        </p:txBody>
      </p:sp>
      <p:sp>
        <p:nvSpPr>
          <p:cNvPr id="19462" name="Line 9"/>
          <p:cNvSpPr>
            <a:spLocks noChangeShapeType="1"/>
          </p:cNvSpPr>
          <p:nvPr/>
        </p:nvSpPr>
        <p:spPr bwMode="auto">
          <a:xfrm flipH="1">
            <a:off x="2641600" y="2930525"/>
            <a:ext cx="327025" cy="595313"/>
          </a:xfrm>
          <a:prstGeom prst="line">
            <a:avLst/>
          </a:prstGeom>
          <a:noFill/>
          <a:ln w="15875">
            <a:solidFill>
              <a:srgbClr val="000000"/>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63" name="Text Box 10"/>
          <p:cNvSpPr txBox="1">
            <a:spLocks noChangeArrowheads="1"/>
          </p:cNvSpPr>
          <p:nvPr/>
        </p:nvSpPr>
        <p:spPr bwMode="auto">
          <a:xfrm>
            <a:off x="895350" y="3352800"/>
            <a:ext cx="1314450" cy="36671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1800">
                <a:solidFill>
                  <a:srgbClr val="000000"/>
                </a:solidFill>
              </a:rPr>
              <a:t>Head</a:t>
            </a:r>
          </a:p>
        </p:txBody>
      </p:sp>
      <p:sp>
        <p:nvSpPr>
          <p:cNvPr id="19464" name="Line 11"/>
          <p:cNvSpPr>
            <a:spLocks noChangeShapeType="1"/>
          </p:cNvSpPr>
          <p:nvPr/>
        </p:nvSpPr>
        <p:spPr bwMode="auto">
          <a:xfrm flipH="1">
            <a:off x="2152650" y="3525838"/>
            <a:ext cx="488950" cy="0"/>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65" name="Line 12"/>
          <p:cNvSpPr>
            <a:spLocks noChangeShapeType="1"/>
          </p:cNvSpPr>
          <p:nvPr/>
        </p:nvSpPr>
        <p:spPr bwMode="auto">
          <a:xfrm>
            <a:off x="3352800" y="2632075"/>
            <a:ext cx="304800" cy="679450"/>
          </a:xfrm>
          <a:prstGeom prst="line">
            <a:avLst/>
          </a:prstGeom>
          <a:noFill/>
          <a:ln w="15875">
            <a:solidFill>
              <a:srgbClr val="000000"/>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66" name="Line 13"/>
          <p:cNvSpPr>
            <a:spLocks noChangeShapeType="1"/>
          </p:cNvSpPr>
          <p:nvPr/>
        </p:nvSpPr>
        <p:spPr bwMode="auto">
          <a:xfrm>
            <a:off x="3657600" y="3311525"/>
            <a:ext cx="254000" cy="0"/>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67" name="Text Box 14"/>
          <p:cNvSpPr txBox="1">
            <a:spLocks noChangeArrowheads="1"/>
          </p:cNvSpPr>
          <p:nvPr/>
        </p:nvSpPr>
        <p:spPr bwMode="auto">
          <a:xfrm>
            <a:off x="3886200" y="3124200"/>
            <a:ext cx="838200" cy="36671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solidFill>
                  <a:srgbClr val="000000"/>
                </a:solidFill>
              </a:rPr>
              <a:t>Shank</a:t>
            </a:r>
          </a:p>
        </p:txBody>
      </p:sp>
      <p:sp>
        <p:nvSpPr>
          <p:cNvPr id="19468" name="Line 15"/>
          <p:cNvSpPr>
            <a:spLocks noChangeShapeType="1"/>
          </p:cNvSpPr>
          <p:nvPr/>
        </p:nvSpPr>
        <p:spPr bwMode="auto">
          <a:xfrm flipV="1">
            <a:off x="5195888" y="946150"/>
            <a:ext cx="407987" cy="577850"/>
          </a:xfrm>
          <a:prstGeom prst="line">
            <a:avLst/>
          </a:prstGeom>
          <a:noFill/>
          <a:ln w="15875">
            <a:solidFill>
              <a:srgbClr val="000000"/>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69" name="Line 16"/>
          <p:cNvSpPr>
            <a:spLocks noChangeShapeType="1"/>
          </p:cNvSpPr>
          <p:nvPr/>
        </p:nvSpPr>
        <p:spPr bwMode="auto">
          <a:xfrm>
            <a:off x="5603875" y="946150"/>
            <a:ext cx="568325" cy="0"/>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70" name="Text Box 17"/>
          <p:cNvSpPr txBox="1">
            <a:spLocks noChangeArrowheads="1"/>
          </p:cNvSpPr>
          <p:nvPr/>
        </p:nvSpPr>
        <p:spPr bwMode="auto">
          <a:xfrm>
            <a:off x="6172200" y="757238"/>
            <a:ext cx="1490663" cy="36671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solidFill>
                  <a:srgbClr val="000000"/>
                </a:solidFill>
              </a:rPr>
              <a:t>Washer</a:t>
            </a:r>
          </a:p>
        </p:txBody>
      </p:sp>
      <p:sp>
        <p:nvSpPr>
          <p:cNvPr id="19471" name="Line 18"/>
          <p:cNvSpPr>
            <a:spLocks noChangeShapeType="1"/>
          </p:cNvSpPr>
          <p:nvPr/>
        </p:nvSpPr>
        <p:spPr bwMode="auto">
          <a:xfrm flipV="1">
            <a:off x="5543550" y="1308100"/>
            <a:ext cx="212725" cy="282575"/>
          </a:xfrm>
          <a:prstGeom prst="line">
            <a:avLst/>
          </a:prstGeom>
          <a:noFill/>
          <a:ln w="15875">
            <a:solidFill>
              <a:srgbClr val="000000"/>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72" name="Line 19"/>
          <p:cNvSpPr>
            <a:spLocks noChangeShapeType="1"/>
          </p:cNvSpPr>
          <p:nvPr/>
        </p:nvSpPr>
        <p:spPr bwMode="auto">
          <a:xfrm>
            <a:off x="5756275" y="1308100"/>
            <a:ext cx="568325" cy="0"/>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73" name="Text Box 20"/>
          <p:cNvSpPr txBox="1">
            <a:spLocks noChangeArrowheads="1"/>
          </p:cNvSpPr>
          <p:nvPr/>
        </p:nvSpPr>
        <p:spPr bwMode="auto">
          <a:xfrm>
            <a:off x="6324600" y="1119188"/>
            <a:ext cx="1490663" cy="36671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solidFill>
                  <a:srgbClr val="000000"/>
                </a:solidFill>
              </a:rPr>
              <a:t>Nut</a:t>
            </a:r>
          </a:p>
        </p:txBody>
      </p:sp>
      <p:sp>
        <p:nvSpPr>
          <p:cNvPr id="19474" name="Line 21"/>
          <p:cNvSpPr>
            <a:spLocks noChangeShapeType="1"/>
          </p:cNvSpPr>
          <p:nvPr/>
        </p:nvSpPr>
        <p:spPr bwMode="auto">
          <a:xfrm flipH="1" flipV="1">
            <a:off x="4645025" y="1482725"/>
            <a:ext cx="425450" cy="365125"/>
          </a:xfrm>
          <a:prstGeom prst="line">
            <a:avLst/>
          </a:prstGeom>
          <a:noFill/>
          <a:ln w="15875">
            <a:solidFill>
              <a:srgbClr val="000000"/>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75" name="Text Box 22"/>
          <p:cNvSpPr txBox="1">
            <a:spLocks noChangeArrowheads="1"/>
          </p:cNvSpPr>
          <p:nvPr/>
        </p:nvSpPr>
        <p:spPr bwMode="auto">
          <a:xfrm>
            <a:off x="3228975" y="1157288"/>
            <a:ext cx="1314450" cy="64135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1800">
                <a:solidFill>
                  <a:srgbClr val="000000"/>
                </a:solidFill>
              </a:rPr>
              <a:t>Washer Face</a:t>
            </a:r>
          </a:p>
        </p:txBody>
      </p:sp>
      <p:sp>
        <p:nvSpPr>
          <p:cNvPr id="19476" name="Line 23"/>
          <p:cNvSpPr>
            <a:spLocks noChangeShapeType="1"/>
          </p:cNvSpPr>
          <p:nvPr/>
        </p:nvSpPr>
        <p:spPr bwMode="auto">
          <a:xfrm flipH="1">
            <a:off x="4476750" y="1482725"/>
            <a:ext cx="168275" cy="0"/>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77" name="Line 26"/>
          <p:cNvSpPr>
            <a:spLocks noChangeShapeType="1"/>
          </p:cNvSpPr>
          <p:nvPr/>
        </p:nvSpPr>
        <p:spPr bwMode="auto">
          <a:xfrm flipV="1">
            <a:off x="3162300" y="917575"/>
            <a:ext cx="0" cy="700088"/>
          </a:xfrm>
          <a:prstGeom prst="line">
            <a:avLst/>
          </a:prstGeom>
          <a:noFill/>
          <a:ln w="15875">
            <a:solidFill>
              <a:srgbClr val="00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8" name="Line 27"/>
          <p:cNvSpPr>
            <a:spLocks noChangeShapeType="1"/>
          </p:cNvSpPr>
          <p:nvPr/>
        </p:nvSpPr>
        <p:spPr bwMode="auto">
          <a:xfrm flipV="1">
            <a:off x="5067300" y="917575"/>
            <a:ext cx="0" cy="598488"/>
          </a:xfrm>
          <a:prstGeom prst="line">
            <a:avLst/>
          </a:prstGeom>
          <a:noFill/>
          <a:ln w="15875">
            <a:solidFill>
              <a:srgbClr val="00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9" name="Line 28"/>
          <p:cNvSpPr>
            <a:spLocks noChangeShapeType="1"/>
          </p:cNvSpPr>
          <p:nvPr/>
        </p:nvSpPr>
        <p:spPr bwMode="auto">
          <a:xfrm>
            <a:off x="3155950" y="1009650"/>
            <a:ext cx="1911350" cy="0"/>
          </a:xfrm>
          <a:prstGeom prst="line">
            <a:avLst/>
          </a:prstGeom>
          <a:noFill/>
          <a:ln w="15875">
            <a:solidFill>
              <a:srgbClr val="00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0" name="Text Box 29"/>
          <p:cNvSpPr txBox="1">
            <a:spLocks noChangeArrowheads="1"/>
          </p:cNvSpPr>
          <p:nvPr/>
        </p:nvSpPr>
        <p:spPr bwMode="auto">
          <a:xfrm>
            <a:off x="3575050" y="66675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rgbClr val="00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solidFill>
                  <a:srgbClr val="000000"/>
                </a:solidFill>
              </a:rPr>
              <a:t>Grip</a:t>
            </a:r>
          </a:p>
        </p:txBody>
      </p:sp>
      <p:sp>
        <p:nvSpPr>
          <p:cNvPr id="19481" name="Line 30"/>
          <p:cNvSpPr>
            <a:spLocks noChangeShapeType="1"/>
          </p:cNvSpPr>
          <p:nvPr/>
        </p:nvSpPr>
        <p:spPr bwMode="auto">
          <a:xfrm flipV="1">
            <a:off x="4762500" y="2651125"/>
            <a:ext cx="0" cy="966788"/>
          </a:xfrm>
          <a:prstGeom prst="line">
            <a:avLst/>
          </a:prstGeom>
          <a:noFill/>
          <a:ln w="15875">
            <a:solidFill>
              <a:srgbClr val="00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2" name="Line 31"/>
          <p:cNvSpPr>
            <a:spLocks noChangeShapeType="1"/>
          </p:cNvSpPr>
          <p:nvPr/>
        </p:nvSpPr>
        <p:spPr bwMode="auto">
          <a:xfrm flipV="1">
            <a:off x="6273800" y="2613025"/>
            <a:ext cx="0" cy="1481138"/>
          </a:xfrm>
          <a:prstGeom prst="line">
            <a:avLst/>
          </a:prstGeom>
          <a:noFill/>
          <a:ln w="15875">
            <a:solidFill>
              <a:srgbClr val="00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3" name="Line 32"/>
          <p:cNvSpPr>
            <a:spLocks noChangeShapeType="1"/>
          </p:cNvSpPr>
          <p:nvPr/>
        </p:nvSpPr>
        <p:spPr bwMode="auto">
          <a:xfrm>
            <a:off x="4756150" y="3517900"/>
            <a:ext cx="1524000" cy="0"/>
          </a:xfrm>
          <a:prstGeom prst="line">
            <a:avLst/>
          </a:prstGeom>
          <a:noFill/>
          <a:ln w="15875">
            <a:solidFill>
              <a:srgbClr val="00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4" name="Text Box 33"/>
          <p:cNvSpPr txBox="1">
            <a:spLocks noChangeArrowheads="1"/>
          </p:cNvSpPr>
          <p:nvPr/>
        </p:nvSpPr>
        <p:spPr bwMode="auto">
          <a:xfrm>
            <a:off x="4972050" y="316865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rgbClr val="00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solidFill>
                  <a:srgbClr val="000000"/>
                </a:solidFill>
              </a:rPr>
              <a:t>Thread</a:t>
            </a:r>
          </a:p>
        </p:txBody>
      </p:sp>
      <p:sp>
        <p:nvSpPr>
          <p:cNvPr id="19485" name="Line 38"/>
          <p:cNvSpPr>
            <a:spLocks noChangeShapeType="1"/>
          </p:cNvSpPr>
          <p:nvPr/>
        </p:nvSpPr>
        <p:spPr bwMode="auto">
          <a:xfrm flipH="1" flipV="1">
            <a:off x="3143250" y="2452688"/>
            <a:ext cx="12700" cy="1654175"/>
          </a:xfrm>
          <a:prstGeom prst="line">
            <a:avLst/>
          </a:prstGeom>
          <a:noFill/>
          <a:ln w="15875">
            <a:solidFill>
              <a:srgbClr val="00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6" name="Line 40"/>
          <p:cNvSpPr>
            <a:spLocks noChangeShapeType="1"/>
          </p:cNvSpPr>
          <p:nvPr/>
        </p:nvSpPr>
        <p:spPr bwMode="auto">
          <a:xfrm>
            <a:off x="3143250" y="4019550"/>
            <a:ext cx="3130550" cy="0"/>
          </a:xfrm>
          <a:prstGeom prst="line">
            <a:avLst/>
          </a:prstGeom>
          <a:noFill/>
          <a:ln w="15875">
            <a:solidFill>
              <a:srgbClr val="00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7" name="Text Box 41"/>
          <p:cNvSpPr txBox="1">
            <a:spLocks noChangeArrowheads="1"/>
          </p:cNvSpPr>
          <p:nvPr/>
        </p:nvSpPr>
        <p:spPr bwMode="auto">
          <a:xfrm>
            <a:off x="4165600" y="367665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rgbClr val="00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solidFill>
                  <a:srgbClr val="000000"/>
                </a:solidFill>
              </a:rPr>
              <a:t>Length</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5C5AFDD-748C-4B1A-AF69-32473F7B218F}" type="slidenum">
              <a:rPr lang="en-US" altLang="en-US" sz="1400" smtClean="0"/>
              <a:pPr eaLnBrk="1" hangingPunct="1">
                <a:spcBef>
                  <a:spcPct val="0"/>
                </a:spcBef>
                <a:buFontTx/>
                <a:buNone/>
              </a:pPr>
              <a:t>19</a:t>
            </a:fld>
            <a:endParaRPr lang="en-US" altLang="en-US" sz="1400" smtClean="0"/>
          </a:p>
        </p:txBody>
      </p:sp>
      <p:sp>
        <p:nvSpPr>
          <p:cNvPr id="20483" name="Text Box 3"/>
          <p:cNvSpPr txBox="1">
            <a:spLocks noChangeArrowheads="1"/>
          </p:cNvSpPr>
          <p:nvPr/>
        </p:nvSpPr>
        <p:spPr bwMode="auto">
          <a:xfrm>
            <a:off x="152400" y="3906838"/>
            <a:ext cx="8839200" cy="293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262063"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algn="just" eaLnBrk="1" hangingPunct="1">
              <a:spcBef>
                <a:spcPts val="600"/>
              </a:spcBef>
            </a:pPr>
            <a:r>
              <a:rPr lang="en-US" altLang="en-US" sz="2000" dirty="0">
                <a:solidFill>
                  <a:schemeClr val="bg1"/>
                </a:solidFill>
              </a:rPr>
              <a:t>Bolts in bearing are designed to meet two limit states:</a:t>
            </a:r>
          </a:p>
          <a:p>
            <a:pPr lvl="1" algn="just" eaLnBrk="1" hangingPunct="1">
              <a:spcBef>
                <a:spcPts val="600"/>
              </a:spcBef>
              <a:buFontTx/>
              <a:buAutoNum type="arabicPeriod"/>
            </a:pPr>
            <a:r>
              <a:rPr lang="en-US" altLang="en-US" sz="2000" dirty="0">
                <a:solidFill>
                  <a:schemeClr val="bg1"/>
                </a:solidFill>
              </a:rPr>
              <a:t>Yielding, which is an inelastic deformation (above left)</a:t>
            </a:r>
          </a:p>
          <a:p>
            <a:pPr lvl="1" algn="just" eaLnBrk="1" hangingPunct="1">
              <a:spcBef>
                <a:spcPts val="600"/>
              </a:spcBef>
              <a:buFontTx/>
              <a:buAutoNum type="arabicPeriod"/>
            </a:pPr>
            <a:r>
              <a:rPr lang="en-US" altLang="en-US" sz="2000" dirty="0">
                <a:solidFill>
                  <a:schemeClr val="bg1"/>
                </a:solidFill>
              </a:rPr>
              <a:t>Fracture, which is a failure of the joint (above left)</a:t>
            </a:r>
          </a:p>
          <a:p>
            <a:pPr algn="just" eaLnBrk="1" hangingPunct="1">
              <a:spcBef>
                <a:spcPts val="600"/>
              </a:spcBef>
            </a:pPr>
            <a:r>
              <a:rPr lang="en-US" altLang="en-US" sz="2000" dirty="0">
                <a:solidFill>
                  <a:schemeClr val="bg1"/>
                </a:solidFill>
              </a:rPr>
              <a:t>The material the bolt bears against is subject to bearing or tear out (above right)</a:t>
            </a:r>
          </a:p>
          <a:p>
            <a:pPr algn="just" eaLnBrk="1" hangingPunct="1">
              <a:spcBef>
                <a:spcPts val="600"/>
              </a:spcBef>
            </a:pPr>
            <a:r>
              <a:rPr lang="en-US" altLang="en-US" sz="2000" dirty="0">
                <a:solidFill>
                  <a:schemeClr val="bg1"/>
                </a:solidFill>
              </a:rPr>
              <a:t>Tension connections act similarly to bearing connections</a:t>
            </a:r>
          </a:p>
          <a:p>
            <a:pPr lvl="1" algn="just" eaLnBrk="1" hangingPunct="1">
              <a:spcBef>
                <a:spcPts val="600"/>
              </a:spcBef>
              <a:buSzPct val="85000"/>
              <a:buFont typeface="Wingdings" pitchFamily="2" charset="2"/>
              <a:buChar char="§"/>
            </a:pPr>
            <a:r>
              <a:rPr lang="en-US" altLang="en-US" sz="2000" dirty="0">
                <a:solidFill>
                  <a:schemeClr val="bg1"/>
                </a:solidFill>
              </a:rPr>
              <a:t>Many times, connections in direct tension are reconfigured so that the bolts act in shear</a:t>
            </a:r>
          </a:p>
        </p:txBody>
      </p:sp>
      <p:sp>
        <p:nvSpPr>
          <p:cNvPr id="20484"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Bolts and Joint Failure Modes</a:t>
            </a:r>
          </a:p>
        </p:txBody>
      </p:sp>
      <p:grpSp>
        <p:nvGrpSpPr>
          <p:cNvPr id="20485" name="Group 22"/>
          <p:cNvGrpSpPr>
            <a:grpSpLocks/>
          </p:cNvGrpSpPr>
          <p:nvPr/>
        </p:nvGrpSpPr>
        <p:grpSpPr bwMode="auto">
          <a:xfrm>
            <a:off x="4941888" y="661988"/>
            <a:ext cx="3610441" cy="3149600"/>
            <a:chOff x="3111" y="384"/>
            <a:chExt cx="2507" cy="2017"/>
          </a:xfrm>
        </p:grpSpPr>
        <p:pic>
          <p:nvPicPr>
            <p:cNvPr id="20495" name="Picture 7" descr="bolts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2" y="384"/>
              <a:ext cx="1756" cy="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6" name="Text Box 14"/>
            <p:cNvSpPr txBox="1">
              <a:spLocks noChangeArrowheads="1"/>
            </p:cNvSpPr>
            <p:nvPr/>
          </p:nvSpPr>
          <p:spPr bwMode="auto">
            <a:xfrm>
              <a:off x="3111" y="1045"/>
              <a:ext cx="72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1800"/>
                <a:t>Tear Out</a:t>
              </a:r>
            </a:p>
          </p:txBody>
        </p:sp>
        <p:sp>
          <p:nvSpPr>
            <p:cNvPr id="20497" name="Line 15"/>
            <p:cNvSpPr>
              <a:spLocks noChangeShapeType="1"/>
            </p:cNvSpPr>
            <p:nvPr/>
          </p:nvSpPr>
          <p:spPr bwMode="auto">
            <a:xfrm>
              <a:off x="3832" y="1161"/>
              <a:ext cx="700" cy="1"/>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8" name="Text Box 17"/>
            <p:cNvSpPr txBox="1">
              <a:spLocks noChangeArrowheads="1"/>
            </p:cNvSpPr>
            <p:nvPr/>
          </p:nvSpPr>
          <p:spPr bwMode="auto">
            <a:xfrm>
              <a:off x="3111" y="1997"/>
              <a:ext cx="72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1800"/>
                <a:t>Bearing</a:t>
              </a:r>
            </a:p>
          </p:txBody>
        </p:sp>
        <p:sp>
          <p:nvSpPr>
            <p:cNvPr id="20499" name="Line 18"/>
            <p:cNvSpPr>
              <a:spLocks noChangeShapeType="1"/>
            </p:cNvSpPr>
            <p:nvPr/>
          </p:nvSpPr>
          <p:spPr bwMode="auto">
            <a:xfrm>
              <a:off x="3832" y="2114"/>
              <a:ext cx="623" cy="1"/>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486" name="Group 21"/>
          <p:cNvGrpSpPr>
            <a:grpSpLocks/>
          </p:cNvGrpSpPr>
          <p:nvPr/>
        </p:nvGrpSpPr>
        <p:grpSpPr bwMode="auto">
          <a:xfrm>
            <a:off x="602428" y="661988"/>
            <a:ext cx="4117210" cy="3149600"/>
            <a:chOff x="190" y="384"/>
            <a:chExt cx="2833" cy="2017"/>
          </a:xfrm>
        </p:grpSpPr>
        <p:pic>
          <p:nvPicPr>
            <p:cNvPr id="20487" name="Picture 6" descr="shearfail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 y="384"/>
              <a:ext cx="2833" cy="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8"/>
            <p:cNvSpPr txBox="1">
              <a:spLocks noChangeArrowheads="1"/>
            </p:cNvSpPr>
            <p:nvPr/>
          </p:nvSpPr>
          <p:spPr bwMode="auto">
            <a:xfrm>
              <a:off x="513" y="988"/>
              <a:ext cx="63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1800">
                  <a:solidFill>
                    <a:srgbClr val="000000"/>
                  </a:solidFill>
                </a:rPr>
                <a:t>Bearing Yield</a:t>
              </a:r>
            </a:p>
          </p:txBody>
        </p:sp>
        <p:sp>
          <p:nvSpPr>
            <p:cNvPr id="20489" name="Line 9"/>
            <p:cNvSpPr>
              <a:spLocks noChangeShapeType="1"/>
            </p:cNvSpPr>
            <p:nvPr/>
          </p:nvSpPr>
          <p:spPr bwMode="auto">
            <a:xfrm>
              <a:off x="1249" y="981"/>
              <a:ext cx="0" cy="486"/>
            </a:xfrm>
            <a:prstGeom prst="line">
              <a:avLst/>
            </a:prstGeom>
            <a:noFill/>
            <a:ln w="9525">
              <a:solidFill>
                <a:srgbClr val="00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0" name="Line 10"/>
            <p:cNvSpPr>
              <a:spLocks noChangeShapeType="1"/>
            </p:cNvSpPr>
            <p:nvPr/>
          </p:nvSpPr>
          <p:spPr bwMode="auto">
            <a:xfrm>
              <a:off x="1099" y="1209"/>
              <a:ext cx="15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1" name="Text Box 11"/>
            <p:cNvSpPr txBox="1">
              <a:spLocks noChangeArrowheads="1"/>
            </p:cNvSpPr>
            <p:nvPr/>
          </p:nvSpPr>
          <p:spPr bwMode="auto">
            <a:xfrm>
              <a:off x="1501" y="980"/>
              <a:ext cx="72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1800">
                  <a:solidFill>
                    <a:srgbClr val="000000"/>
                  </a:solidFill>
                </a:rPr>
                <a:t>Bearing Fracture</a:t>
              </a:r>
            </a:p>
          </p:txBody>
        </p:sp>
        <p:sp>
          <p:nvSpPr>
            <p:cNvPr id="20492" name="Line 12"/>
            <p:cNvSpPr>
              <a:spLocks noChangeShapeType="1"/>
            </p:cNvSpPr>
            <p:nvPr/>
          </p:nvSpPr>
          <p:spPr bwMode="auto">
            <a:xfrm>
              <a:off x="2171" y="1209"/>
              <a:ext cx="321" cy="0"/>
            </a:xfrm>
            <a:prstGeom prst="line">
              <a:avLst/>
            </a:prstGeom>
            <a:noFill/>
            <a:ln w="9525">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3" name="Line 19"/>
            <p:cNvSpPr>
              <a:spLocks noChangeShapeType="1"/>
            </p:cNvSpPr>
            <p:nvPr/>
          </p:nvSpPr>
          <p:spPr bwMode="auto">
            <a:xfrm flipV="1">
              <a:off x="2172" y="732"/>
              <a:ext cx="393" cy="477"/>
            </a:xfrm>
            <a:prstGeom prst="line">
              <a:avLst/>
            </a:prstGeom>
            <a:noFill/>
            <a:ln w="9525">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4" name="Line 20"/>
            <p:cNvSpPr>
              <a:spLocks noChangeShapeType="1"/>
            </p:cNvSpPr>
            <p:nvPr/>
          </p:nvSpPr>
          <p:spPr bwMode="auto">
            <a:xfrm>
              <a:off x="2172" y="1209"/>
              <a:ext cx="351" cy="234"/>
            </a:xfrm>
            <a:prstGeom prst="line">
              <a:avLst/>
            </a:prstGeom>
            <a:noFill/>
            <a:ln w="9525">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F4B05A5-AB3B-4F76-8E74-F1A8C22C4029}" type="slidenum">
              <a:rPr lang="en-US" altLang="en-US" sz="1400" smtClean="0"/>
              <a:pPr eaLnBrk="1" hangingPunct="1">
                <a:spcBef>
                  <a:spcPct val="0"/>
                </a:spcBef>
                <a:buFontTx/>
                <a:buNone/>
              </a:pPr>
              <a:t>2</a:t>
            </a:fld>
            <a:endParaRPr lang="en-US" altLang="en-US" sz="1400" smtClean="0"/>
          </a:p>
        </p:txBody>
      </p:sp>
      <p:sp>
        <p:nvSpPr>
          <p:cNvPr id="3075" name="Text Box 2"/>
          <p:cNvSpPr txBox="1">
            <a:spLocks noChangeArrowheads="1"/>
          </p:cNvSpPr>
          <p:nvPr/>
        </p:nvSpPr>
        <p:spPr bwMode="auto">
          <a:xfrm>
            <a:off x="609600" y="762000"/>
            <a:ext cx="8001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en-US" altLang="en-US" sz="1800" dirty="0">
                <a:solidFill>
                  <a:schemeClr val="bg1"/>
                </a:solidFill>
              </a:rPr>
              <a:t>This presentation was developed as a teaching aid with the support of the American Institute of Steel Construction.  </a:t>
            </a:r>
            <a:r>
              <a:rPr lang="en-US" altLang="en-US" sz="1800" dirty="0">
                <a:solidFill>
                  <a:schemeClr val="bg1"/>
                </a:solidFill>
                <a:cs typeface="Arial" charset="0"/>
              </a:rPr>
              <a:t>Its objective is to provide technical background and information for bolting and welding.  The information provided is based on common design and construction practices for structures of twelve stories or less.</a:t>
            </a:r>
          </a:p>
          <a:p>
            <a:pPr algn="just" eaLnBrk="1" hangingPunct="1">
              <a:spcBef>
                <a:spcPct val="0"/>
              </a:spcBef>
              <a:buFontTx/>
              <a:buNone/>
            </a:pPr>
            <a:endParaRPr lang="en-US" altLang="en-US" sz="1800" dirty="0">
              <a:solidFill>
                <a:schemeClr val="bg1"/>
              </a:solidFill>
              <a:cs typeface="Arial" charset="0"/>
            </a:endParaRPr>
          </a:p>
          <a:p>
            <a:pPr algn="just" eaLnBrk="1" hangingPunct="1">
              <a:spcBef>
                <a:spcPct val="0"/>
              </a:spcBef>
              <a:buFontTx/>
              <a:buNone/>
            </a:pPr>
            <a:r>
              <a:rPr lang="en-US" altLang="en-US" sz="1800" dirty="0">
                <a:solidFill>
                  <a:schemeClr val="bg1"/>
                </a:solidFill>
              </a:rPr>
              <a:t>The </a:t>
            </a:r>
            <a:r>
              <a:rPr lang="en-US" altLang="en-US" sz="1800" dirty="0" smtClean="0">
                <a:solidFill>
                  <a:schemeClr val="bg1"/>
                </a:solidFill>
              </a:rPr>
              <a:t>Four Story Building Case study presentations </a:t>
            </a:r>
            <a:r>
              <a:rPr lang="en-US" altLang="en-US" sz="1800" dirty="0">
                <a:solidFill>
                  <a:schemeClr val="bg1"/>
                </a:solidFill>
              </a:rPr>
              <a:t>document the construction of a steel frame for an office building.  The case study includes photographs that were taken throughout the construction of the structural steel frame including detailing, fabrication, and erection.  Project data including plans, schedules, specifications and other details are also included.  The case study presentations are available in the </a:t>
            </a:r>
            <a:r>
              <a:rPr lang="en-US" altLang="en-US" sz="1800" dirty="0" smtClean="0">
                <a:solidFill>
                  <a:schemeClr val="bg1"/>
                </a:solidFill>
              </a:rPr>
              <a:t>Teaching Aids section </a:t>
            </a:r>
            <a:r>
              <a:rPr lang="en-US" altLang="en-US" sz="1800" dirty="0">
                <a:solidFill>
                  <a:schemeClr val="bg1"/>
                </a:solidFill>
              </a:rPr>
              <a:t>at </a:t>
            </a:r>
            <a:r>
              <a:rPr lang="en-US" altLang="en-US" sz="1800" dirty="0" smtClean="0">
                <a:solidFill>
                  <a:schemeClr val="bg1"/>
                </a:solidFill>
                <a:hlinkClick r:id="rId2"/>
              </a:rPr>
              <a:t>www.aisc.org/universityprograms</a:t>
            </a:r>
            <a:r>
              <a:rPr lang="en-US" altLang="en-US" sz="1800" dirty="0" smtClean="0">
                <a:solidFill>
                  <a:schemeClr val="bg1"/>
                </a:solidFill>
              </a:rPr>
              <a:t>.</a:t>
            </a:r>
            <a:endParaRPr lang="en-US" altLang="en-US" sz="1800" dirty="0">
              <a:solidFill>
                <a:schemeClr val="bg1"/>
              </a:solidFill>
            </a:endParaRPr>
          </a:p>
          <a:p>
            <a:pPr algn="just" eaLnBrk="1" hangingPunct="1">
              <a:spcBef>
                <a:spcPct val="0"/>
              </a:spcBef>
              <a:buFontTx/>
              <a:buNone/>
            </a:pPr>
            <a:endParaRPr lang="en-US" altLang="en-US" sz="1800" dirty="0">
              <a:solidFill>
                <a:schemeClr val="bg1"/>
              </a:solidFill>
              <a:cs typeface="Arial" charset="0"/>
            </a:endParaRPr>
          </a:p>
          <a:p>
            <a:pPr algn="just" eaLnBrk="1" hangingPunct="1">
              <a:spcBef>
                <a:spcPct val="0"/>
              </a:spcBef>
              <a:buFontTx/>
              <a:buNone/>
            </a:pPr>
            <a:r>
              <a:rPr lang="en-US" altLang="en-US" sz="1800" dirty="0">
                <a:solidFill>
                  <a:schemeClr val="bg1"/>
                </a:solidFill>
                <a:cs typeface="Arial" charset="0"/>
              </a:rPr>
              <a:t>This presentation provides technical information on bolting and welding, as well as the impacts of details and design choices on schedule, cost, sequence and overall project management.</a:t>
            </a:r>
          </a:p>
          <a:p>
            <a:pPr algn="just" eaLnBrk="1" hangingPunct="1">
              <a:spcBef>
                <a:spcPct val="0"/>
              </a:spcBef>
              <a:buFontTx/>
              <a:buNone/>
            </a:pPr>
            <a:endParaRPr lang="en-US" altLang="en-US" sz="1800" dirty="0">
              <a:solidFill>
                <a:schemeClr val="bg1"/>
              </a:solidFill>
              <a:cs typeface="Arial" charset="0"/>
            </a:endParaRPr>
          </a:p>
          <a:p>
            <a:pPr algn="just" eaLnBrk="1" hangingPunct="1">
              <a:spcBef>
                <a:spcPct val="0"/>
              </a:spcBef>
              <a:buFontTx/>
              <a:buNone/>
            </a:pPr>
            <a:r>
              <a:rPr lang="en-US" altLang="en-US" sz="1800" dirty="0">
                <a:solidFill>
                  <a:schemeClr val="bg1"/>
                </a:solidFill>
                <a:cs typeface="Arial" charset="0"/>
              </a:rPr>
              <a:t>The information is presented with concerns of a construction manager or general contractor in mind.</a:t>
            </a:r>
          </a:p>
        </p:txBody>
      </p:sp>
      <p:sp>
        <p:nvSpPr>
          <p:cNvPr id="3076"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Introduction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0118CDD-4429-4253-ACD7-7EA159CFE4D2}" type="slidenum">
              <a:rPr lang="en-US" altLang="en-US" sz="1400" smtClean="0"/>
              <a:pPr eaLnBrk="1" hangingPunct="1">
                <a:spcBef>
                  <a:spcPct val="0"/>
                </a:spcBef>
                <a:buFontTx/>
                <a:buNone/>
              </a:pPr>
              <a:t>20</a:t>
            </a:fld>
            <a:endParaRPr lang="en-US" altLang="en-US" sz="1400" smtClean="0"/>
          </a:p>
        </p:txBody>
      </p:sp>
      <p:sp>
        <p:nvSpPr>
          <p:cNvPr id="21507" name="Text Box 3"/>
          <p:cNvSpPr txBox="1">
            <a:spLocks noChangeArrowheads="1"/>
          </p:cNvSpPr>
          <p:nvPr/>
        </p:nvSpPr>
        <p:spPr bwMode="auto">
          <a:xfrm>
            <a:off x="276225" y="4567238"/>
            <a:ext cx="85915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255713" indent="-33655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pPr>
            <a:r>
              <a:rPr lang="en-US" altLang="en-US" sz="2000">
                <a:solidFill>
                  <a:schemeClr val="bg1"/>
                </a:solidFill>
              </a:rPr>
              <a:t>There two basic load transfer mechanisms in bolted joints:</a:t>
            </a:r>
          </a:p>
          <a:p>
            <a:pPr lvl="1" algn="just" eaLnBrk="1" hangingPunct="1">
              <a:spcBef>
                <a:spcPct val="0"/>
              </a:spcBef>
              <a:buSzPct val="85000"/>
              <a:buFont typeface="Wingdings" pitchFamily="2" charset="2"/>
              <a:buChar char="§"/>
            </a:pPr>
            <a:r>
              <a:rPr lang="en-US" altLang="en-US" sz="2000">
                <a:solidFill>
                  <a:schemeClr val="bg1"/>
                </a:solidFill>
              </a:rPr>
              <a:t>Bearing</a:t>
            </a:r>
          </a:p>
          <a:p>
            <a:pPr lvl="2" algn="just" eaLnBrk="1" hangingPunct="1">
              <a:spcBef>
                <a:spcPct val="0"/>
              </a:spcBef>
              <a:buSzPct val="75000"/>
              <a:buFontTx/>
              <a:buChar char="o"/>
            </a:pPr>
            <a:r>
              <a:rPr lang="en-US" altLang="en-US" sz="2000">
                <a:solidFill>
                  <a:schemeClr val="bg1"/>
                </a:solidFill>
              </a:rPr>
              <a:t>The load is transferred between members by bearing on the bolts</a:t>
            </a:r>
          </a:p>
          <a:p>
            <a:pPr lvl="1" algn="just" eaLnBrk="1" hangingPunct="1">
              <a:spcBef>
                <a:spcPct val="0"/>
              </a:spcBef>
              <a:buSzPct val="85000"/>
              <a:buFont typeface="Wingdings" pitchFamily="2" charset="2"/>
              <a:buChar char="§"/>
            </a:pPr>
            <a:r>
              <a:rPr lang="en-US" altLang="en-US" sz="2000">
                <a:solidFill>
                  <a:schemeClr val="bg1"/>
                </a:solidFill>
              </a:rPr>
              <a:t>Slip-critical</a:t>
            </a:r>
          </a:p>
          <a:p>
            <a:pPr lvl="2" algn="just" eaLnBrk="1" hangingPunct="1">
              <a:spcBef>
                <a:spcPct val="0"/>
              </a:spcBef>
              <a:buSzPct val="75000"/>
              <a:buFontTx/>
              <a:buChar char="o"/>
            </a:pPr>
            <a:r>
              <a:rPr lang="en-US" altLang="en-US" sz="2000">
                <a:solidFill>
                  <a:schemeClr val="bg1"/>
                </a:solidFill>
              </a:rPr>
              <a:t>The load is transferred between members by friction in the joint</a:t>
            </a:r>
          </a:p>
        </p:txBody>
      </p:sp>
      <p:sp>
        <p:nvSpPr>
          <p:cNvPr id="21508"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Bolted Joint Types</a:t>
            </a:r>
          </a:p>
        </p:txBody>
      </p:sp>
      <p:pic>
        <p:nvPicPr>
          <p:cNvPr id="21509" name="Picture 8" descr="Picture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731838"/>
            <a:ext cx="4114800"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9" descr="Picture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088" y="728663"/>
            <a:ext cx="4121150"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914400" y="76200"/>
            <a:ext cx="7315200" cy="762000"/>
          </a:xfrm>
        </p:spPr>
        <p:txBody>
          <a:bodyPr/>
          <a:lstStyle/>
          <a:p>
            <a:pPr eaLnBrk="1" hangingPunct="1"/>
            <a:r>
              <a:rPr lang="en-US" altLang="en-US" b="1" smtClean="0">
                <a:solidFill>
                  <a:schemeClr val="bg1"/>
                </a:solidFill>
              </a:rPr>
              <a:t>Bolted Joints</a:t>
            </a:r>
          </a:p>
        </p:txBody>
      </p:sp>
      <p:sp>
        <p:nvSpPr>
          <p:cNvPr id="22531" name="Rectangle 3"/>
          <p:cNvSpPr>
            <a:spLocks noGrp="1" noChangeArrowheads="1"/>
          </p:cNvSpPr>
          <p:nvPr>
            <p:ph type="body" idx="1"/>
          </p:nvPr>
        </p:nvSpPr>
        <p:spPr>
          <a:xfrm>
            <a:off x="368300" y="1106488"/>
            <a:ext cx="8526463" cy="5329237"/>
          </a:xfrm>
        </p:spPr>
        <p:txBody>
          <a:bodyPr/>
          <a:lstStyle/>
          <a:p>
            <a:pPr eaLnBrk="1" hangingPunct="1">
              <a:buFontTx/>
              <a:buNone/>
            </a:pPr>
            <a:r>
              <a:rPr lang="en-US" altLang="en-US" sz="2800" b="1" dirty="0" smtClean="0">
                <a:solidFill>
                  <a:schemeClr val="bg1"/>
                </a:solidFill>
              </a:rPr>
              <a:t>Types of Connections:</a:t>
            </a:r>
          </a:p>
          <a:p>
            <a:pPr eaLnBrk="1" hangingPunct="1">
              <a:buFontTx/>
              <a:buNone/>
            </a:pPr>
            <a:r>
              <a:rPr lang="en-US" altLang="en-US" sz="2800" b="1" dirty="0" smtClean="0">
                <a:solidFill>
                  <a:schemeClr val="bg1"/>
                </a:solidFill>
              </a:rPr>
              <a:t>	(a)  Bearing Type</a:t>
            </a:r>
          </a:p>
          <a:p>
            <a:pPr eaLnBrk="1" hangingPunct="1">
              <a:buFontTx/>
              <a:buNone/>
            </a:pPr>
            <a:r>
              <a:rPr lang="en-US" altLang="en-US" sz="2800" b="1" dirty="0" smtClean="0">
                <a:solidFill>
                  <a:schemeClr val="bg1"/>
                </a:solidFill>
              </a:rPr>
              <a:t>		N - threads included in shear plane</a:t>
            </a:r>
          </a:p>
          <a:p>
            <a:pPr eaLnBrk="1" hangingPunct="1">
              <a:buFontTx/>
              <a:buNone/>
            </a:pPr>
            <a:r>
              <a:rPr lang="en-US" altLang="en-US" sz="2800" b="1" dirty="0" smtClean="0">
                <a:solidFill>
                  <a:schemeClr val="bg1"/>
                </a:solidFill>
              </a:rPr>
              <a:t>		X - threads excluded from shear plane</a:t>
            </a:r>
          </a:p>
          <a:p>
            <a:pPr eaLnBrk="1" hangingPunct="1">
              <a:buFontTx/>
              <a:buNone/>
            </a:pPr>
            <a:r>
              <a:rPr lang="en-US" altLang="en-US" sz="2800" dirty="0" smtClean="0">
                <a:solidFill>
                  <a:schemeClr val="bg1"/>
                </a:solidFill>
              </a:rPr>
              <a:t>	</a:t>
            </a:r>
            <a:r>
              <a:rPr lang="en-US" altLang="en-US" sz="2800" b="1" dirty="0" smtClean="0">
                <a:solidFill>
                  <a:schemeClr val="bg1"/>
                </a:solidFill>
              </a:rPr>
              <a:t>(b)   Slip Critical</a:t>
            </a:r>
          </a:p>
          <a:p>
            <a:pPr eaLnBrk="1" hangingPunct="1">
              <a:buFontTx/>
              <a:buNone/>
            </a:pPr>
            <a:r>
              <a:rPr lang="en-US" altLang="en-US" sz="2800" b="1" dirty="0" smtClean="0">
                <a:solidFill>
                  <a:schemeClr val="bg1"/>
                </a:solidFill>
              </a:rPr>
              <a:t>		SC  - slip critical (friction)</a:t>
            </a:r>
          </a:p>
          <a:p>
            <a:pPr eaLnBrk="1" hangingPunct="1">
              <a:buFontTx/>
              <a:buNone/>
            </a:pPr>
            <a:r>
              <a:rPr lang="en-US" altLang="en-US" sz="2800" b="1" dirty="0" smtClean="0">
                <a:solidFill>
                  <a:schemeClr val="bg1"/>
                </a:solidFill>
              </a:rPr>
              <a:t>Note: The designation “N”, “X” or “SC” specifies the method of design and installation of the bolt. The bolt is the same material in all cases.</a:t>
            </a:r>
          </a:p>
          <a:p>
            <a:pPr eaLnBrk="1" hangingPunct="1">
              <a:buFontTx/>
              <a:buNone/>
            </a:pPr>
            <a:r>
              <a:rPr lang="en-US" altLang="en-US" sz="2800" b="1" dirty="0" smtClean="0">
                <a:solidFill>
                  <a:schemeClr val="bg1"/>
                </a:solidFill>
              </a:rPr>
              <a:t>Example Designations:  ¾ in. A325 – N    </a:t>
            </a:r>
          </a:p>
          <a:p>
            <a:pPr eaLnBrk="1" hangingPunct="1">
              <a:buFontTx/>
              <a:buNone/>
            </a:pPr>
            <a:r>
              <a:rPr lang="en-US" altLang="en-US" sz="2800" b="1" dirty="0" smtClean="0">
                <a:solidFill>
                  <a:schemeClr val="bg1"/>
                </a:solidFill>
              </a:rPr>
              <a:t>         			      1 in. A490 – SC </a:t>
            </a:r>
          </a:p>
        </p:txBody>
      </p:sp>
      <p:sp>
        <p:nvSpPr>
          <p:cNvPr id="22532" name="Line 10"/>
          <p:cNvSpPr>
            <a:spLocks noChangeShapeType="1"/>
          </p:cNvSpPr>
          <p:nvPr/>
        </p:nvSpPr>
        <p:spPr bwMode="auto">
          <a:xfrm flipV="1">
            <a:off x="457200" y="838200"/>
            <a:ext cx="8001000"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3" name="Slide Number Placeholder 5"/>
          <p:cNvSpPr>
            <a:spLocks noGrp="1"/>
          </p:cNvSpPr>
          <p:nvPr>
            <p:ph type="sldNum" sz="quarter" idx="12"/>
          </p:nvPr>
        </p:nvSpPr>
        <p:spPr>
          <a:xfrm>
            <a:off x="68580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C2F5D45-8069-4A0C-952B-75F4D74D58C1}" type="slidenum">
              <a:rPr lang="en-US" altLang="en-US" sz="1400" smtClean="0">
                <a:latin typeface="Times New Roman" pitchFamily="18" charset="0"/>
              </a:rPr>
              <a:pPr eaLnBrk="1" hangingPunct="1">
                <a:spcBef>
                  <a:spcPct val="0"/>
                </a:spcBef>
                <a:buFontTx/>
                <a:buNone/>
              </a:pPr>
              <a:t>21</a:t>
            </a:fld>
            <a:endParaRPr lang="en-US" altLang="en-US" sz="1400" smtClean="0">
              <a:latin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931287D-4405-449B-9510-F59BEF6C2116}" type="slidenum">
              <a:rPr lang="en-US" altLang="en-US" sz="1400" smtClean="0"/>
              <a:pPr eaLnBrk="1" hangingPunct="1">
                <a:spcBef>
                  <a:spcPct val="0"/>
                </a:spcBef>
                <a:buFontTx/>
                <a:buNone/>
              </a:pPr>
              <a:t>22</a:t>
            </a:fld>
            <a:endParaRPr lang="en-US" altLang="en-US" sz="1400" smtClean="0"/>
          </a:p>
        </p:txBody>
      </p:sp>
      <p:sp>
        <p:nvSpPr>
          <p:cNvPr id="23555" name="Text Box 2"/>
          <p:cNvSpPr txBox="1">
            <a:spLocks noChangeArrowheads="1"/>
          </p:cNvSpPr>
          <p:nvPr/>
        </p:nvSpPr>
        <p:spPr bwMode="auto">
          <a:xfrm>
            <a:off x="276225" y="5424488"/>
            <a:ext cx="859155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ts val="600"/>
              </a:spcBef>
            </a:pPr>
            <a:r>
              <a:rPr lang="en-US" altLang="en-US" sz="1800">
                <a:solidFill>
                  <a:schemeClr val="bg1"/>
                </a:solidFill>
              </a:rPr>
              <a:t>Bolts in bearing where the connected elements are assumed to slip into bearing against the body of the bolt</a:t>
            </a:r>
          </a:p>
          <a:p>
            <a:pPr algn="just" eaLnBrk="1" hangingPunct="1">
              <a:spcBef>
                <a:spcPts val="600"/>
              </a:spcBef>
            </a:pPr>
            <a:r>
              <a:rPr lang="en-US" altLang="en-US" sz="1800">
                <a:solidFill>
                  <a:schemeClr val="bg1"/>
                </a:solidFill>
              </a:rPr>
              <a:t>If the joint is designed as a bearing joint the load is transferred through bearing whether the bolt is installed snug-tight or pretensioned</a:t>
            </a:r>
          </a:p>
        </p:txBody>
      </p:sp>
      <p:sp>
        <p:nvSpPr>
          <p:cNvPr id="23556"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Bolts in Bearing</a:t>
            </a:r>
          </a:p>
        </p:txBody>
      </p:sp>
      <p:pic>
        <p:nvPicPr>
          <p:cNvPr id="23557" name="Picture 8" descr="Picture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6763"/>
            <a:ext cx="82296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5EDD980-8A74-4A1F-B11F-2FA27A4AB565}" type="slidenum">
              <a:rPr lang="en-US" altLang="en-US" sz="1400" smtClean="0"/>
              <a:pPr eaLnBrk="1" hangingPunct="1">
                <a:spcBef>
                  <a:spcPct val="0"/>
                </a:spcBef>
                <a:buFontTx/>
                <a:buNone/>
              </a:pPr>
              <a:t>23</a:t>
            </a:fld>
            <a:endParaRPr lang="en-US" altLang="en-US" sz="1400" smtClean="0"/>
          </a:p>
        </p:txBody>
      </p:sp>
      <p:sp>
        <p:nvSpPr>
          <p:cNvPr id="24579" name="Text Box 2"/>
          <p:cNvSpPr txBox="1">
            <a:spLocks noChangeArrowheads="1"/>
          </p:cNvSpPr>
          <p:nvPr/>
        </p:nvSpPr>
        <p:spPr bwMode="auto">
          <a:xfrm>
            <a:off x="428625" y="725488"/>
            <a:ext cx="3438525" cy="577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dirty="0">
                <a:solidFill>
                  <a:schemeClr val="bg1"/>
                </a:solidFill>
              </a:rPr>
              <a:t>The shear plane is the plane between two or more pieces under load where the pieces tend to move parallel from each other, but in opposite directions</a:t>
            </a:r>
          </a:p>
          <a:p>
            <a:pPr algn="just" eaLnBrk="1" hangingPunct="1">
              <a:spcBef>
                <a:spcPct val="50000"/>
              </a:spcBef>
            </a:pPr>
            <a:r>
              <a:rPr lang="en-US" altLang="en-US" sz="1800" dirty="0">
                <a:solidFill>
                  <a:schemeClr val="bg1"/>
                </a:solidFill>
              </a:rPr>
              <a:t>The threads of a bolt may either be </a:t>
            </a:r>
            <a:r>
              <a:rPr lang="en-US" altLang="en-US" sz="1800" dirty="0" smtClean="0">
                <a:solidFill>
                  <a:schemeClr val="bg1"/>
                </a:solidFill>
              </a:rPr>
              <a:t>included (N bolts) </a:t>
            </a:r>
            <a:r>
              <a:rPr lang="en-US" altLang="en-US" sz="1800" dirty="0">
                <a:solidFill>
                  <a:schemeClr val="bg1"/>
                </a:solidFill>
              </a:rPr>
              <a:t>in the shear plane or </a:t>
            </a:r>
            <a:r>
              <a:rPr lang="en-US" altLang="en-US" sz="1800" dirty="0" smtClean="0">
                <a:solidFill>
                  <a:schemeClr val="bg1"/>
                </a:solidFill>
              </a:rPr>
              <a:t>excluded (X bolts) </a:t>
            </a:r>
            <a:r>
              <a:rPr lang="en-US" altLang="en-US" sz="1800" dirty="0">
                <a:solidFill>
                  <a:schemeClr val="bg1"/>
                </a:solidFill>
              </a:rPr>
              <a:t>from the shear plane</a:t>
            </a:r>
          </a:p>
          <a:p>
            <a:pPr algn="just" eaLnBrk="1" hangingPunct="1">
              <a:spcBef>
                <a:spcPct val="50000"/>
              </a:spcBef>
            </a:pPr>
            <a:r>
              <a:rPr lang="en-US" altLang="en-US" sz="1800" dirty="0">
                <a:solidFill>
                  <a:schemeClr val="bg1"/>
                </a:solidFill>
              </a:rPr>
              <a:t>The capacity of a bolt is greater with the threads excluded from the shear plane</a:t>
            </a:r>
          </a:p>
          <a:p>
            <a:pPr algn="just" eaLnBrk="1" hangingPunct="1">
              <a:spcBef>
                <a:spcPct val="50000"/>
              </a:spcBef>
            </a:pPr>
            <a:r>
              <a:rPr lang="en-US" altLang="en-US" sz="1800" dirty="0">
                <a:solidFill>
                  <a:schemeClr val="bg1"/>
                </a:solidFill>
              </a:rPr>
              <a:t>The most commonly used bolt is an ASTM A325 3/4” bolt with the threads included in the shear plane</a:t>
            </a:r>
          </a:p>
        </p:txBody>
      </p:sp>
      <p:sp>
        <p:nvSpPr>
          <p:cNvPr id="24580"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Threads in the Shear Plane</a:t>
            </a:r>
          </a:p>
        </p:txBody>
      </p:sp>
      <p:pic>
        <p:nvPicPr>
          <p:cNvPr id="24581" name="Picture 6" descr="bolts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0" y="636588"/>
            <a:ext cx="4570413"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7" descr="bolts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0" y="3749675"/>
            <a:ext cx="4570413"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3" name="Text Box 8"/>
          <p:cNvSpPr txBox="1">
            <a:spLocks noChangeArrowheads="1"/>
          </p:cNvSpPr>
          <p:nvPr/>
        </p:nvSpPr>
        <p:spPr bwMode="auto">
          <a:xfrm>
            <a:off x="4130675" y="3251200"/>
            <a:ext cx="4567238" cy="346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600"/>
              <a:t>Threads Included In The Shear Plane</a:t>
            </a:r>
          </a:p>
        </p:txBody>
      </p:sp>
      <p:sp>
        <p:nvSpPr>
          <p:cNvPr id="24584" name="Text Box 9"/>
          <p:cNvSpPr txBox="1">
            <a:spLocks noChangeArrowheads="1"/>
          </p:cNvSpPr>
          <p:nvPr/>
        </p:nvSpPr>
        <p:spPr bwMode="auto">
          <a:xfrm>
            <a:off x="4130675" y="6380163"/>
            <a:ext cx="4567238" cy="346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600"/>
              <a:t>Threads Excluded From The Shear Plane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A4DDA903-75DC-44B2-954E-8C393567ACA6}" type="slidenum">
              <a:rPr lang="en-US" altLang="en-US" sz="1400" smtClean="0"/>
              <a:pPr eaLnBrk="1" hangingPunct="1">
                <a:spcBef>
                  <a:spcPct val="0"/>
                </a:spcBef>
                <a:buFontTx/>
                <a:buNone/>
              </a:pPr>
              <a:t>24</a:t>
            </a:fld>
            <a:endParaRPr lang="en-US" altLang="en-US" sz="1400" smtClean="0"/>
          </a:p>
        </p:txBody>
      </p:sp>
      <p:sp>
        <p:nvSpPr>
          <p:cNvPr id="25603" name="Text Box 2"/>
          <p:cNvSpPr txBox="1">
            <a:spLocks noChangeArrowheads="1"/>
          </p:cNvSpPr>
          <p:nvPr/>
        </p:nvSpPr>
        <p:spPr bwMode="auto">
          <a:xfrm>
            <a:off x="276225" y="4235450"/>
            <a:ext cx="859155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In a slip-critical joint the bolts must be </a:t>
            </a:r>
            <a:r>
              <a:rPr lang="en-US" altLang="en-US" sz="1800" u="sng">
                <a:solidFill>
                  <a:schemeClr val="bg1"/>
                </a:solidFill>
              </a:rPr>
              <a:t>fully pretensioned</a:t>
            </a:r>
            <a:r>
              <a:rPr lang="en-US" altLang="en-US" sz="1800">
                <a:solidFill>
                  <a:schemeClr val="bg1"/>
                </a:solidFill>
              </a:rPr>
              <a:t> to cause a clamping force between the connected elements</a:t>
            </a:r>
          </a:p>
          <a:p>
            <a:pPr algn="just" eaLnBrk="1" hangingPunct="1">
              <a:spcBef>
                <a:spcPct val="50000"/>
              </a:spcBef>
            </a:pPr>
            <a:r>
              <a:rPr lang="en-US" altLang="en-US" sz="1800">
                <a:solidFill>
                  <a:schemeClr val="bg1"/>
                </a:solidFill>
              </a:rPr>
              <a:t>This force develops frictional resistance between the connected elements</a:t>
            </a:r>
          </a:p>
          <a:p>
            <a:pPr algn="just" eaLnBrk="1" hangingPunct="1">
              <a:spcBef>
                <a:spcPct val="50000"/>
              </a:spcBef>
            </a:pPr>
            <a:r>
              <a:rPr lang="en-US" altLang="en-US" sz="1800">
                <a:solidFill>
                  <a:schemeClr val="bg1"/>
                </a:solidFill>
              </a:rPr>
              <a:t>The frictional resistance allows the joint to withstand loading without slipping into bearing against the body of the bolt, although the bolts must still be designed for bearing</a:t>
            </a:r>
          </a:p>
          <a:p>
            <a:pPr algn="just" eaLnBrk="1" hangingPunct="1">
              <a:spcBef>
                <a:spcPct val="50000"/>
              </a:spcBef>
            </a:pPr>
            <a:r>
              <a:rPr lang="en-US" altLang="en-US" sz="1800">
                <a:solidFill>
                  <a:schemeClr val="bg1"/>
                </a:solidFill>
              </a:rPr>
              <a:t>The faying surfaces in slip-critical joints require special preparation	</a:t>
            </a:r>
          </a:p>
        </p:txBody>
      </p:sp>
      <p:sp>
        <p:nvSpPr>
          <p:cNvPr id="25604"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Slip-Critical Joints</a:t>
            </a:r>
          </a:p>
        </p:txBody>
      </p:sp>
      <p:pic>
        <p:nvPicPr>
          <p:cNvPr id="25605" name="Picture 7" descr="bolts7"/>
          <p:cNvPicPr>
            <a:picLocks noChangeAspect="1" noChangeArrowheads="1"/>
          </p:cNvPicPr>
          <p:nvPr/>
        </p:nvPicPr>
        <p:blipFill>
          <a:blip r:embed="rId2">
            <a:extLst>
              <a:ext uri="{28A0092B-C50C-407E-A947-70E740481C1C}">
                <a14:useLocalDpi xmlns:a14="http://schemas.microsoft.com/office/drawing/2010/main" val="0"/>
              </a:ext>
            </a:extLst>
          </a:blip>
          <a:srcRect l="4219" t="3699" r="3787" b="8109"/>
          <a:stretch>
            <a:fillRect/>
          </a:stretch>
        </p:blipFill>
        <p:spPr bwMode="auto">
          <a:xfrm>
            <a:off x="2054225" y="771525"/>
            <a:ext cx="5059363"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6EBF176-2E9E-4F7C-A7D0-26208B4C1A57}" type="slidenum">
              <a:rPr lang="en-US" altLang="en-US" sz="1400" smtClean="0"/>
              <a:pPr eaLnBrk="1" hangingPunct="1">
                <a:spcBef>
                  <a:spcPct val="0"/>
                </a:spcBef>
                <a:buFontTx/>
                <a:buNone/>
              </a:pPr>
              <a:t>25</a:t>
            </a:fld>
            <a:endParaRPr lang="en-US" altLang="en-US" sz="1400" smtClean="0"/>
          </a:p>
        </p:txBody>
      </p:sp>
      <p:sp>
        <p:nvSpPr>
          <p:cNvPr id="26627"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When to Use Slip-Critical Joints</a:t>
            </a:r>
          </a:p>
        </p:txBody>
      </p:sp>
      <p:sp>
        <p:nvSpPr>
          <p:cNvPr id="26628" name="Text Box 6"/>
          <p:cNvSpPr txBox="1">
            <a:spLocks noChangeArrowheads="1"/>
          </p:cNvSpPr>
          <p:nvPr/>
        </p:nvSpPr>
        <p:spPr bwMode="auto">
          <a:xfrm>
            <a:off x="152400" y="4435475"/>
            <a:ext cx="8839200"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262063"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AutoNum type="arabicPeriod"/>
            </a:pPr>
            <a:r>
              <a:rPr lang="en-US" altLang="en-US" sz="1800">
                <a:solidFill>
                  <a:schemeClr val="bg1"/>
                </a:solidFill>
              </a:rPr>
              <a:t>Joints that are subject to fatigue load with reversal of the loading direction </a:t>
            </a:r>
          </a:p>
          <a:p>
            <a:pPr algn="just" eaLnBrk="1" hangingPunct="1">
              <a:spcBef>
                <a:spcPct val="50000"/>
              </a:spcBef>
              <a:buFontTx/>
              <a:buAutoNum type="arabicPeriod"/>
            </a:pPr>
            <a:r>
              <a:rPr lang="en-US" altLang="en-US" sz="1800">
                <a:solidFill>
                  <a:schemeClr val="bg1"/>
                </a:solidFill>
              </a:rPr>
              <a:t>Joints that utilize oversized holes </a:t>
            </a:r>
          </a:p>
          <a:p>
            <a:pPr algn="just" eaLnBrk="1" hangingPunct="1">
              <a:spcBef>
                <a:spcPct val="50000"/>
              </a:spcBef>
              <a:buFontTx/>
              <a:buAutoNum type="arabicPeriod"/>
            </a:pPr>
            <a:r>
              <a:rPr lang="en-US" altLang="en-US" sz="1800">
                <a:solidFill>
                  <a:schemeClr val="bg1"/>
                </a:solidFill>
              </a:rPr>
              <a:t>Joints that utilize slotted holes, except those with applied load approximately normal (within 80 to 100 degrees) to the direction of the long dimension of the slot</a:t>
            </a:r>
          </a:p>
          <a:p>
            <a:pPr algn="just" eaLnBrk="1" hangingPunct="1">
              <a:spcBef>
                <a:spcPct val="50000"/>
              </a:spcBef>
              <a:buFontTx/>
              <a:buAutoNum type="arabicPeriod"/>
            </a:pPr>
            <a:r>
              <a:rPr lang="en-US" altLang="en-US" sz="1800">
                <a:solidFill>
                  <a:schemeClr val="bg1"/>
                </a:solidFill>
              </a:rPr>
              <a:t>Joints in which slip at the faying surfaces would be detrimental to the performance of the structure </a:t>
            </a:r>
          </a:p>
        </p:txBody>
      </p:sp>
      <p:sp>
        <p:nvSpPr>
          <p:cNvPr id="26629" name="Text Box 7"/>
          <p:cNvSpPr txBox="1">
            <a:spLocks noChangeArrowheads="1"/>
          </p:cNvSpPr>
          <p:nvPr/>
        </p:nvSpPr>
        <p:spPr bwMode="auto">
          <a:xfrm>
            <a:off x="152400" y="3781425"/>
            <a:ext cx="87153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1800">
                <a:solidFill>
                  <a:schemeClr val="bg1"/>
                </a:solidFill>
              </a:rPr>
              <a:t>Per the RCSC Specification (RCSC 2009), Slip-critical joints are only required in the following applications involving shear or combined shear and tension:</a:t>
            </a:r>
          </a:p>
        </p:txBody>
      </p:sp>
      <p:pic>
        <p:nvPicPr>
          <p:cNvPr id="26630" name="Picture 9" descr="slip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7875" y="665163"/>
            <a:ext cx="50482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01675" y="-76200"/>
            <a:ext cx="7772400" cy="1143000"/>
          </a:xfrm>
        </p:spPr>
        <p:txBody>
          <a:bodyPr/>
          <a:lstStyle/>
          <a:p>
            <a:pPr eaLnBrk="1" hangingPunct="1"/>
            <a:r>
              <a:rPr lang="en-US" altLang="en-US" sz="3600" b="1" smtClean="0">
                <a:solidFill>
                  <a:schemeClr val="bg1"/>
                </a:solidFill>
              </a:rPr>
              <a:t>Bolt Slip (-SC Connections)</a:t>
            </a:r>
          </a:p>
        </p:txBody>
      </p:sp>
      <p:sp>
        <p:nvSpPr>
          <p:cNvPr id="27651" name="Rectangle 3"/>
          <p:cNvSpPr>
            <a:spLocks noGrp="1" noChangeArrowheads="1"/>
          </p:cNvSpPr>
          <p:nvPr>
            <p:ph type="body" idx="1"/>
          </p:nvPr>
        </p:nvSpPr>
        <p:spPr>
          <a:xfrm>
            <a:off x="457200" y="937540"/>
            <a:ext cx="8382000" cy="2559848"/>
          </a:xfrm>
        </p:spPr>
        <p:txBody>
          <a:bodyPr/>
          <a:lstStyle/>
          <a:p>
            <a:pPr eaLnBrk="1" hangingPunct="1">
              <a:buFontTx/>
              <a:buNone/>
            </a:pPr>
            <a:r>
              <a:rPr lang="en-US" altLang="en-US" sz="2200" b="1" dirty="0" smtClean="0">
                <a:solidFill>
                  <a:schemeClr val="bg1"/>
                </a:solidFill>
              </a:rPr>
              <a:t>  IMPORTANT</a:t>
            </a:r>
            <a:r>
              <a:rPr lang="en-US" altLang="en-US" sz="2200" b="1" i="1" dirty="0" smtClean="0">
                <a:solidFill>
                  <a:schemeClr val="bg1"/>
                </a:solidFill>
              </a:rPr>
              <a:t>:</a:t>
            </a:r>
          </a:p>
          <a:p>
            <a:pPr eaLnBrk="1" hangingPunct="1"/>
            <a:r>
              <a:rPr lang="en-US" altLang="en-US" sz="1800" dirty="0" smtClean="0">
                <a:sym typeface="Symbol" pitchFamily="18" charset="2"/>
              </a:rPr>
              <a:t>Slip Critical Connections are </a:t>
            </a:r>
            <a:r>
              <a:rPr lang="en-US" altLang="en-US" sz="1800" u="sng" dirty="0" smtClean="0">
                <a:sym typeface="Symbol" pitchFamily="18" charset="2"/>
              </a:rPr>
              <a:t>expensive</a:t>
            </a:r>
            <a:r>
              <a:rPr lang="en-US" altLang="en-US" sz="1800" dirty="0" smtClean="0">
                <a:sym typeface="Symbol" pitchFamily="18" charset="2"/>
              </a:rPr>
              <a:t> because of faying surface preparation, tightening and inspection requirements.</a:t>
            </a:r>
          </a:p>
          <a:p>
            <a:pPr eaLnBrk="1" hangingPunct="1"/>
            <a:r>
              <a:rPr lang="en-US" altLang="en-US" sz="1800" dirty="0" smtClean="0">
                <a:sym typeface="Symbol" pitchFamily="18" charset="2"/>
              </a:rPr>
              <a:t>SC-Connections are not needed for typical framing connections and most moment connections </a:t>
            </a:r>
            <a:r>
              <a:rPr lang="en-US" altLang="en-US" sz="1800" dirty="0" smtClean="0">
                <a:solidFill>
                  <a:schemeClr val="accent3"/>
                </a:solidFill>
                <a:sym typeface="Symbol" pitchFamily="18" charset="2"/>
              </a:rPr>
              <a:t>and bracing connections</a:t>
            </a:r>
            <a:r>
              <a:rPr lang="en-US" altLang="en-US" sz="1800" dirty="0" smtClean="0">
                <a:sym typeface="Symbol" pitchFamily="18" charset="2"/>
              </a:rPr>
              <a:t>.</a:t>
            </a:r>
          </a:p>
          <a:p>
            <a:pPr eaLnBrk="1" hangingPunct="1"/>
            <a:r>
              <a:rPr lang="en-US" altLang="en-US" sz="1800" dirty="0" smtClean="0">
                <a:sym typeface="Symbol" pitchFamily="18" charset="2"/>
              </a:rPr>
              <a:t>SC-Connections may be needed when dynamic or vibration loads are present or may be used to control drift in frames and are required in some moment connections.</a:t>
            </a:r>
            <a:endParaRPr lang="en-US" altLang="en-US" sz="1800" dirty="0" smtClean="0"/>
          </a:p>
        </p:txBody>
      </p:sp>
      <p:sp>
        <p:nvSpPr>
          <p:cNvPr id="27652" name="Line 10"/>
          <p:cNvSpPr>
            <a:spLocks noChangeShapeType="1"/>
          </p:cNvSpPr>
          <p:nvPr/>
        </p:nvSpPr>
        <p:spPr bwMode="auto">
          <a:xfrm flipV="1">
            <a:off x="457200" y="838200"/>
            <a:ext cx="8001000"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3" name="Slide Number Placeholder 5"/>
          <p:cNvSpPr>
            <a:spLocks noGrp="1"/>
          </p:cNvSpPr>
          <p:nvPr>
            <p:ph type="sldNum" sz="quarter" idx="12"/>
          </p:nvPr>
        </p:nvSpPr>
        <p:spPr>
          <a:xfrm>
            <a:off x="68580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503CD45-D3A1-4808-89AA-39FDC8E3C445}" type="slidenum">
              <a:rPr lang="en-US" altLang="en-US" sz="1400" smtClean="0">
                <a:latin typeface="Times New Roman" pitchFamily="18" charset="0"/>
              </a:rPr>
              <a:pPr eaLnBrk="1" hangingPunct="1">
                <a:spcBef>
                  <a:spcPct val="0"/>
                </a:spcBef>
                <a:buFontTx/>
                <a:buNone/>
              </a:pPr>
              <a:t>26</a:t>
            </a:fld>
            <a:endParaRPr lang="en-US" altLang="en-US" sz="1400" smtClean="0">
              <a:latin typeface="Times New Roman" pitchFamily="18" charset="0"/>
            </a:endParaRPr>
          </a:p>
        </p:txBody>
      </p:sp>
      <p:pic>
        <p:nvPicPr>
          <p:cNvPr id="6" name="Picture 8" descr="Picture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564" y="3431689"/>
            <a:ext cx="5013503" cy="326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4D611A9-DB42-4E27-8851-6796906DE65E}" type="slidenum">
              <a:rPr lang="en-US" altLang="en-US" sz="1400" smtClean="0"/>
              <a:pPr eaLnBrk="1" hangingPunct="1">
                <a:spcBef>
                  <a:spcPct val="0"/>
                </a:spcBef>
                <a:buFontTx/>
                <a:buNone/>
              </a:pPr>
              <a:t>27</a:t>
            </a:fld>
            <a:endParaRPr lang="en-US" altLang="en-US" sz="1400" smtClean="0"/>
          </a:p>
        </p:txBody>
      </p:sp>
      <p:sp>
        <p:nvSpPr>
          <p:cNvPr id="28675" name="Text Box 2"/>
          <p:cNvSpPr txBox="1">
            <a:spLocks noChangeArrowheads="1"/>
          </p:cNvSpPr>
          <p:nvPr/>
        </p:nvSpPr>
        <p:spPr bwMode="auto">
          <a:xfrm>
            <a:off x="113852" y="4826675"/>
            <a:ext cx="891629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None/>
            </a:pPr>
            <a:r>
              <a:rPr lang="en-US" altLang="en-US" sz="1800" dirty="0">
                <a:solidFill>
                  <a:schemeClr val="bg1"/>
                </a:solidFill>
              </a:rPr>
              <a:t>Snug-tight is a joint in which the bolts have been installed in accordance with RCSC Section 8.1. Snug tight is the condition that exists when all of the plies in a connection have been pulled into firm contact by the bolts in the joint and all of the bolts in the joint have been tightened sufficiently to prevent the removal of the nuts without the use of a wrench. </a:t>
            </a:r>
            <a:r>
              <a:rPr lang="en-US" sz="1800" dirty="0"/>
              <a:t>There is no maximum tension specified for a </a:t>
            </a:r>
            <a:r>
              <a:rPr lang="en-US" sz="1800" dirty="0" smtClean="0"/>
              <a:t>snug-tight </a:t>
            </a:r>
            <a:r>
              <a:rPr lang="en-US" sz="1800" dirty="0"/>
              <a:t>bolt since the process of pulling all plies into firm contact may require the bolt to be fully tensioned</a:t>
            </a:r>
            <a:r>
              <a:rPr lang="en-US" sz="1800" dirty="0" smtClean="0"/>
              <a:t>. </a:t>
            </a:r>
            <a:r>
              <a:rPr lang="en-US" altLang="en-US" sz="1800" dirty="0" smtClean="0">
                <a:solidFill>
                  <a:schemeClr val="bg1"/>
                </a:solidFill>
              </a:rPr>
              <a:t>(</a:t>
            </a:r>
            <a:r>
              <a:rPr lang="en-US" altLang="en-US" sz="1800" dirty="0">
                <a:solidFill>
                  <a:schemeClr val="bg1"/>
                </a:solidFill>
              </a:rPr>
              <a:t>RCSC 2009)</a:t>
            </a:r>
          </a:p>
        </p:txBody>
      </p:sp>
      <p:sp>
        <p:nvSpPr>
          <p:cNvPr id="28676"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Snug-tight Installation</a:t>
            </a:r>
          </a:p>
        </p:txBody>
      </p:sp>
      <p:pic>
        <p:nvPicPr>
          <p:cNvPr id="28677" name="Picture 9" descr="Picture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10" y="661987"/>
            <a:ext cx="3847752" cy="416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0" descr="Picture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037" y="667946"/>
            <a:ext cx="3860354" cy="415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C970E35-7F28-4E89-8D62-420D6A61E28B}" type="slidenum">
              <a:rPr lang="en-US" altLang="en-US" sz="1400" smtClean="0"/>
              <a:pPr eaLnBrk="1" hangingPunct="1">
                <a:spcBef>
                  <a:spcPct val="0"/>
                </a:spcBef>
                <a:buFontTx/>
                <a:buNone/>
              </a:pPr>
              <a:t>28</a:t>
            </a:fld>
            <a:endParaRPr lang="en-US" altLang="en-US" sz="1400" smtClean="0"/>
          </a:p>
        </p:txBody>
      </p:sp>
      <p:sp>
        <p:nvSpPr>
          <p:cNvPr id="29699" name="Text Box 2"/>
          <p:cNvSpPr txBox="1">
            <a:spLocks noChangeArrowheads="1"/>
          </p:cNvSpPr>
          <p:nvPr/>
        </p:nvSpPr>
        <p:spPr bwMode="auto">
          <a:xfrm>
            <a:off x="400050" y="3275013"/>
            <a:ext cx="8591550" cy="325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262063"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dirty="0">
                <a:solidFill>
                  <a:schemeClr val="bg1"/>
                </a:solidFill>
              </a:rPr>
              <a:t>Installation beyond snug-tight is called </a:t>
            </a:r>
            <a:r>
              <a:rPr lang="en-US" altLang="en-US" sz="1800" dirty="0" err="1">
                <a:solidFill>
                  <a:schemeClr val="bg1"/>
                </a:solidFill>
              </a:rPr>
              <a:t>pretensioning</a:t>
            </a:r>
            <a:endParaRPr lang="en-US" altLang="en-US" sz="1800" dirty="0">
              <a:solidFill>
                <a:schemeClr val="bg1"/>
              </a:solidFill>
            </a:endParaRPr>
          </a:p>
          <a:p>
            <a:pPr algn="just" eaLnBrk="1" hangingPunct="1">
              <a:spcBef>
                <a:spcPct val="50000"/>
              </a:spcBef>
            </a:pPr>
            <a:r>
              <a:rPr lang="en-US" altLang="en-US" sz="1800" dirty="0">
                <a:solidFill>
                  <a:schemeClr val="bg1"/>
                </a:solidFill>
              </a:rPr>
              <a:t>Turn-of-nut </a:t>
            </a:r>
            <a:r>
              <a:rPr lang="en-US" altLang="en-US" sz="1800" dirty="0" err="1">
                <a:solidFill>
                  <a:schemeClr val="bg1"/>
                </a:solidFill>
              </a:rPr>
              <a:t>pretensioning</a:t>
            </a:r>
            <a:r>
              <a:rPr lang="en-US" altLang="en-US" sz="1800" dirty="0">
                <a:solidFill>
                  <a:schemeClr val="bg1"/>
                </a:solidFill>
              </a:rPr>
              <a:t> involves several steps:</a:t>
            </a:r>
          </a:p>
          <a:p>
            <a:pPr lvl="1" algn="just" eaLnBrk="1" hangingPunct="1">
              <a:spcBef>
                <a:spcPct val="50000"/>
              </a:spcBef>
              <a:buFontTx/>
              <a:buAutoNum type="arabicPeriod"/>
            </a:pPr>
            <a:r>
              <a:rPr lang="en-US" altLang="en-US" sz="1800" dirty="0">
                <a:solidFill>
                  <a:schemeClr val="bg1"/>
                </a:solidFill>
              </a:rPr>
              <a:t>The bolt is snug-tightened</a:t>
            </a:r>
          </a:p>
          <a:p>
            <a:pPr lvl="1" algn="just" eaLnBrk="1" hangingPunct="1">
              <a:spcBef>
                <a:spcPct val="50000"/>
              </a:spcBef>
              <a:buFontTx/>
              <a:buAutoNum type="arabicPeriod"/>
            </a:pPr>
            <a:r>
              <a:rPr lang="en-US" altLang="en-US" sz="1800" dirty="0" err="1">
                <a:solidFill>
                  <a:schemeClr val="bg1"/>
                </a:solidFill>
              </a:rPr>
              <a:t>Matchmarks</a:t>
            </a:r>
            <a:r>
              <a:rPr lang="en-US" altLang="en-US" sz="1800" dirty="0">
                <a:solidFill>
                  <a:schemeClr val="bg1"/>
                </a:solidFill>
              </a:rPr>
              <a:t> are placed on each nut, bolt, and steel surface in a straight line</a:t>
            </a:r>
          </a:p>
          <a:p>
            <a:pPr lvl="1" algn="just" eaLnBrk="1" hangingPunct="1">
              <a:spcBef>
                <a:spcPct val="50000"/>
              </a:spcBef>
              <a:buFontTx/>
              <a:buAutoNum type="arabicPeriod"/>
            </a:pPr>
            <a:r>
              <a:rPr lang="en-US" altLang="en-US" sz="1800" dirty="0">
                <a:solidFill>
                  <a:schemeClr val="bg1"/>
                </a:solidFill>
              </a:rPr>
              <a:t>The part not turned by the wrench is prevented from turning</a:t>
            </a:r>
          </a:p>
          <a:p>
            <a:pPr lvl="1" algn="just" eaLnBrk="1" hangingPunct="1">
              <a:spcBef>
                <a:spcPct val="50000"/>
              </a:spcBef>
              <a:buFontTx/>
              <a:buAutoNum type="arabicPeriod"/>
            </a:pPr>
            <a:r>
              <a:rPr lang="en-US" altLang="en-US" sz="1800" dirty="0">
                <a:solidFill>
                  <a:schemeClr val="bg1"/>
                </a:solidFill>
              </a:rPr>
              <a:t>The bolt is tightened with a prescribed rotation past the snug-tight condition </a:t>
            </a:r>
          </a:p>
          <a:p>
            <a:pPr algn="just" eaLnBrk="1" hangingPunct="1">
              <a:spcBef>
                <a:spcPct val="50000"/>
              </a:spcBef>
            </a:pPr>
            <a:r>
              <a:rPr lang="en-US" altLang="en-US" sz="1800" dirty="0">
                <a:solidFill>
                  <a:schemeClr val="bg1"/>
                </a:solidFill>
              </a:rPr>
              <a:t>The specified rotation varies by diameter and length (between 1/3 and 1 turn)</a:t>
            </a:r>
          </a:p>
          <a:p>
            <a:pPr algn="just" eaLnBrk="1" hangingPunct="1">
              <a:spcBef>
                <a:spcPct val="50000"/>
              </a:spcBef>
              <a:buFontTx/>
              <a:buNone/>
            </a:pPr>
            <a:r>
              <a:rPr lang="en-US" altLang="en-US" sz="1800" dirty="0">
                <a:solidFill>
                  <a:schemeClr val="bg1"/>
                </a:solidFill>
              </a:rPr>
              <a:t>	(RCSC 2009) </a:t>
            </a:r>
          </a:p>
        </p:txBody>
      </p:sp>
      <p:sp>
        <p:nvSpPr>
          <p:cNvPr id="29700"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Turn-of-Nut Installation</a:t>
            </a:r>
          </a:p>
        </p:txBody>
      </p:sp>
      <p:pic>
        <p:nvPicPr>
          <p:cNvPr id="29701" name="Picture 2" descr="IMG0015"/>
          <p:cNvPicPr>
            <a:picLocks noChangeAspect="1" noChangeArrowheads="1"/>
          </p:cNvPicPr>
          <p:nvPr/>
        </p:nvPicPr>
        <p:blipFill>
          <a:blip r:embed="rId2">
            <a:extLst>
              <a:ext uri="{28A0092B-C50C-407E-A947-70E740481C1C}">
                <a14:useLocalDpi xmlns:a14="http://schemas.microsoft.com/office/drawing/2010/main" val="0"/>
              </a:ext>
            </a:extLst>
          </a:blip>
          <a:srcRect l="17143" t="48172" r="1904" b="14618"/>
          <a:stretch>
            <a:fillRect/>
          </a:stretch>
        </p:blipFill>
        <p:spPr bwMode="auto">
          <a:xfrm>
            <a:off x="1333500" y="900113"/>
            <a:ext cx="6477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B551ADF-5DDB-4527-B5AE-5C4F66AED944}" type="slidenum">
              <a:rPr lang="en-US" altLang="en-US" sz="1400" smtClean="0"/>
              <a:pPr eaLnBrk="1" hangingPunct="1">
                <a:spcBef>
                  <a:spcPct val="0"/>
                </a:spcBef>
                <a:buFontTx/>
                <a:buNone/>
              </a:pPr>
              <a:t>29</a:t>
            </a:fld>
            <a:endParaRPr lang="en-US" altLang="en-US" sz="1400" smtClean="0"/>
          </a:p>
        </p:txBody>
      </p:sp>
      <p:sp>
        <p:nvSpPr>
          <p:cNvPr id="30723"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Calibrated Wrench Installation</a:t>
            </a:r>
          </a:p>
        </p:txBody>
      </p:sp>
      <p:sp>
        <p:nvSpPr>
          <p:cNvPr id="30724" name="Text Box 6"/>
          <p:cNvSpPr txBox="1">
            <a:spLocks noChangeArrowheads="1"/>
          </p:cNvSpPr>
          <p:nvPr/>
        </p:nvSpPr>
        <p:spPr bwMode="auto">
          <a:xfrm>
            <a:off x="152400" y="4719638"/>
            <a:ext cx="8715375"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262063"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Calibrated Wrench pretensioning uses an impact wrench (above left) to tighten the bolt to a specified tension</a:t>
            </a:r>
          </a:p>
          <a:p>
            <a:pPr algn="just" eaLnBrk="1" hangingPunct="1">
              <a:spcBef>
                <a:spcPct val="50000"/>
              </a:spcBef>
            </a:pPr>
            <a:r>
              <a:rPr lang="en-US" altLang="en-US" sz="1800">
                <a:solidFill>
                  <a:schemeClr val="bg1"/>
                </a:solidFill>
              </a:rPr>
              <a:t>A Skidmore-Wilhelm calibration device (above right) is used to calibrate the impact wrench to achieve the specified tension</a:t>
            </a:r>
          </a:p>
          <a:p>
            <a:pPr algn="just" eaLnBrk="1" hangingPunct="1">
              <a:spcBef>
                <a:spcPct val="50000"/>
              </a:spcBef>
            </a:pPr>
            <a:r>
              <a:rPr lang="en-US" altLang="en-US" sz="1800">
                <a:solidFill>
                  <a:schemeClr val="bg1"/>
                </a:solidFill>
              </a:rPr>
              <a:t>A sample of bolts representative of those to be used in the connections are tested to verify that the correct tension will be achieved                   (RCSC 2009) </a:t>
            </a:r>
          </a:p>
        </p:txBody>
      </p:sp>
      <p:pic>
        <p:nvPicPr>
          <p:cNvPr id="30725" name="Picture 9" descr="Picture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2325" y="674688"/>
            <a:ext cx="284162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0" descr="Picture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674688"/>
            <a:ext cx="499586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7A13CB9-408B-407D-B1D2-02274B7CBFC6}" type="slidenum">
              <a:rPr lang="en-US" altLang="en-US" sz="1400" smtClean="0"/>
              <a:pPr eaLnBrk="1" hangingPunct="1">
                <a:spcBef>
                  <a:spcPct val="0"/>
                </a:spcBef>
                <a:buFontTx/>
                <a:buNone/>
              </a:pPr>
              <a:t>3</a:t>
            </a:fld>
            <a:endParaRPr lang="en-US" altLang="en-US" sz="1400" smtClean="0"/>
          </a:p>
        </p:txBody>
      </p:sp>
      <p:sp>
        <p:nvSpPr>
          <p:cNvPr id="4099" name="Rectangle 2"/>
          <p:cNvSpPr>
            <a:spLocks noGrp="1" noChangeArrowheads="1"/>
          </p:cNvSpPr>
          <p:nvPr>
            <p:ph type="body" idx="1"/>
          </p:nvPr>
        </p:nvSpPr>
        <p:spPr>
          <a:xfrm>
            <a:off x="685800" y="1790700"/>
            <a:ext cx="7772400" cy="3943350"/>
          </a:xfrm>
          <a:noFill/>
        </p:spPr>
        <p:txBody>
          <a:bodyPr>
            <a:spAutoFit/>
          </a:bodyPr>
          <a:lstStyle/>
          <a:p>
            <a:pPr algn="just" eaLnBrk="1" hangingPunct="1"/>
            <a:r>
              <a:rPr lang="en-US" altLang="en-US" sz="1800" smtClean="0">
                <a:solidFill>
                  <a:schemeClr val="bg1"/>
                </a:solidFill>
                <a:cs typeface="Times New Roman" pitchFamily="18" charset="0"/>
              </a:rPr>
              <a:t>General knowledge of structural steel</a:t>
            </a:r>
          </a:p>
          <a:p>
            <a:pPr algn="just" eaLnBrk="1" hangingPunct="1"/>
            <a:endParaRPr lang="en-US" altLang="en-US" sz="1800" smtClean="0">
              <a:solidFill>
                <a:schemeClr val="bg1"/>
              </a:solidFill>
              <a:cs typeface="Times New Roman" pitchFamily="18" charset="0"/>
            </a:endParaRPr>
          </a:p>
          <a:p>
            <a:pPr algn="just" eaLnBrk="1" hangingPunct="1"/>
            <a:r>
              <a:rPr lang="en-US" altLang="en-US" sz="1800" smtClean="0">
                <a:solidFill>
                  <a:schemeClr val="bg1"/>
                </a:solidFill>
                <a:cs typeface="Times New Roman" pitchFamily="18" charset="0"/>
              </a:rPr>
              <a:t>An understanding of the different ways that structural steel is connected</a:t>
            </a:r>
          </a:p>
          <a:p>
            <a:pPr algn="just" eaLnBrk="1" hangingPunct="1"/>
            <a:endParaRPr lang="en-US" altLang="en-US" sz="1800" smtClean="0">
              <a:solidFill>
                <a:schemeClr val="bg1"/>
              </a:solidFill>
              <a:cs typeface="Times New Roman" pitchFamily="18" charset="0"/>
            </a:endParaRPr>
          </a:p>
          <a:p>
            <a:pPr algn="just" eaLnBrk="1" hangingPunct="1"/>
            <a:r>
              <a:rPr lang="en-US" altLang="en-US" sz="1800" smtClean="0">
                <a:solidFill>
                  <a:schemeClr val="bg1"/>
                </a:solidFill>
                <a:cs typeface="Times New Roman" pitchFamily="18" charset="0"/>
              </a:rPr>
              <a:t>Insight into types of bolts and their installation</a:t>
            </a:r>
          </a:p>
          <a:p>
            <a:pPr algn="just" eaLnBrk="1" hangingPunct="1"/>
            <a:endParaRPr lang="en-US" altLang="en-US" sz="1800" smtClean="0">
              <a:solidFill>
                <a:schemeClr val="bg1"/>
              </a:solidFill>
              <a:cs typeface="Times New Roman" pitchFamily="18" charset="0"/>
            </a:endParaRPr>
          </a:p>
          <a:p>
            <a:pPr algn="just" eaLnBrk="1" hangingPunct="1"/>
            <a:r>
              <a:rPr lang="en-US" altLang="en-US" sz="1800" smtClean="0">
                <a:solidFill>
                  <a:schemeClr val="bg1"/>
                </a:solidFill>
                <a:cs typeface="Times New Roman" pitchFamily="18" charset="0"/>
              </a:rPr>
              <a:t>An awareness of types of bolted joints used for structural steel</a:t>
            </a:r>
          </a:p>
          <a:p>
            <a:pPr algn="just" eaLnBrk="1" hangingPunct="1"/>
            <a:endParaRPr lang="en-US" altLang="en-US" sz="1800" smtClean="0">
              <a:solidFill>
                <a:schemeClr val="bg1"/>
              </a:solidFill>
              <a:cs typeface="Times New Roman" pitchFamily="18" charset="0"/>
            </a:endParaRPr>
          </a:p>
          <a:p>
            <a:pPr algn="just" eaLnBrk="1" hangingPunct="1"/>
            <a:r>
              <a:rPr lang="en-US" altLang="en-US" sz="1800" smtClean="0">
                <a:solidFill>
                  <a:schemeClr val="bg1"/>
                </a:solidFill>
                <a:cs typeface="Times New Roman" pitchFamily="18" charset="0"/>
              </a:rPr>
              <a:t>Knowledge of welding terminology, weld types, and welding processes</a:t>
            </a:r>
          </a:p>
          <a:p>
            <a:pPr algn="just" eaLnBrk="1" hangingPunct="1"/>
            <a:endParaRPr lang="en-US" altLang="en-US" sz="1800" smtClean="0">
              <a:solidFill>
                <a:schemeClr val="bg1"/>
              </a:solidFill>
              <a:cs typeface="Times New Roman" pitchFamily="18" charset="0"/>
            </a:endParaRPr>
          </a:p>
          <a:p>
            <a:pPr algn="just" eaLnBrk="1" hangingPunct="1"/>
            <a:r>
              <a:rPr lang="en-US" altLang="en-US" sz="1800" smtClean="0">
                <a:solidFill>
                  <a:schemeClr val="bg1"/>
                </a:solidFill>
                <a:cs typeface="Times New Roman" pitchFamily="18" charset="0"/>
              </a:rPr>
              <a:t>Familiarity with common weld inspection methods and considerations associated with field welding</a:t>
            </a:r>
          </a:p>
        </p:txBody>
      </p:sp>
      <p:sp>
        <p:nvSpPr>
          <p:cNvPr id="4100" name="Rectangle 3"/>
          <p:cNvSpPr>
            <a:spLocks noChangeArrowheads="1"/>
          </p:cNvSpPr>
          <p:nvPr/>
        </p:nvSpPr>
        <p:spPr bwMode="auto">
          <a:xfrm>
            <a:off x="76200" y="152400"/>
            <a:ext cx="899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What Will You Gain From This Presentation?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87EB761-F5D5-40C1-9DBE-5F7B236FFB2B}" type="slidenum">
              <a:rPr lang="en-US" altLang="en-US" sz="1400" smtClean="0"/>
              <a:pPr eaLnBrk="1" hangingPunct="1">
                <a:spcBef>
                  <a:spcPct val="0"/>
                </a:spcBef>
                <a:buFontTx/>
                <a:buNone/>
              </a:pPr>
              <a:t>30</a:t>
            </a:fld>
            <a:endParaRPr lang="en-US" altLang="en-US" sz="1400" smtClean="0"/>
          </a:p>
        </p:txBody>
      </p:sp>
      <p:sp>
        <p:nvSpPr>
          <p:cNvPr id="188418" name="Text Box 2"/>
          <p:cNvSpPr txBox="1">
            <a:spLocks noChangeArrowheads="1"/>
          </p:cNvSpPr>
          <p:nvPr/>
        </p:nvSpPr>
        <p:spPr bwMode="auto">
          <a:xfrm>
            <a:off x="152400" y="2611438"/>
            <a:ext cx="5173663"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a:defRPr>
                <a:solidFill>
                  <a:schemeClr val="tx1"/>
                </a:solidFill>
                <a:latin typeface="Arial" charset="0"/>
              </a:defRPr>
            </a:lvl1pPr>
            <a:lvl2pPr marL="804863" indent="-347663">
              <a:defRPr>
                <a:solidFill>
                  <a:schemeClr val="tx1"/>
                </a:solidFill>
                <a:latin typeface="Arial" charset="0"/>
              </a:defRPr>
            </a:lvl2pPr>
            <a:lvl3pPr marL="919163">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just">
              <a:spcBef>
                <a:spcPts val="600"/>
              </a:spcBef>
              <a:buFontTx/>
              <a:buChar char="•"/>
              <a:defRPr/>
            </a:pPr>
            <a:r>
              <a:rPr lang="en-US" altLang="en-US" dirty="0" smtClean="0">
                <a:solidFill>
                  <a:schemeClr val="bg1"/>
                </a:solidFill>
              </a:rPr>
              <a:t>F1852 and F2280 bolts are twist-off-type tension-control bolts</a:t>
            </a:r>
          </a:p>
          <a:p>
            <a:pPr algn="just">
              <a:spcBef>
                <a:spcPts val="600"/>
              </a:spcBef>
              <a:buFontTx/>
              <a:buChar char="•"/>
              <a:defRPr/>
            </a:pPr>
            <a:r>
              <a:rPr lang="en-US" altLang="en-US" dirty="0" smtClean="0">
                <a:solidFill>
                  <a:schemeClr val="bg1"/>
                </a:solidFill>
              </a:rPr>
              <a:t>These bolts must be </a:t>
            </a:r>
            <a:r>
              <a:rPr lang="en-US" altLang="en-US" dirty="0" err="1" smtClean="0">
                <a:solidFill>
                  <a:schemeClr val="bg1"/>
                </a:solidFill>
              </a:rPr>
              <a:t>pretensioned</a:t>
            </a:r>
            <a:r>
              <a:rPr lang="en-US" altLang="en-US" dirty="0" smtClean="0">
                <a:solidFill>
                  <a:schemeClr val="bg1"/>
                </a:solidFill>
              </a:rPr>
              <a:t> with a twist-off-type tension-control bolt installation wrench that has two coaxial chucks</a:t>
            </a:r>
          </a:p>
          <a:p>
            <a:pPr algn="just">
              <a:spcBef>
                <a:spcPts val="600"/>
              </a:spcBef>
              <a:buFontTx/>
              <a:buChar char="•"/>
              <a:defRPr/>
            </a:pPr>
            <a:r>
              <a:rPr lang="en-US" altLang="en-US" dirty="0" smtClean="0">
                <a:solidFill>
                  <a:schemeClr val="bg1"/>
                </a:solidFill>
              </a:rPr>
              <a:t>The inner chuck engages the splined end of the bolt</a:t>
            </a:r>
          </a:p>
          <a:p>
            <a:pPr algn="just">
              <a:spcBef>
                <a:spcPts val="600"/>
              </a:spcBef>
              <a:buFontTx/>
              <a:buChar char="•"/>
              <a:defRPr/>
            </a:pPr>
            <a:r>
              <a:rPr lang="en-US" altLang="en-US" dirty="0" smtClean="0">
                <a:solidFill>
                  <a:schemeClr val="bg1"/>
                </a:solidFill>
              </a:rPr>
              <a:t>The outer chuck engages the nut</a:t>
            </a:r>
          </a:p>
          <a:p>
            <a:pPr algn="just">
              <a:spcBef>
                <a:spcPts val="600"/>
              </a:spcBef>
              <a:buFontTx/>
              <a:buChar char="•"/>
              <a:defRPr/>
            </a:pPr>
            <a:r>
              <a:rPr lang="en-US" altLang="en-US" dirty="0" smtClean="0">
                <a:solidFill>
                  <a:schemeClr val="bg1"/>
                </a:solidFill>
              </a:rPr>
              <a:t>The two chucks turn opposite to one another to tighten the bolt</a:t>
            </a:r>
          </a:p>
          <a:p>
            <a:pPr algn="just">
              <a:spcBef>
                <a:spcPts val="600"/>
              </a:spcBef>
              <a:buFontTx/>
              <a:buChar char="•"/>
              <a:defRPr/>
            </a:pPr>
            <a:r>
              <a:rPr lang="en-US" altLang="en-US" dirty="0" smtClean="0">
                <a:solidFill>
                  <a:schemeClr val="bg1"/>
                </a:solidFill>
              </a:rPr>
              <a:t>The splined end of the F1852 and F2280 bolt shears off at a specified tension          </a:t>
            </a:r>
          </a:p>
          <a:p>
            <a:pPr marL="0" indent="0" algn="just">
              <a:spcBef>
                <a:spcPts val="600"/>
              </a:spcBef>
              <a:defRPr/>
            </a:pPr>
            <a:r>
              <a:rPr lang="en-US" altLang="en-US" dirty="0" smtClean="0">
                <a:solidFill>
                  <a:schemeClr val="bg1"/>
                </a:solidFill>
              </a:rPr>
              <a:t> (AISC 2003)</a:t>
            </a:r>
          </a:p>
        </p:txBody>
      </p:sp>
      <p:sp>
        <p:nvSpPr>
          <p:cNvPr id="31748"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ASTM F1852 and F2280 Installation</a:t>
            </a:r>
          </a:p>
        </p:txBody>
      </p:sp>
      <p:pic>
        <p:nvPicPr>
          <p:cNvPr id="31749" name="Picture 7" descr="bolts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584200"/>
            <a:ext cx="48387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0" descr="bolts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425" y="630238"/>
            <a:ext cx="34274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11"/>
          <p:cNvSpPr txBox="1">
            <a:spLocks noChangeArrowheads="1"/>
          </p:cNvSpPr>
          <p:nvPr/>
        </p:nvSpPr>
        <p:spPr bwMode="auto">
          <a:xfrm>
            <a:off x="4618038" y="630238"/>
            <a:ext cx="7080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1200">
                <a:solidFill>
                  <a:srgbClr val="000000"/>
                </a:solidFill>
              </a:rPr>
              <a:t>(AISC)</a:t>
            </a:r>
          </a:p>
        </p:txBody>
      </p:sp>
      <p:pic>
        <p:nvPicPr>
          <p:cNvPr id="31752" name="Picture 13" descr="Picture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775" y="2932113"/>
            <a:ext cx="3425825"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C71A7C8-F11B-4EB3-B0DA-41FBCD6C134D}" type="slidenum">
              <a:rPr lang="en-US" altLang="en-US" sz="1400" smtClean="0"/>
              <a:pPr eaLnBrk="1" hangingPunct="1">
                <a:spcBef>
                  <a:spcPct val="0"/>
                </a:spcBef>
                <a:buFontTx/>
                <a:buNone/>
              </a:pPr>
              <a:t>31</a:t>
            </a:fld>
            <a:endParaRPr lang="en-US" altLang="en-US" sz="1400" smtClean="0"/>
          </a:p>
        </p:txBody>
      </p:sp>
      <p:pic>
        <p:nvPicPr>
          <p:cNvPr id="32771" name="Picture 12" descr="dti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611188"/>
            <a:ext cx="36576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2"/>
          <p:cNvSpPr txBox="1">
            <a:spLocks noChangeArrowheads="1"/>
          </p:cNvSpPr>
          <p:nvPr/>
        </p:nvSpPr>
        <p:spPr bwMode="auto">
          <a:xfrm>
            <a:off x="152400" y="4014788"/>
            <a:ext cx="8839200"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Another way to try to ensure proper pretensioning of a bolt is through the use of direct tension indicators (DTIs)</a:t>
            </a:r>
          </a:p>
          <a:p>
            <a:pPr algn="just" eaLnBrk="1" hangingPunct="1">
              <a:spcBef>
                <a:spcPct val="50000"/>
              </a:spcBef>
            </a:pPr>
            <a:r>
              <a:rPr lang="en-US" altLang="en-US" sz="1800">
                <a:solidFill>
                  <a:schemeClr val="bg1"/>
                </a:solidFill>
              </a:rPr>
              <a:t>These washers have protrusions that must bear against the unturned element</a:t>
            </a:r>
          </a:p>
          <a:p>
            <a:pPr algn="just" eaLnBrk="1" hangingPunct="1">
              <a:spcBef>
                <a:spcPct val="50000"/>
              </a:spcBef>
            </a:pPr>
            <a:r>
              <a:rPr lang="en-US" altLang="en-US" sz="1800">
                <a:solidFill>
                  <a:schemeClr val="bg1"/>
                </a:solidFill>
              </a:rPr>
              <a:t>As the bolt is tightened the clamping force flattens the protrusions and reduces the gap</a:t>
            </a:r>
          </a:p>
          <a:p>
            <a:pPr algn="just" eaLnBrk="1" hangingPunct="1">
              <a:spcBef>
                <a:spcPct val="50000"/>
              </a:spcBef>
            </a:pPr>
            <a:r>
              <a:rPr lang="en-US" altLang="en-US" sz="1800">
                <a:solidFill>
                  <a:schemeClr val="bg1"/>
                </a:solidFill>
              </a:rPr>
              <a:t>The gap is measured with a feeler gage</a:t>
            </a:r>
          </a:p>
          <a:p>
            <a:pPr algn="just" eaLnBrk="1" hangingPunct="1">
              <a:spcBef>
                <a:spcPct val="50000"/>
              </a:spcBef>
            </a:pPr>
            <a:r>
              <a:rPr lang="en-US" altLang="en-US" sz="1800">
                <a:solidFill>
                  <a:schemeClr val="bg1"/>
                </a:solidFill>
              </a:rPr>
              <a:t>When the gap reaches the specified size the bolt is properly pretensioned</a:t>
            </a:r>
          </a:p>
        </p:txBody>
      </p:sp>
      <p:sp>
        <p:nvSpPr>
          <p:cNvPr id="32773"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ASTM F959 Direct Tension Indicators</a:t>
            </a:r>
          </a:p>
        </p:txBody>
      </p:sp>
      <p:pic>
        <p:nvPicPr>
          <p:cNvPr id="32774" name="Picture 11" descr="bolts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738" y="611188"/>
            <a:ext cx="4789487"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Line 13"/>
          <p:cNvSpPr>
            <a:spLocks noChangeShapeType="1"/>
          </p:cNvSpPr>
          <p:nvPr/>
        </p:nvSpPr>
        <p:spPr bwMode="auto">
          <a:xfrm flipH="1">
            <a:off x="3230563" y="2447925"/>
            <a:ext cx="1587" cy="1077913"/>
          </a:xfrm>
          <a:prstGeom prst="line">
            <a:avLst/>
          </a:prstGeom>
          <a:noFill/>
          <a:ln w="15875">
            <a:solidFill>
              <a:srgbClr val="000000"/>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2776" name="Text Box 14"/>
          <p:cNvSpPr txBox="1">
            <a:spLocks noChangeArrowheads="1"/>
          </p:cNvSpPr>
          <p:nvPr/>
        </p:nvSpPr>
        <p:spPr bwMode="auto">
          <a:xfrm>
            <a:off x="987425" y="3352800"/>
            <a:ext cx="1811338" cy="36671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1800">
                <a:solidFill>
                  <a:srgbClr val="000000"/>
                </a:solidFill>
              </a:rPr>
              <a:t>Feeler Gages</a:t>
            </a:r>
          </a:p>
        </p:txBody>
      </p:sp>
      <p:sp>
        <p:nvSpPr>
          <p:cNvPr id="32777" name="Line 15"/>
          <p:cNvSpPr>
            <a:spLocks noChangeShapeType="1"/>
          </p:cNvSpPr>
          <p:nvPr/>
        </p:nvSpPr>
        <p:spPr bwMode="auto">
          <a:xfrm flipH="1">
            <a:off x="2741613" y="3525838"/>
            <a:ext cx="488950" cy="0"/>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2778" name="Line 16"/>
          <p:cNvSpPr>
            <a:spLocks noChangeShapeType="1"/>
          </p:cNvSpPr>
          <p:nvPr/>
        </p:nvSpPr>
        <p:spPr bwMode="auto">
          <a:xfrm flipV="1">
            <a:off x="1560513" y="863600"/>
            <a:ext cx="3175" cy="452438"/>
          </a:xfrm>
          <a:prstGeom prst="line">
            <a:avLst/>
          </a:prstGeom>
          <a:noFill/>
          <a:ln w="15875">
            <a:solidFill>
              <a:srgbClr val="000000"/>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2779" name="Line 17"/>
          <p:cNvSpPr>
            <a:spLocks noChangeShapeType="1"/>
          </p:cNvSpPr>
          <p:nvPr/>
        </p:nvSpPr>
        <p:spPr bwMode="auto">
          <a:xfrm>
            <a:off x="1563688" y="863600"/>
            <a:ext cx="568325" cy="0"/>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2780" name="Text Box 18"/>
          <p:cNvSpPr txBox="1">
            <a:spLocks noChangeArrowheads="1"/>
          </p:cNvSpPr>
          <p:nvPr/>
        </p:nvSpPr>
        <p:spPr bwMode="auto">
          <a:xfrm>
            <a:off x="2132013" y="674688"/>
            <a:ext cx="1490662" cy="36671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solidFill>
                  <a:srgbClr val="000000"/>
                </a:solidFill>
              </a:rPr>
              <a:t>DTI’s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D3AD3A8-C242-4CF0-A559-08A73F5CB404}" type="slidenum">
              <a:rPr lang="en-US" altLang="en-US" sz="1400" smtClean="0"/>
              <a:pPr eaLnBrk="1" hangingPunct="1">
                <a:spcBef>
                  <a:spcPct val="0"/>
                </a:spcBef>
                <a:buFontTx/>
                <a:buNone/>
              </a:pPr>
              <a:t>32</a:t>
            </a:fld>
            <a:endParaRPr lang="en-US" altLang="en-US" sz="1400" smtClean="0"/>
          </a:p>
        </p:txBody>
      </p:sp>
      <p:sp>
        <p:nvSpPr>
          <p:cNvPr id="33795" name="Text Box 2"/>
          <p:cNvSpPr txBox="1">
            <a:spLocks noChangeArrowheads="1"/>
          </p:cNvSpPr>
          <p:nvPr/>
        </p:nvSpPr>
        <p:spPr bwMode="auto">
          <a:xfrm>
            <a:off x="157163" y="4152900"/>
            <a:ext cx="8767762" cy="257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262063"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1700">
                <a:solidFill>
                  <a:schemeClr val="bg1"/>
                </a:solidFill>
              </a:rPr>
              <a:t>It is essential that direct tension indicators be properly oriented in the assembly</a:t>
            </a:r>
          </a:p>
          <a:p>
            <a:pPr algn="just" eaLnBrk="1" hangingPunct="1">
              <a:spcBef>
                <a:spcPct val="50000"/>
              </a:spcBef>
              <a:buFontTx/>
              <a:buAutoNum type="alphaLcParenR"/>
            </a:pPr>
            <a:r>
              <a:rPr lang="en-US" altLang="en-US" sz="1700">
                <a:solidFill>
                  <a:schemeClr val="bg1"/>
                </a:solidFill>
              </a:rPr>
              <a:t>The bolt head is stationary while the nut is turned – DTI under bolt head</a:t>
            </a:r>
          </a:p>
          <a:p>
            <a:pPr algn="just" eaLnBrk="1" hangingPunct="1">
              <a:spcBef>
                <a:spcPct val="50000"/>
              </a:spcBef>
              <a:buFontTx/>
              <a:buAutoNum type="alphaLcParenR"/>
            </a:pPr>
            <a:r>
              <a:rPr lang="en-US" altLang="en-US" sz="1700">
                <a:solidFill>
                  <a:schemeClr val="bg1"/>
                </a:solidFill>
              </a:rPr>
              <a:t>The bolt head is stationary while the nut is turned – DTI under nut (washer required)</a:t>
            </a:r>
          </a:p>
          <a:p>
            <a:pPr algn="just" eaLnBrk="1" hangingPunct="1">
              <a:spcBef>
                <a:spcPct val="50000"/>
              </a:spcBef>
              <a:buFontTx/>
              <a:buAutoNum type="alphaLcParenR"/>
            </a:pPr>
            <a:r>
              <a:rPr lang="en-US" altLang="en-US" sz="1700">
                <a:solidFill>
                  <a:schemeClr val="bg1"/>
                </a:solidFill>
              </a:rPr>
              <a:t>The nut is stationary while the bolt head is turned – DTI under bolt head (washer required)</a:t>
            </a:r>
          </a:p>
          <a:p>
            <a:pPr algn="just" eaLnBrk="1" hangingPunct="1">
              <a:spcBef>
                <a:spcPct val="50000"/>
              </a:spcBef>
              <a:buFontTx/>
              <a:buAutoNum type="alphaLcParenR"/>
            </a:pPr>
            <a:r>
              <a:rPr lang="en-US" altLang="en-US" sz="1700">
                <a:solidFill>
                  <a:schemeClr val="bg1"/>
                </a:solidFill>
              </a:rPr>
              <a:t>The nut is stationary while the bolt head is turned – DTI under nut</a:t>
            </a:r>
          </a:p>
          <a:p>
            <a:pPr algn="just" eaLnBrk="1" hangingPunct="1">
              <a:spcBef>
                <a:spcPct val="50000"/>
              </a:spcBef>
              <a:buFontTx/>
              <a:buNone/>
            </a:pPr>
            <a:r>
              <a:rPr lang="en-US" altLang="en-US" sz="1700">
                <a:solidFill>
                  <a:schemeClr val="bg1"/>
                </a:solidFill>
              </a:rPr>
              <a:t>(RCSC 2009)</a:t>
            </a:r>
          </a:p>
        </p:txBody>
      </p:sp>
      <p:sp>
        <p:nvSpPr>
          <p:cNvPr id="33796"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400" b="1">
                <a:solidFill>
                  <a:schemeClr val="bg1"/>
                </a:solidFill>
              </a:rPr>
              <a:t>Installation of DTIs</a:t>
            </a:r>
          </a:p>
        </p:txBody>
      </p:sp>
      <p:grpSp>
        <p:nvGrpSpPr>
          <p:cNvPr id="33797" name="Group 13"/>
          <p:cNvGrpSpPr>
            <a:grpSpLocks/>
          </p:cNvGrpSpPr>
          <p:nvPr/>
        </p:nvGrpSpPr>
        <p:grpSpPr bwMode="auto">
          <a:xfrm>
            <a:off x="238125" y="661988"/>
            <a:ext cx="8686800" cy="3171825"/>
            <a:chOff x="144" y="559"/>
            <a:chExt cx="5472" cy="1998"/>
          </a:xfrm>
        </p:grpSpPr>
        <p:pic>
          <p:nvPicPr>
            <p:cNvPr id="33799" name="Picture 8" descr="dt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559"/>
              <a:ext cx="2739" cy="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9" descr="dt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 y="559"/>
              <a:ext cx="2739" cy="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798" name="Text Box 12"/>
          <p:cNvSpPr txBox="1">
            <a:spLocks noChangeArrowheads="1"/>
          </p:cNvSpPr>
          <p:nvPr/>
        </p:nvSpPr>
        <p:spPr bwMode="auto">
          <a:xfrm>
            <a:off x="1520825" y="3844925"/>
            <a:ext cx="61325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400"/>
              <a:t>(Adapted from Figure C-8.1 RCSC 2009)</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3597E27-82B8-4A05-98C4-96383201B3C6}" type="slidenum">
              <a:rPr lang="en-US" altLang="en-US" sz="1400" smtClean="0"/>
              <a:pPr eaLnBrk="1" hangingPunct="1">
                <a:spcBef>
                  <a:spcPct val="0"/>
                </a:spcBef>
                <a:buFontTx/>
                <a:buNone/>
              </a:pPr>
              <a:t>33</a:t>
            </a:fld>
            <a:endParaRPr lang="en-US" altLang="en-US" sz="1400" smtClean="0"/>
          </a:p>
        </p:txBody>
      </p:sp>
      <p:sp>
        <p:nvSpPr>
          <p:cNvPr id="34819" name="Text Box 2"/>
          <p:cNvSpPr txBox="1">
            <a:spLocks noChangeArrowheads="1"/>
          </p:cNvSpPr>
          <p:nvPr/>
        </p:nvSpPr>
        <p:spPr bwMode="auto">
          <a:xfrm>
            <a:off x="276225" y="4776788"/>
            <a:ext cx="8591550" cy="201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Bolts are installed in one of four types of holes (see table above)</a:t>
            </a:r>
          </a:p>
          <a:p>
            <a:pPr algn="just" eaLnBrk="1" hangingPunct="1">
              <a:spcBef>
                <a:spcPct val="50000"/>
              </a:spcBef>
            </a:pPr>
            <a:r>
              <a:rPr lang="en-US" altLang="en-US" sz="1800">
                <a:solidFill>
                  <a:schemeClr val="bg1"/>
                </a:solidFill>
              </a:rPr>
              <a:t>Standard holes can be used anywhere</a:t>
            </a:r>
          </a:p>
          <a:p>
            <a:pPr algn="just" eaLnBrk="1" hangingPunct="1">
              <a:spcBef>
                <a:spcPct val="50000"/>
              </a:spcBef>
            </a:pPr>
            <a:r>
              <a:rPr lang="en-US" altLang="en-US" sz="1800">
                <a:solidFill>
                  <a:schemeClr val="bg1"/>
                </a:solidFill>
              </a:rPr>
              <a:t>Oversized holes may only be used in slip-critical connections</a:t>
            </a:r>
          </a:p>
          <a:p>
            <a:pPr algn="just" eaLnBrk="1" hangingPunct="1">
              <a:spcBef>
                <a:spcPct val="50000"/>
              </a:spcBef>
            </a:pPr>
            <a:r>
              <a:rPr lang="en-US" altLang="en-US" sz="1800">
                <a:solidFill>
                  <a:schemeClr val="bg1"/>
                </a:solidFill>
              </a:rPr>
              <a:t>Short-slotted holes are used with the slot perpendicular to the direction of stress</a:t>
            </a:r>
          </a:p>
          <a:p>
            <a:pPr algn="just" eaLnBrk="1" hangingPunct="1">
              <a:spcBef>
                <a:spcPct val="50000"/>
              </a:spcBef>
            </a:pPr>
            <a:r>
              <a:rPr lang="en-US" altLang="en-US" sz="1800">
                <a:solidFill>
                  <a:schemeClr val="bg1"/>
                </a:solidFill>
              </a:rPr>
              <a:t>Long-slotted holes are primarily used when connecting to existing structures</a:t>
            </a:r>
          </a:p>
        </p:txBody>
      </p:sp>
      <p:sp>
        <p:nvSpPr>
          <p:cNvPr id="34820"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a:t>Nominal Bolt Hole Dimensions</a:t>
            </a:r>
          </a:p>
        </p:txBody>
      </p:sp>
      <p:sp>
        <p:nvSpPr>
          <p:cNvPr id="34821" name="Text Box 6"/>
          <p:cNvSpPr txBox="1">
            <a:spLocks noChangeArrowheads="1"/>
          </p:cNvSpPr>
          <p:nvPr/>
        </p:nvSpPr>
        <p:spPr bwMode="auto">
          <a:xfrm>
            <a:off x="1504950" y="4560888"/>
            <a:ext cx="61325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400"/>
              <a:t>(Table 3.1 RCSC 2009)</a:t>
            </a:r>
          </a:p>
        </p:txBody>
      </p:sp>
      <p:pic>
        <p:nvPicPr>
          <p:cNvPr id="34822" name="Picture 7" descr="Pictur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63" y="603250"/>
            <a:ext cx="7558087"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4918126-5A03-47DF-A79C-FA8207D0E515}" type="slidenum">
              <a:rPr lang="en-US" altLang="en-US" sz="1400" smtClean="0"/>
              <a:pPr eaLnBrk="1" hangingPunct="1">
                <a:spcBef>
                  <a:spcPct val="0"/>
                </a:spcBef>
                <a:buFontTx/>
                <a:buNone/>
              </a:pPr>
              <a:t>34</a:t>
            </a:fld>
            <a:endParaRPr lang="en-US" altLang="en-US" sz="1400" smtClean="0"/>
          </a:p>
        </p:txBody>
      </p:sp>
      <p:sp>
        <p:nvSpPr>
          <p:cNvPr id="35843" name="Text Box 2"/>
          <p:cNvSpPr txBox="1">
            <a:spLocks noChangeArrowheads="1"/>
          </p:cNvSpPr>
          <p:nvPr/>
        </p:nvSpPr>
        <p:spPr bwMode="auto">
          <a:xfrm>
            <a:off x="276225" y="4665663"/>
            <a:ext cx="8591550" cy="215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Common tools used by Ironworkers include spud wrenches, pins, and corrections bars of various sizes (above left)</a:t>
            </a:r>
          </a:p>
          <a:p>
            <a:pPr algn="just" eaLnBrk="1" hangingPunct="1">
              <a:spcBef>
                <a:spcPct val="50000"/>
              </a:spcBef>
            </a:pPr>
            <a:r>
              <a:rPr lang="en-US" altLang="en-US" sz="1800">
                <a:solidFill>
                  <a:schemeClr val="bg1"/>
                </a:solidFill>
              </a:rPr>
              <a:t>Impact wrenches will be needed for certain installations (above center)</a:t>
            </a:r>
          </a:p>
          <a:p>
            <a:pPr algn="just" eaLnBrk="1" hangingPunct="1">
              <a:spcBef>
                <a:spcPct val="50000"/>
              </a:spcBef>
            </a:pPr>
            <a:r>
              <a:rPr lang="en-US" altLang="en-US" sz="1800">
                <a:solidFill>
                  <a:schemeClr val="bg1"/>
                </a:solidFill>
              </a:rPr>
              <a:t>Electricity or compressed air is required depending on the impact wrench being used</a:t>
            </a:r>
          </a:p>
          <a:p>
            <a:pPr lvl="1" algn="just" eaLnBrk="1" hangingPunct="1">
              <a:spcBef>
                <a:spcPct val="50000"/>
              </a:spcBef>
              <a:buSzPct val="85000"/>
              <a:buFont typeface="Courier New" pitchFamily="49" charset="0"/>
              <a:buChar char="o"/>
            </a:pPr>
            <a:r>
              <a:rPr lang="en-US" altLang="en-US" sz="1800">
                <a:solidFill>
                  <a:schemeClr val="bg1"/>
                </a:solidFill>
              </a:rPr>
              <a:t>A generator as well as an air compressor may be needed (above right)</a:t>
            </a:r>
          </a:p>
        </p:txBody>
      </p:sp>
      <p:sp>
        <p:nvSpPr>
          <p:cNvPr id="35844"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Equipment Requirements</a:t>
            </a:r>
          </a:p>
        </p:txBody>
      </p:sp>
      <p:pic>
        <p:nvPicPr>
          <p:cNvPr id="35845" name="Picture 11" descr="Picture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676275"/>
            <a:ext cx="2663825"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2" descr="Picture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088" y="682625"/>
            <a:ext cx="2663825"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3" descr="Picture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3788" y="671513"/>
            <a:ext cx="2668587"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38D3DA7-C845-41D0-B4A0-93A52994B18C}" type="slidenum">
              <a:rPr lang="en-US" altLang="en-US" sz="1400" smtClean="0"/>
              <a:pPr eaLnBrk="1" hangingPunct="1">
                <a:spcBef>
                  <a:spcPct val="0"/>
                </a:spcBef>
                <a:buFontTx/>
                <a:buNone/>
              </a:pPr>
              <a:t>35</a:t>
            </a:fld>
            <a:endParaRPr lang="en-US" altLang="en-US" sz="1400" smtClean="0"/>
          </a:p>
        </p:txBody>
      </p:sp>
      <p:sp>
        <p:nvSpPr>
          <p:cNvPr id="36867" name="Text Box 2"/>
          <p:cNvSpPr txBox="1">
            <a:spLocks noChangeArrowheads="1"/>
          </p:cNvSpPr>
          <p:nvPr/>
        </p:nvSpPr>
        <p:spPr bwMode="auto">
          <a:xfrm>
            <a:off x="276225" y="3925888"/>
            <a:ext cx="859155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1800">
                <a:solidFill>
                  <a:schemeClr val="bg1"/>
                </a:solidFill>
              </a:rPr>
              <a:t>Per the RCSC Specification:</a:t>
            </a:r>
          </a:p>
          <a:p>
            <a:pPr algn="just" eaLnBrk="1" hangingPunct="1">
              <a:spcBef>
                <a:spcPct val="50000"/>
              </a:spcBef>
            </a:pPr>
            <a:r>
              <a:rPr lang="en-US" altLang="en-US" sz="1800">
                <a:solidFill>
                  <a:schemeClr val="bg1"/>
                </a:solidFill>
              </a:rPr>
              <a:t>Fastener components must be protected from dirt and moisture in closed containers on the jobsite</a:t>
            </a:r>
          </a:p>
          <a:p>
            <a:pPr algn="just" eaLnBrk="1" hangingPunct="1">
              <a:spcBef>
                <a:spcPct val="50000"/>
              </a:spcBef>
            </a:pPr>
            <a:r>
              <a:rPr lang="en-US" altLang="en-US" sz="1800">
                <a:solidFill>
                  <a:schemeClr val="bg1"/>
                </a:solidFill>
              </a:rPr>
              <a:t>Only fasteners anticipated to be installed during the work shift are to be taken from protected storage</a:t>
            </a:r>
          </a:p>
          <a:p>
            <a:pPr algn="just" eaLnBrk="1" hangingPunct="1">
              <a:spcBef>
                <a:spcPct val="50000"/>
              </a:spcBef>
            </a:pPr>
            <a:r>
              <a:rPr lang="en-US" altLang="en-US" sz="1800">
                <a:solidFill>
                  <a:schemeClr val="bg1"/>
                </a:solidFill>
              </a:rPr>
              <a:t>Protected storage is defined as the continuous protection of fastener components in closed containers in a protected shelter</a:t>
            </a:r>
          </a:p>
          <a:p>
            <a:pPr algn="just" eaLnBrk="1" hangingPunct="1">
              <a:spcBef>
                <a:spcPct val="50000"/>
              </a:spcBef>
            </a:pPr>
            <a:r>
              <a:rPr lang="en-US" altLang="en-US" sz="1800">
                <a:solidFill>
                  <a:schemeClr val="bg1"/>
                </a:solidFill>
              </a:rPr>
              <a:t>Any unused fasteners must be promptly returned to protected storage</a:t>
            </a:r>
          </a:p>
        </p:txBody>
      </p:sp>
      <p:sp>
        <p:nvSpPr>
          <p:cNvPr id="36868"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Storage of Components</a:t>
            </a:r>
          </a:p>
        </p:txBody>
      </p:sp>
      <p:pic>
        <p:nvPicPr>
          <p:cNvPr id="36869" name="Picture 7" descr="Picture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300" y="693738"/>
            <a:ext cx="6400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467ED2D-CE32-4ED5-92CB-DDA52426EDD4}" type="slidenum">
              <a:rPr lang="en-US" altLang="en-US" sz="1400" smtClean="0"/>
              <a:pPr eaLnBrk="1" hangingPunct="1">
                <a:spcBef>
                  <a:spcPct val="0"/>
                </a:spcBef>
                <a:buFontTx/>
                <a:buNone/>
              </a:pPr>
              <a:t>36</a:t>
            </a:fld>
            <a:endParaRPr lang="en-US" altLang="en-US" sz="1400" smtClean="0"/>
          </a:p>
        </p:txBody>
      </p:sp>
      <p:sp>
        <p:nvSpPr>
          <p:cNvPr id="37891" name="Text Box 2"/>
          <p:cNvSpPr txBox="1">
            <a:spLocks noChangeArrowheads="1"/>
          </p:cNvSpPr>
          <p:nvPr/>
        </p:nvSpPr>
        <p:spPr bwMode="auto">
          <a:xfrm>
            <a:off x="152400" y="4164013"/>
            <a:ext cx="883920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dirty="0">
                <a:solidFill>
                  <a:schemeClr val="bg1"/>
                </a:solidFill>
              </a:rPr>
              <a:t>The lubrication on fasteners is vital to their proper installation</a:t>
            </a:r>
          </a:p>
          <a:p>
            <a:pPr algn="just" eaLnBrk="1" hangingPunct="1">
              <a:spcBef>
                <a:spcPct val="50000"/>
              </a:spcBef>
            </a:pPr>
            <a:r>
              <a:rPr lang="en-US" altLang="en-US" sz="1800" dirty="0">
                <a:solidFill>
                  <a:schemeClr val="bg1"/>
                </a:solidFill>
              </a:rPr>
              <a:t>A water-soluble oil is used on most black bolts</a:t>
            </a:r>
          </a:p>
          <a:p>
            <a:pPr algn="just" eaLnBrk="1" hangingPunct="1">
              <a:spcBef>
                <a:spcPct val="50000"/>
              </a:spcBef>
            </a:pPr>
            <a:r>
              <a:rPr lang="en-US" altLang="en-US" sz="1800" dirty="0">
                <a:solidFill>
                  <a:schemeClr val="bg1"/>
                </a:solidFill>
              </a:rPr>
              <a:t>This oil is easily washed off when exposed to moisture</a:t>
            </a:r>
          </a:p>
          <a:p>
            <a:pPr algn="just" eaLnBrk="1" hangingPunct="1">
              <a:spcBef>
                <a:spcPct val="50000"/>
              </a:spcBef>
            </a:pPr>
            <a:r>
              <a:rPr lang="en-US" altLang="en-US" sz="1800" dirty="0">
                <a:solidFill>
                  <a:schemeClr val="bg1"/>
                </a:solidFill>
              </a:rPr>
              <a:t>Fasteners that accumulate rust or dirt must be cleaned and </a:t>
            </a:r>
            <a:r>
              <a:rPr lang="en-US" altLang="en-US" sz="1800" dirty="0" err="1">
                <a:solidFill>
                  <a:schemeClr val="bg1"/>
                </a:solidFill>
              </a:rPr>
              <a:t>relubricated</a:t>
            </a:r>
            <a:r>
              <a:rPr lang="en-US" altLang="en-US" sz="1800" dirty="0">
                <a:solidFill>
                  <a:schemeClr val="bg1"/>
                </a:solidFill>
              </a:rPr>
              <a:t> before they may be installed</a:t>
            </a:r>
          </a:p>
          <a:p>
            <a:pPr algn="just" eaLnBrk="1" hangingPunct="1">
              <a:spcBef>
                <a:spcPct val="50000"/>
              </a:spcBef>
            </a:pPr>
            <a:r>
              <a:rPr lang="en-US" altLang="en-US" sz="1800" dirty="0" smtClean="0">
                <a:solidFill>
                  <a:schemeClr val="bg1"/>
                </a:solidFill>
              </a:rPr>
              <a:t>TC or “twist-off” </a:t>
            </a:r>
            <a:r>
              <a:rPr lang="en-US" altLang="en-US" sz="1800" dirty="0">
                <a:solidFill>
                  <a:schemeClr val="bg1"/>
                </a:solidFill>
              </a:rPr>
              <a:t>bolts (shown above) shall not be </a:t>
            </a:r>
            <a:r>
              <a:rPr lang="en-US" altLang="en-US" sz="1800" dirty="0" err="1">
                <a:solidFill>
                  <a:schemeClr val="bg1"/>
                </a:solidFill>
              </a:rPr>
              <a:t>relubricated</a:t>
            </a:r>
            <a:r>
              <a:rPr lang="en-US" altLang="en-US" sz="1800" dirty="0">
                <a:solidFill>
                  <a:schemeClr val="bg1"/>
                </a:solidFill>
              </a:rPr>
              <a:t>, except by the manufacturer					    (RCSC 2009, SSTC 2010)</a:t>
            </a:r>
          </a:p>
        </p:txBody>
      </p:sp>
      <p:sp>
        <p:nvSpPr>
          <p:cNvPr id="37892"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Storage of Components</a:t>
            </a:r>
          </a:p>
        </p:txBody>
      </p:sp>
      <p:pic>
        <p:nvPicPr>
          <p:cNvPr id="37893" name="Picture 8" descr="Picture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693738"/>
            <a:ext cx="6510338"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A28C5E28-45A4-4FD9-B77B-B54C58509D80}" type="slidenum">
              <a:rPr lang="en-US" altLang="en-US" sz="1400" smtClean="0"/>
              <a:pPr eaLnBrk="1" hangingPunct="1">
                <a:spcBef>
                  <a:spcPct val="0"/>
                </a:spcBef>
                <a:buFontTx/>
                <a:buNone/>
              </a:pPr>
              <a:t>37</a:t>
            </a:fld>
            <a:endParaRPr lang="en-US" altLang="en-US" sz="1400" smtClean="0"/>
          </a:p>
        </p:txBody>
      </p:sp>
      <p:sp>
        <p:nvSpPr>
          <p:cNvPr id="38915" name="Text Box 2"/>
          <p:cNvSpPr txBox="1">
            <a:spLocks noChangeArrowheads="1"/>
          </p:cNvSpPr>
          <p:nvPr/>
        </p:nvSpPr>
        <p:spPr bwMode="auto">
          <a:xfrm>
            <a:off x="276225" y="3925888"/>
            <a:ext cx="859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endParaRPr lang="en-US" altLang="en-US" sz="1800">
              <a:solidFill>
                <a:schemeClr val="bg1"/>
              </a:solidFill>
            </a:endParaRPr>
          </a:p>
        </p:txBody>
      </p:sp>
      <p:sp>
        <p:nvSpPr>
          <p:cNvPr id="38916"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Storage of Galvanized Fasteners</a:t>
            </a:r>
          </a:p>
        </p:txBody>
      </p:sp>
      <p:sp>
        <p:nvSpPr>
          <p:cNvPr id="38917" name="Text Box 6"/>
          <p:cNvSpPr txBox="1">
            <a:spLocks noChangeArrowheads="1"/>
          </p:cNvSpPr>
          <p:nvPr/>
        </p:nvSpPr>
        <p:spPr bwMode="auto">
          <a:xfrm>
            <a:off x="276225" y="3660163"/>
            <a:ext cx="859155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dirty="0">
                <a:solidFill>
                  <a:schemeClr val="bg1"/>
                </a:solidFill>
              </a:rPr>
              <a:t>Galvanized bolts and nuts (above) are provided by the supplier in a set and special storage requirements</a:t>
            </a:r>
          </a:p>
          <a:p>
            <a:pPr algn="just" eaLnBrk="1" hangingPunct="1">
              <a:spcBef>
                <a:spcPct val="50000"/>
              </a:spcBef>
            </a:pPr>
            <a:r>
              <a:rPr lang="en-US" altLang="en-US" sz="1800" dirty="0">
                <a:solidFill>
                  <a:schemeClr val="bg1"/>
                </a:solidFill>
              </a:rPr>
              <a:t>Each bolt/nut set is pretested by the supplier and shipped together and must be kept together as an assembly</a:t>
            </a:r>
          </a:p>
          <a:p>
            <a:pPr algn="just" eaLnBrk="1" hangingPunct="1">
              <a:spcBef>
                <a:spcPct val="50000"/>
              </a:spcBef>
            </a:pPr>
            <a:r>
              <a:rPr lang="en-US" altLang="en-US" sz="1800" dirty="0">
                <a:solidFill>
                  <a:schemeClr val="bg1"/>
                </a:solidFill>
              </a:rPr>
              <a:t>Poor thread fit may result if the bolt and nut are mismatched </a:t>
            </a:r>
          </a:p>
          <a:p>
            <a:pPr algn="just" eaLnBrk="1" hangingPunct="1">
              <a:spcBef>
                <a:spcPct val="50000"/>
              </a:spcBef>
            </a:pPr>
            <a:r>
              <a:rPr lang="en-US" altLang="en-US" sz="1800" dirty="0">
                <a:solidFill>
                  <a:schemeClr val="bg1"/>
                </a:solidFill>
              </a:rPr>
              <a:t>The lubrication on galvanized fasteners is generally more durable than that on black bolts, but protected storage is still recommended</a:t>
            </a:r>
          </a:p>
          <a:p>
            <a:pPr algn="just" eaLnBrk="1" hangingPunct="1">
              <a:spcBef>
                <a:spcPct val="50000"/>
              </a:spcBef>
            </a:pPr>
            <a:r>
              <a:rPr lang="en-US" altLang="en-US" sz="1800" dirty="0">
                <a:solidFill>
                  <a:schemeClr val="bg1"/>
                </a:solidFill>
              </a:rPr>
              <a:t>A490, F1852 and F2280 bolts are not allowed to be hot-dipped galvanized (ASTM F1136 Grade 3 coating is permitted)		          (SSTC 2010)</a:t>
            </a:r>
          </a:p>
        </p:txBody>
      </p:sp>
      <p:pic>
        <p:nvPicPr>
          <p:cNvPr id="38918" name="Picture 8" descr="Picture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503" y="713110"/>
            <a:ext cx="4670994" cy="291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329C805-AD6F-480C-9DBF-BC32DB3A6FF3}" type="slidenum">
              <a:rPr lang="en-US" altLang="en-US" sz="1400" smtClean="0"/>
              <a:pPr eaLnBrk="1" hangingPunct="1">
                <a:spcBef>
                  <a:spcPct val="0"/>
                </a:spcBef>
                <a:buFontTx/>
                <a:buNone/>
              </a:pPr>
              <a:t>38</a:t>
            </a:fld>
            <a:endParaRPr lang="en-US" altLang="en-US" sz="1400" smtClean="0"/>
          </a:p>
        </p:txBody>
      </p:sp>
      <p:sp>
        <p:nvSpPr>
          <p:cNvPr id="39939" name="Text Box 2"/>
          <p:cNvSpPr txBox="1">
            <a:spLocks noChangeArrowheads="1"/>
          </p:cNvSpPr>
          <p:nvPr/>
        </p:nvSpPr>
        <p:spPr bwMode="auto">
          <a:xfrm>
            <a:off x="275431" y="4650423"/>
            <a:ext cx="8591550"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dirty="0">
                <a:solidFill>
                  <a:schemeClr val="bg1"/>
                </a:solidFill>
              </a:rPr>
              <a:t>Production lot traceability is required by </a:t>
            </a:r>
            <a:r>
              <a:rPr lang="en-US" altLang="en-US" sz="1800" dirty="0" smtClean="0">
                <a:solidFill>
                  <a:schemeClr val="accent3"/>
                </a:solidFill>
              </a:rPr>
              <a:t>RCSC</a:t>
            </a:r>
            <a:endParaRPr lang="en-US" altLang="en-US" sz="1800" dirty="0">
              <a:solidFill>
                <a:schemeClr val="accent3"/>
              </a:solidFill>
            </a:endParaRPr>
          </a:p>
          <a:p>
            <a:pPr algn="just" eaLnBrk="1" hangingPunct="1">
              <a:spcBef>
                <a:spcPct val="50000"/>
              </a:spcBef>
            </a:pPr>
            <a:r>
              <a:rPr lang="en-US" altLang="en-US" sz="1800" dirty="0" smtClean="0">
                <a:solidFill>
                  <a:schemeClr val="bg1"/>
                </a:solidFill>
              </a:rPr>
              <a:t>It </a:t>
            </a:r>
            <a:r>
              <a:rPr lang="en-US" altLang="en-US" sz="1800" dirty="0">
                <a:solidFill>
                  <a:schemeClr val="bg1"/>
                </a:solidFill>
              </a:rPr>
              <a:t>is necessary to keep lots separate for proper pre-installation verification testing which is required for </a:t>
            </a:r>
            <a:r>
              <a:rPr lang="en-US" altLang="en-US" sz="1800" dirty="0" err="1">
                <a:solidFill>
                  <a:schemeClr val="bg1"/>
                </a:solidFill>
              </a:rPr>
              <a:t>pretensioned</a:t>
            </a:r>
            <a:r>
              <a:rPr lang="en-US" altLang="en-US" sz="1800" dirty="0">
                <a:solidFill>
                  <a:schemeClr val="bg1"/>
                </a:solidFill>
              </a:rPr>
              <a:t> and slip-critical joints </a:t>
            </a:r>
          </a:p>
          <a:p>
            <a:pPr algn="just" eaLnBrk="1" hangingPunct="1">
              <a:spcBef>
                <a:spcPct val="50000"/>
              </a:spcBef>
            </a:pPr>
            <a:r>
              <a:rPr lang="en-US" altLang="en-US" sz="1800" dirty="0">
                <a:solidFill>
                  <a:schemeClr val="bg1"/>
                </a:solidFill>
              </a:rPr>
              <a:t>Mixing bolts and nuts from different production lots is not permitted</a:t>
            </a:r>
          </a:p>
          <a:p>
            <a:pPr algn="just" eaLnBrk="1" hangingPunct="1">
              <a:spcBef>
                <a:spcPct val="50000"/>
              </a:spcBef>
              <a:buFontTx/>
              <a:buNone/>
            </a:pPr>
            <a:r>
              <a:rPr lang="en-US" altLang="en-US" sz="1800" dirty="0">
                <a:solidFill>
                  <a:schemeClr val="bg1"/>
                </a:solidFill>
              </a:rPr>
              <a:t>	(SSTC 2010)</a:t>
            </a:r>
          </a:p>
        </p:txBody>
      </p:sp>
      <p:sp>
        <p:nvSpPr>
          <p:cNvPr id="39940"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Production Lots</a:t>
            </a:r>
          </a:p>
        </p:txBody>
      </p:sp>
      <p:grpSp>
        <p:nvGrpSpPr>
          <p:cNvPr id="39941" name="Group 8"/>
          <p:cNvGrpSpPr>
            <a:grpSpLocks/>
          </p:cNvGrpSpPr>
          <p:nvPr/>
        </p:nvGrpSpPr>
        <p:grpSpPr bwMode="auto">
          <a:xfrm>
            <a:off x="949324" y="788259"/>
            <a:ext cx="7243763" cy="3622675"/>
            <a:chOff x="598" y="422"/>
            <a:chExt cx="4563" cy="2282"/>
          </a:xfrm>
        </p:grpSpPr>
        <p:pic>
          <p:nvPicPr>
            <p:cNvPr id="39942" name="Picture 6" descr="l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 y="422"/>
              <a:ext cx="4563" cy="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Oval 7"/>
            <p:cNvSpPr>
              <a:spLocks noChangeArrowheads="1"/>
            </p:cNvSpPr>
            <p:nvPr/>
          </p:nvSpPr>
          <p:spPr bwMode="auto">
            <a:xfrm>
              <a:off x="1588" y="1203"/>
              <a:ext cx="1766" cy="33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hape 29"/>
          <p:cNvSpPr txBox="1">
            <a:spLocks noChangeArrowheads="1"/>
          </p:cNvSpPr>
          <p:nvPr/>
        </p:nvSpPr>
        <p:spPr bwMode="auto">
          <a:xfrm>
            <a:off x="355600" y="2074863"/>
            <a:ext cx="501808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buFontTx/>
              <a:buNone/>
            </a:pPr>
            <a:r>
              <a:rPr lang="en-US" altLang="en-US" dirty="0">
                <a:solidFill>
                  <a:srgbClr val="FFFFFF"/>
                </a:solidFill>
              </a:rPr>
              <a:t>N5.6 Inspection of H.S. Bolting</a:t>
            </a:r>
          </a:p>
        </p:txBody>
      </p:sp>
      <p:sp>
        <p:nvSpPr>
          <p:cNvPr id="30" name="Shape 30"/>
          <p:cNvSpPr txBox="1"/>
          <p:nvPr/>
        </p:nvSpPr>
        <p:spPr>
          <a:xfrm>
            <a:off x="355600" y="3336925"/>
            <a:ext cx="5499100" cy="3438525"/>
          </a:xfrm>
          <a:prstGeom prst="rect">
            <a:avLst/>
          </a:prstGeom>
        </p:spPr>
        <p:txBody>
          <a:bodyPr lIns="34290" tIns="34290" rIns="34290" bIns="34290"/>
          <a:lstStyle/>
          <a:p>
            <a:pPr>
              <a:lnSpc>
                <a:spcPct val="120138"/>
              </a:lnSpc>
              <a:defRPr/>
            </a:pPr>
            <a:r>
              <a:rPr lang="en-US" sz="2500" dirty="0">
                <a:solidFill>
                  <a:srgbClr val="FFFFFF"/>
                </a:solidFill>
              </a:rPr>
              <a:t>Materials, Procedures and Workmanship in conformance with:</a:t>
            </a:r>
          </a:p>
          <a:p>
            <a:pPr marL="411480" indent="-411480">
              <a:lnSpc>
                <a:spcPct val="120138"/>
              </a:lnSpc>
              <a:buFont typeface="Arial" pitchFamily="34" charset="0"/>
              <a:buChar char="•"/>
              <a:defRPr/>
            </a:pPr>
            <a:r>
              <a:rPr lang="en-US" sz="2500" dirty="0">
                <a:solidFill>
                  <a:srgbClr val="FFFFFF"/>
                </a:solidFill>
              </a:rPr>
              <a:t>Construction Documents</a:t>
            </a:r>
          </a:p>
          <a:p>
            <a:pPr marL="411480" indent="-411480">
              <a:lnSpc>
                <a:spcPct val="120138"/>
              </a:lnSpc>
              <a:buFont typeface="Arial" pitchFamily="34" charset="0"/>
              <a:buChar char="•"/>
              <a:defRPr/>
            </a:pPr>
            <a:r>
              <a:rPr lang="en-US" sz="2500" dirty="0">
                <a:solidFill>
                  <a:srgbClr val="FFFFFF"/>
                </a:solidFill>
              </a:rPr>
              <a:t>RCSC Specification </a:t>
            </a:r>
          </a:p>
          <a:p>
            <a:pPr>
              <a:lnSpc>
                <a:spcPct val="120138"/>
              </a:lnSpc>
              <a:defRPr/>
            </a:pPr>
            <a:endParaRPr lang="en-US" sz="2500" dirty="0">
              <a:solidFill>
                <a:srgbClr val="FFFFFF"/>
              </a:solidFill>
            </a:endParaRPr>
          </a:p>
          <a:p>
            <a:pPr>
              <a:lnSpc>
                <a:spcPct val="120138"/>
              </a:lnSpc>
              <a:defRPr/>
            </a:pPr>
            <a:r>
              <a:rPr lang="en-US" sz="2500" dirty="0">
                <a:solidFill>
                  <a:srgbClr val="FFFFFF"/>
                </a:solidFill>
              </a:rPr>
              <a:t>Primary Method is observation of bolting operation</a:t>
            </a:r>
          </a:p>
          <a:p>
            <a:pPr marL="308610" indent="-308610">
              <a:lnSpc>
                <a:spcPct val="120138"/>
              </a:lnSpc>
              <a:buFont typeface="Arial" pitchFamily="34" charset="0"/>
              <a:buChar char="•"/>
              <a:defRPr/>
            </a:pPr>
            <a:endParaRPr lang="en-US" sz="2500" dirty="0">
              <a:solidFill>
                <a:srgbClr val="FFFFFF"/>
              </a:solidFill>
            </a:endParaRPr>
          </a:p>
        </p:txBody>
      </p:sp>
      <p:sp>
        <p:nvSpPr>
          <p:cNvPr id="40964" name="Shape 37"/>
          <p:cNvSpPr txBox="1">
            <a:spLocks noChangeArrowheads="1"/>
          </p:cNvSpPr>
          <p:nvPr/>
        </p:nvSpPr>
        <p:spPr bwMode="auto">
          <a:xfrm>
            <a:off x="355600" y="942975"/>
            <a:ext cx="42703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buFontTx/>
              <a:buNone/>
            </a:pPr>
            <a:r>
              <a:rPr lang="en-US" altLang="en-US" sz="2800" u="sng" dirty="0"/>
              <a:t>Per AISC Specification Chapter N</a:t>
            </a:r>
          </a:p>
        </p:txBody>
      </p:sp>
      <p:sp>
        <p:nvSpPr>
          <p:cNvPr id="40965"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Inspections</a:t>
            </a:r>
          </a:p>
        </p:txBody>
      </p:sp>
      <p:sp>
        <p:nvSpPr>
          <p:cNvPr id="40966"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A560C72-536C-42D6-AC45-7EAAB82BCE39}" type="slidenum">
              <a:rPr lang="en-US" altLang="en-US" sz="1400" smtClean="0"/>
              <a:pPr eaLnBrk="1" hangingPunct="1">
                <a:spcBef>
                  <a:spcPct val="0"/>
                </a:spcBef>
                <a:buFontTx/>
                <a:buNone/>
              </a:pPr>
              <a:t>39</a:t>
            </a:fld>
            <a:endParaRPr lang="en-US" altLang="en-US" sz="1400" smtClean="0"/>
          </a:p>
        </p:txBody>
      </p:sp>
      <p:pic>
        <p:nvPicPr>
          <p:cNvPr id="40967" name="Picture 3" descr="C:\Users\mitchell\Desktop\logos\Chapter N Title Page.jpg"/>
          <p:cNvPicPr>
            <a:picLocks noChangeAspect="1" noChangeArrowheads="1"/>
          </p:cNvPicPr>
          <p:nvPr/>
        </p:nvPicPr>
        <p:blipFill>
          <a:blip r:embed="rId3" cstate="print">
            <a:extLst>
              <a:ext uri="{28A0092B-C50C-407E-A947-70E740481C1C}">
                <a14:useLocalDpi xmlns:a14="http://schemas.microsoft.com/office/drawing/2010/main" val="0"/>
              </a:ext>
            </a:extLst>
          </a:blip>
          <a:srcRect b="20000"/>
          <a:stretch>
            <a:fillRect/>
          </a:stretch>
        </p:blipFill>
        <p:spPr bwMode="auto">
          <a:xfrm>
            <a:off x="5478463" y="960438"/>
            <a:ext cx="3013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4" descr="C:\Users\mitchell\Desktop\logos\Chapter J Title Page.jpg"/>
          <p:cNvPicPr>
            <a:picLocks noChangeAspect="1" noChangeArrowheads="1"/>
          </p:cNvPicPr>
          <p:nvPr/>
        </p:nvPicPr>
        <p:blipFill>
          <a:blip r:embed="rId4" cstate="print">
            <a:extLst>
              <a:ext uri="{28A0092B-C50C-407E-A947-70E740481C1C}">
                <a14:useLocalDpi xmlns:a14="http://schemas.microsoft.com/office/drawing/2010/main" val="0"/>
              </a:ext>
            </a:extLst>
          </a:blip>
          <a:srcRect b="20000"/>
          <a:stretch>
            <a:fillRect/>
          </a:stretch>
        </p:blipFill>
        <p:spPr bwMode="auto">
          <a:xfrm>
            <a:off x="5938838" y="2074863"/>
            <a:ext cx="3048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Shape 37"/>
          <p:cNvSpPr txBox="1">
            <a:spLocks noChangeArrowheads="1"/>
          </p:cNvSpPr>
          <p:nvPr/>
        </p:nvSpPr>
        <p:spPr bwMode="auto">
          <a:xfrm>
            <a:off x="6162675" y="5732463"/>
            <a:ext cx="260032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buFontTx/>
              <a:buNone/>
            </a:pPr>
            <a:r>
              <a:rPr lang="en-US" altLang="en-US" sz="1800"/>
              <a:t>(AISC Seismic Provision Chapter J for seismic)</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65D178E-9E54-45AF-BBDC-6B937D94A4C1}" type="slidenum">
              <a:rPr lang="en-US" altLang="en-US" sz="1400" smtClean="0"/>
              <a:pPr eaLnBrk="1" hangingPunct="1">
                <a:spcBef>
                  <a:spcPct val="0"/>
                </a:spcBef>
                <a:buFontTx/>
                <a:buNone/>
              </a:pPr>
              <a:t>4</a:t>
            </a:fld>
            <a:endParaRPr lang="en-US" altLang="en-US" sz="1400" smtClean="0"/>
          </a:p>
        </p:txBody>
      </p:sp>
      <p:sp>
        <p:nvSpPr>
          <p:cNvPr id="5123" name="Text Box 2"/>
          <p:cNvSpPr txBox="1">
            <a:spLocks noChangeArrowheads="1"/>
          </p:cNvSpPr>
          <p:nvPr/>
        </p:nvSpPr>
        <p:spPr bwMode="auto">
          <a:xfrm>
            <a:off x="419100" y="3505200"/>
            <a:ext cx="8305800" cy="327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38138" indent="-338138"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1800" dirty="0">
                <a:solidFill>
                  <a:schemeClr val="bg1"/>
                </a:solidFill>
                <a:cs typeface="Times New Roman" pitchFamily="18" charset="0"/>
              </a:rPr>
              <a:t>Some benefits associated with use of structural steel for owners are:</a:t>
            </a:r>
          </a:p>
          <a:p>
            <a:pPr algn="just" eaLnBrk="1" hangingPunct="1">
              <a:spcBef>
                <a:spcPts val="1000"/>
              </a:spcBef>
            </a:pPr>
            <a:r>
              <a:rPr lang="en-US" altLang="en-US" sz="1800" dirty="0">
                <a:solidFill>
                  <a:schemeClr val="bg1"/>
                </a:solidFill>
                <a:cs typeface="Times New Roman" pitchFamily="18" charset="0"/>
              </a:rPr>
              <a:t>Steel allows for reduced frame construction time and the ability to construct in all seasons</a:t>
            </a:r>
          </a:p>
          <a:p>
            <a:pPr algn="just" eaLnBrk="1" hangingPunct="1">
              <a:spcBef>
                <a:spcPts val="1000"/>
              </a:spcBef>
            </a:pPr>
            <a:r>
              <a:rPr lang="en-US" altLang="en-US" sz="1800" dirty="0">
                <a:solidFill>
                  <a:schemeClr val="bg1"/>
                </a:solidFill>
                <a:cs typeface="Times New Roman" pitchFamily="18" charset="0"/>
              </a:rPr>
              <a:t>Steel makes large spans and bay sizes possible, providing more flexibility for owners</a:t>
            </a:r>
          </a:p>
          <a:p>
            <a:pPr algn="just" eaLnBrk="1" hangingPunct="1">
              <a:spcBef>
                <a:spcPts val="1000"/>
              </a:spcBef>
            </a:pPr>
            <a:r>
              <a:rPr lang="en-US" altLang="en-US" sz="1800" dirty="0">
                <a:solidFill>
                  <a:schemeClr val="bg1"/>
                </a:solidFill>
                <a:cs typeface="Times New Roman" pitchFamily="18" charset="0"/>
              </a:rPr>
              <a:t>Steel is easier to modify and reinforce if architectural changes are made to a facility over its life</a:t>
            </a:r>
          </a:p>
          <a:p>
            <a:pPr algn="just" eaLnBrk="1" hangingPunct="1">
              <a:spcBef>
                <a:spcPts val="1000"/>
              </a:spcBef>
            </a:pPr>
            <a:r>
              <a:rPr lang="en-US" altLang="en-US" sz="1800" dirty="0">
                <a:solidFill>
                  <a:schemeClr val="bg1"/>
                </a:solidFill>
                <a:cs typeface="Times New Roman" pitchFamily="18" charset="0"/>
              </a:rPr>
              <a:t>Steel is lightweight and can reduce foundation costs</a:t>
            </a:r>
          </a:p>
          <a:p>
            <a:pPr algn="just" eaLnBrk="1" hangingPunct="1">
              <a:spcBef>
                <a:spcPts val="1000"/>
              </a:spcBef>
            </a:pPr>
            <a:r>
              <a:rPr lang="en-US" altLang="en-US" sz="1800" dirty="0">
                <a:solidFill>
                  <a:schemeClr val="bg1"/>
                </a:solidFill>
                <a:cs typeface="Times New Roman" pitchFamily="18" charset="0"/>
              </a:rPr>
              <a:t>Steel is durable, long-lasting and recyclable	</a:t>
            </a:r>
            <a:endParaRPr lang="en-US" altLang="en-US" sz="1800" dirty="0">
              <a:solidFill>
                <a:srgbClr val="FFFF00"/>
              </a:solidFill>
              <a:cs typeface="Times New Roman" pitchFamily="18" charset="0"/>
            </a:endParaRPr>
          </a:p>
        </p:txBody>
      </p:sp>
      <p:sp>
        <p:nvSpPr>
          <p:cNvPr id="5124"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Benefits of Structural Steel</a:t>
            </a:r>
          </a:p>
        </p:txBody>
      </p:sp>
      <p:pic>
        <p:nvPicPr>
          <p:cNvPr id="5125" name="Picture 6"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 y="744538"/>
            <a:ext cx="38957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7" descr="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752475"/>
            <a:ext cx="38830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561A432-2D5E-4B71-8178-078F21D2AD29}" type="slidenum">
              <a:rPr lang="en-US" altLang="en-US" sz="1400" smtClean="0"/>
              <a:pPr eaLnBrk="1" hangingPunct="1">
                <a:spcBef>
                  <a:spcPct val="0"/>
                </a:spcBef>
                <a:buFontTx/>
                <a:buNone/>
              </a:pPr>
              <a:t>40</a:t>
            </a:fld>
            <a:endParaRPr lang="en-US" altLang="en-US" sz="1400" smtClean="0"/>
          </a:p>
        </p:txBody>
      </p:sp>
      <p:pic>
        <p:nvPicPr>
          <p:cNvPr id="41987" name="Picture 9" descr="p236 bolt"/>
          <p:cNvPicPr>
            <a:picLocks noChangeAspect="1" noChangeArrowheads="1"/>
          </p:cNvPicPr>
          <p:nvPr/>
        </p:nvPicPr>
        <p:blipFill>
          <a:blip r:embed="rId2">
            <a:extLst>
              <a:ext uri="{28A0092B-C50C-407E-A947-70E740481C1C}">
                <a14:useLocalDpi xmlns:a14="http://schemas.microsoft.com/office/drawing/2010/main" val="0"/>
              </a:ext>
            </a:extLst>
          </a:blip>
          <a:srcRect l="8823" t="7385" r="8958" b="63394"/>
          <a:stretch>
            <a:fillRect/>
          </a:stretch>
        </p:blipFill>
        <p:spPr bwMode="auto">
          <a:xfrm>
            <a:off x="379413" y="811213"/>
            <a:ext cx="7161212"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9" descr="p236 bolt"/>
          <p:cNvPicPr>
            <a:picLocks noChangeAspect="1" noChangeArrowheads="1"/>
          </p:cNvPicPr>
          <p:nvPr/>
        </p:nvPicPr>
        <p:blipFill>
          <a:blip r:embed="rId2">
            <a:extLst>
              <a:ext uri="{28A0092B-C50C-407E-A947-70E740481C1C}">
                <a14:useLocalDpi xmlns:a14="http://schemas.microsoft.com/office/drawing/2010/main" val="0"/>
              </a:ext>
            </a:extLst>
          </a:blip>
          <a:srcRect l="8907" t="47263" r="8409" b="23158"/>
          <a:stretch>
            <a:fillRect/>
          </a:stretch>
        </p:blipFill>
        <p:spPr bwMode="auto">
          <a:xfrm>
            <a:off x="1285875" y="2208213"/>
            <a:ext cx="6804025"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9" descr="p236 bolt"/>
          <p:cNvPicPr>
            <a:picLocks noChangeAspect="1" noChangeArrowheads="1"/>
          </p:cNvPicPr>
          <p:nvPr/>
        </p:nvPicPr>
        <p:blipFill>
          <a:blip r:embed="rId2">
            <a:extLst>
              <a:ext uri="{28A0092B-C50C-407E-A947-70E740481C1C}">
                <a14:useLocalDpi xmlns:a14="http://schemas.microsoft.com/office/drawing/2010/main" val="0"/>
              </a:ext>
            </a:extLst>
          </a:blip>
          <a:srcRect l="9052" t="78076" r="9129" b="8324"/>
          <a:stretch>
            <a:fillRect/>
          </a:stretch>
        </p:blipFill>
        <p:spPr bwMode="auto">
          <a:xfrm>
            <a:off x="2103438" y="4586288"/>
            <a:ext cx="673417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Inspections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FA25D80-E4DF-4414-8BB3-826662E16A14}" type="slidenum">
              <a:rPr lang="en-US" altLang="en-US" sz="1400" smtClean="0"/>
              <a:pPr eaLnBrk="1" hangingPunct="1">
                <a:spcBef>
                  <a:spcPct val="0"/>
                </a:spcBef>
                <a:buFontTx/>
                <a:buNone/>
              </a:pPr>
              <a:t>41</a:t>
            </a:fld>
            <a:endParaRPr lang="en-US" altLang="en-US" sz="1400" smtClean="0"/>
          </a:p>
        </p:txBody>
      </p:sp>
      <p:sp>
        <p:nvSpPr>
          <p:cNvPr id="43011"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Inspections</a:t>
            </a:r>
          </a:p>
        </p:txBody>
      </p:sp>
      <p:sp>
        <p:nvSpPr>
          <p:cNvPr id="43012" name="Text Box 5"/>
          <p:cNvSpPr txBox="1">
            <a:spLocks noChangeArrowheads="1"/>
          </p:cNvSpPr>
          <p:nvPr/>
        </p:nvSpPr>
        <p:spPr bwMode="auto">
          <a:xfrm>
            <a:off x="276225" y="3371850"/>
            <a:ext cx="859155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In addition to the erector’s quality control program, tests and inspection are specified by the Engineer of Record and/or the local building authority</a:t>
            </a:r>
          </a:p>
          <a:p>
            <a:pPr algn="just" eaLnBrk="1" hangingPunct="1">
              <a:spcBef>
                <a:spcPct val="50000"/>
              </a:spcBef>
            </a:pPr>
            <a:r>
              <a:rPr lang="en-US" altLang="en-US" sz="1800">
                <a:solidFill>
                  <a:schemeClr val="bg1"/>
                </a:solidFill>
              </a:rPr>
              <a:t>A local building inspector may request that tests in addition to those specified by the Engineer of Record be performed</a:t>
            </a:r>
          </a:p>
          <a:p>
            <a:pPr algn="just" eaLnBrk="1" hangingPunct="1">
              <a:spcBef>
                <a:spcPct val="50000"/>
              </a:spcBef>
            </a:pPr>
            <a:r>
              <a:rPr lang="en-US" altLang="en-US" sz="1800">
                <a:solidFill>
                  <a:schemeClr val="bg1"/>
                </a:solidFill>
              </a:rPr>
              <a:t>Snug-tightened joints require visual inspection for firm contact and proper use of washers</a:t>
            </a:r>
          </a:p>
          <a:p>
            <a:pPr algn="just" eaLnBrk="1" hangingPunct="1">
              <a:spcBef>
                <a:spcPct val="50000"/>
              </a:spcBef>
            </a:pPr>
            <a:r>
              <a:rPr lang="en-US" altLang="en-US" sz="1800">
                <a:solidFill>
                  <a:schemeClr val="bg1"/>
                </a:solidFill>
              </a:rPr>
              <a:t>Pretensioned joints require pre-installation verification and routine observation of proper application</a:t>
            </a:r>
          </a:p>
          <a:p>
            <a:pPr algn="just" eaLnBrk="1" hangingPunct="1">
              <a:spcBef>
                <a:spcPct val="50000"/>
              </a:spcBef>
            </a:pPr>
            <a:r>
              <a:rPr lang="en-US" altLang="en-US" sz="1800">
                <a:solidFill>
                  <a:schemeClr val="bg1"/>
                </a:solidFill>
              </a:rPr>
              <a:t>Slip-critical joints require inspection of the faying surfaces in addition to the above inspections</a:t>
            </a:r>
          </a:p>
        </p:txBody>
      </p:sp>
      <p:pic>
        <p:nvPicPr>
          <p:cNvPr id="43013" name="Picture 9" descr="Picture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8" y="682625"/>
            <a:ext cx="4065587"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2" descr="Picture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665163"/>
            <a:ext cx="4065588"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8926614-B954-48FB-B925-B458C7D5D260}" type="slidenum">
              <a:rPr lang="en-US" altLang="en-US" sz="1400" smtClean="0"/>
              <a:pPr eaLnBrk="1" hangingPunct="1">
                <a:spcBef>
                  <a:spcPct val="0"/>
                </a:spcBef>
                <a:buFontTx/>
                <a:buNone/>
              </a:pPr>
              <a:t>42</a:t>
            </a:fld>
            <a:endParaRPr lang="en-US" altLang="en-US" sz="1400" smtClean="0"/>
          </a:p>
        </p:txBody>
      </p:sp>
      <p:sp>
        <p:nvSpPr>
          <p:cNvPr id="44035" name="Rectangle 2"/>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400" b="1">
                <a:solidFill>
                  <a:schemeClr val="bg1"/>
                </a:solidFill>
              </a:rPr>
              <a:t>Inspections</a:t>
            </a:r>
          </a:p>
        </p:txBody>
      </p:sp>
      <p:sp>
        <p:nvSpPr>
          <p:cNvPr id="44036" name="Text Box 3"/>
          <p:cNvSpPr txBox="1">
            <a:spLocks noChangeArrowheads="1"/>
          </p:cNvSpPr>
          <p:nvPr/>
        </p:nvSpPr>
        <p:spPr bwMode="auto">
          <a:xfrm>
            <a:off x="263525" y="4133850"/>
            <a:ext cx="8591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1800">
                <a:solidFill>
                  <a:schemeClr val="bg1"/>
                </a:solidFill>
              </a:rPr>
              <a:t>There are several bolted connection inspections that can be performed:</a:t>
            </a:r>
          </a:p>
        </p:txBody>
      </p:sp>
      <p:sp>
        <p:nvSpPr>
          <p:cNvPr id="44037" name="Text Box 6"/>
          <p:cNvSpPr txBox="1">
            <a:spLocks noChangeArrowheads="1"/>
          </p:cNvSpPr>
          <p:nvPr/>
        </p:nvSpPr>
        <p:spPr bwMode="auto">
          <a:xfrm>
            <a:off x="276225" y="4502150"/>
            <a:ext cx="8591550" cy="215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Look at the bolt stick-out (above)</a:t>
            </a:r>
          </a:p>
          <a:p>
            <a:pPr lvl="1" algn="just" eaLnBrk="1" hangingPunct="1">
              <a:spcBef>
                <a:spcPct val="50000"/>
              </a:spcBef>
              <a:buSzPct val="85000"/>
              <a:buFont typeface="Wingdings" pitchFamily="2" charset="2"/>
              <a:buChar char="§"/>
            </a:pPr>
            <a:r>
              <a:rPr lang="en-US" altLang="en-US" sz="1800">
                <a:solidFill>
                  <a:schemeClr val="bg1"/>
                </a:solidFill>
              </a:rPr>
              <a:t>Stick-out is the amount the bolt extends beyond the outside surface of the nut</a:t>
            </a:r>
          </a:p>
          <a:p>
            <a:pPr lvl="1" algn="just" eaLnBrk="1" hangingPunct="1">
              <a:spcBef>
                <a:spcPct val="50000"/>
              </a:spcBef>
              <a:buSzPct val="85000"/>
              <a:buFont typeface="Wingdings" pitchFamily="2" charset="2"/>
              <a:buChar char="§"/>
            </a:pPr>
            <a:r>
              <a:rPr lang="en-US" altLang="en-US" sz="1800">
                <a:solidFill>
                  <a:schemeClr val="bg1"/>
                </a:solidFill>
              </a:rPr>
              <a:t>Positive or zero stick-out is acceptable</a:t>
            </a:r>
          </a:p>
          <a:p>
            <a:pPr lvl="1" algn="just" eaLnBrk="1" hangingPunct="1">
              <a:spcBef>
                <a:spcPct val="50000"/>
              </a:spcBef>
              <a:buSzPct val="85000"/>
              <a:buFont typeface="Wingdings" pitchFamily="2" charset="2"/>
              <a:buChar char="§"/>
            </a:pPr>
            <a:r>
              <a:rPr lang="en-US" altLang="en-US" sz="1800">
                <a:solidFill>
                  <a:schemeClr val="bg1"/>
                </a:solidFill>
              </a:rPr>
              <a:t>Negative stick-out, where the end of the bolt is inside the nut, is not acceptable</a:t>
            </a:r>
          </a:p>
        </p:txBody>
      </p:sp>
      <p:pic>
        <p:nvPicPr>
          <p:cNvPr id="44038" name="Picture 11" descr="Picture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388" y="625475"/>
            <a:ext cx="5203825"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231E7E2-1648-47D2-8015-871FD18F5F41}" type="slidenum">
              <a:rPr lang="en-US" altLang="en-US" sz="1400" smtClean="0"/>
              <a:pPr eaLnBrk="1" hangingPunct="1">
                <a:spcBef>
                  <a:spcPct val="0"/>
                </a:spcBef>
                <a:buFontTx/>
                <a:buNone/>
              </a:pPr>
              <a:t>43</a:t>
            </a:fld>
            <a:endParaRPr lang="en-US" altLang="en-US" sz="1400" smtClean="0"/>
          </a:p>
        </p:txBody>
      </p:sp>
      <p:sp>
        <p:nvSpPr>
          <p:cNvPr id="45059" name="Rectangle 3"/>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400" b="1">
                <a:solidFill>
                  <a:schemeClr val="bg1"/>
                </a:solidFill>
              </a:rPr>
              <a:t>Inspections</a:t>
            </a:r>
          </a:p>
        </p:txBody>
      </p:sp>
      <p:sp>
        <p:nvSpPr>
          <p:cNvPr id="45060" name="Text Box 5"/>
          <p:cNvSpPr txBox="1">
            <a:spLocks noChangeArrowheads="1"/>
          </p:cNvSpPr>
          <p:nvPr/>
        </p:nvSpPr>
        <p:spPr bwMode="auto">
          <a:xfrm>
            <a:off x="276225" y="4689475"/>
            <a:ext cx="859155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Inspect the turn-of-nut matchmarks to ensure the bolts have been pretensioned</a:t>
            </a:r>
          </a:p>
          <a:p>
            <a:pPr algn="just" eaLnBrk="1" hangingPunct="1">
              <a:spcBef>
                <a:spcPct val="50000"/>
              </a:spcBef>
            </a:pPr>
            <a:r>
              <a:rPr lang="en-US" altLang="en-US" sz="1800">
                <a:solidFill>
                  <a:schemeClr val="bg1"/>
                </a:solidFill>
              </a:rPr>
              <a:t>If F1852 or F2280 bolts are used, make sure the ends have been snapped off all bolts (above)</a:t>
            </a:r>
          </a:p>
          <a:p>
            <a:pPr lvl="1" algn="just" eaLnBrk="1" hangingPunct="1">
              <a:spcBef>
                <a:spcPct val="50000"/>
              </a:spcBef>
              <a:buSzPct val="85000"/>
              <a:buFont typeface="Courier New" pitchFamily="49" charset="0"/>
              <a:buChar char="o"/>
            </a:pPr>
            <a:r>
              <a:rPr lang="en-US" altLang="en-US" sz="1800">
                <a:solidFill>
                  <a:schemeClr val="bg1"/>
                </a:solidFill>
              </a:rPr>
              <a:t>In some cases, due to insufficient clearance for the installation wrench,  F1852 and F2280 bolts will be tightened by alternative methods so the ends will not be snapped off</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681" y="658813"/>
            <a:ext cx="6246638" cy="403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A88E04E6-03DD-453A-8CC8-5349DE62B289}" type="slidenum">
              <a:rPr lang="en-US" altLang="en-US" sz="1400" smtClean="0"/>
              <a:pPr eaLnBrk="1" hangingPunct="1">
                <a:spcBef>
                  <a:spcPct val="0"/>
                </a:spcBef>
                <a:buFontTx/>
                <a:buNone/>
              </a:pPr>
              <a:t>44</a:t>
            </a:fld>
            <a:endParaRPr lang="en-US" altLang="en-US" sz="1400" smtClean="0"/>
          </a:p>
        </p:txBody>
      </p:sp>
      <p:sp>
        <p:nvSpPr>
          <p:cNvPr id="46083" name="Text Box 2"/>
          <p:cNvSpPr txBox="1">
            <a:spLocks noChangeArrowheads="1"/>
          </p:cNvSpPr>
          <p:nvPr/>
        </p:nvSpPr>
        <p:spPr bwMode="auto">
          <a:xfrm>
            <a:off x="152400" y="4373563"/>
            <a:ext cx="88392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The erector may prefer certain bolt and joint types over others due to equipment requirements, experience, and installation times</a:t>
            </a:r>
          </a:p>
          <a:p>
            <a:pPr algn="just" eaLnBrk="1" hangingPunct="1">
              <a:spcBef>
                <a:spcPct val="50000"/>
              </a:spcBef>
            </a:pPr>
            <a:r>
              <a:rPr lang="en-US" altLang="en-US" sz="1800">
                <a:solidFill>
                  <a:schemeClr val="bg1"/>
                </a:solidFill>
              </a:rPr>
              <a:t>Snug-tightened joints are normally the most economical bolted joints (Ruby 2003)</a:t>
            </a:r>
          </a:p>
          <a:p>
            <a:pPr algn="just" eaLnBrk="1" hangingPunct="1">
              <a:spcBef>
                <a:spcPct val="50000"/>
              </a:spcBef>
            </a:pPr>
            <a:r>
              <a:rPr lang="en-US" altLang="en-US" sz="1800">
                <a:solidFill>
                  <a:schemeClr val="bg1"/>
                </a:solidFill>
              </a:rPr>
              <a:t>For pretensioned joints, Tension Controlled bolts and DTI’s are popular and can be economical</a:t>
            </a:r>
          </a:p>
          <a:p>
            <a:pPr algn="just" eaLnBrk="1" hangingPunct="1">
              <a:spcBef>
                <a:spcPct val="50000"/>
              </a:spcBef>
            </a:pPr>
            <a:r>
              <a:rPr lang="en-US" altLang="en-US" sz="1800">
                <a:solidFill>
                  <a:schemeClr val="bg1"/>
                </a:solidFill>
              </a:rPr>
              <a:t>Slip-critical joints are the most costly joints, and should only be specified when necessary (Ruby 2003)</a:t>
            </a:r>
          </a:p>
        </p:txBody>
      </p:sp>
      <p:sp>
        <p:nvSpPr>
          <p:cNvPr id="46084"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400" b="1">
                <a:solidFill>
                  <a:schemeClr val="bg1"/>
                </a:solidFill>
              </a:rPr>
              <a:t>Bolting Cost Considerations</a:t>
            </a:r>
          </a:p>
        </p:txBody>
      </p:sp>
      <p:sp>
        <p:nvSpPr>
          <p:cNvPr id="46085" name="Text Box 72"/>
          <p:cNvSpPr txBox="1">
            <a:spLocks noChangeArrowheads="1"/>
          </p:cNvSpPr>
          <p:nvPr/>
        </p:nvSpPr>
        <p:spPr bwMode="auto">
          <a:xfrm>
            <a:off x="152400" y="3738563"/>
            <a:ext cx="883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1800">
                <a:solidFill>
                  <a:schemeClr val="bg1"/>
                </a:solidFill>
              </a:rPr>
              <a:t>The types of joints used in a structure are somewhat dependent on the overall design of the structure, but these are some points to consider:</a:t>
            </a:r>
          </a:p>
        </p:txBody>
      </p:sp>
      <p:pic>
        <p:nvPicPr>
          <p:cNvPr id="46086" name="Picture 80" descr="Picture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661988"/>
            <a:ext cx="32004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81" descr="Picture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75" y="661988"/>
            <a:ext cx="4657725"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DB07788-168A-4A21-81F8-FD65517918E7}" type="slidenum">
              <a:rPr lang="en-US" altLang="en-US" sz="1400" smtClean="0"/>
              <a:pPr eaLnBrk="1" hangingPunct="1">
                <a:spcBef>
                  <a:spcPct val="0"/>
                </a:spcBef>
                <a:buFontTx/>
                <a:buNone/>
              </a:pPr>
              <a:t>45</a:t>
            </a:fld>
            <a:endParaRPr lang="en-US" altLang="en-US" sz="1400" smtClean="0"/>
          </a:p>
        </p:txBody>
      </p:sp>
      <p:pic>
        <p:nvPicPr>
          <p:cNvPr id="47107" name="Picture 6" descr="Picture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59876"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WordArt 2"/>
          <p:cNvSpPr>
            <a:spLocks noChangeArrowheads="1" noChangeShapeType="1" noTextEdit="1"/>
          </p:cNvSpPr>
          <p:nvPr/>
        </p:nvSpPr>
        <p:spPr bwMode="auto">
          <a:xfrm>
            <a:off x="2476500" y="2974975"/>
            <a:ext cx="4191000" cy="914400"/>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Welding</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1FF1A3BA-9E5C-49B6-80EF-9570CA5DDD62}" type="slidenum">
              <a:rPr lang="en-US" altLang="en-US" sz="1400" smtClean="0"/>
              <a:pPr eaLnBrk="1" hangingPunct="1">
                <a:spcBef>
                  <a:spcPct val="0"/>
                </a:spcBef>
                <a:buFontTx/>
                <a:buNone/>
              </a:pPr>
              <a:t>46</a:t>
            </a:fld>
            <a:endParaRPr lang="en-US" altLang="en-US" sz="1400" smtClean="0"/>
          </a:p>
        </p:txBody>
      </p:sp>
      <p:sp>
        <p:nvSpPr>
          <p:cNvPr id="48131" name="Text Box 2"/>
          <p:cNvSpPr txBox="1">
            <a:spLocks noChangeArrowheads="1"/>
          </p:cNvSpPr>
          <p:nvPr/>
        </p:nvSpPr>
        <p:spPr bwMode="auto">
          <a:xfrm>
            <a:off x="276225" y="4516438"/>
            <a:ext cx="859155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Another common method for connecting structural steel is welding</a:t>
            </a:r>
          </a:p>
          <a:p>
            <a:pPr algn="just" eaLnBrk="1" hangingPunct="1">
              <a:spcBef>
                <a:spcPct val="50000"/>
              </a:spcBef>
            </a:pPr>
            <a:r>
              <a:rPr lang="en-US" altLang="en-US" sz="1800">
                <a:solidFill>
                  <a:schemeClr val="bg1"/>
                </a:solidFill>
              </a:rPr>
              <a:t>Welding can be performed in the shop or in the field</a:t>
            </a:r>
          </a:p>
          <a:p>
            <a:pPr algn="just" eaLnBrk="1" hangingPunct="1">
              <a:spcBef>
                <a:spcPct val="50000"/>
              </a:spcBef>
            </a:pPr>
            <a:r>
              <a:rPr lang="en-US" altLang="en-US" sz="1800">
                <a:solidFill>
                  <a:schemeClr val="bg1"/>
                </a:solidFill>
              </a:rPr>
              <a:t>Many fabrication shops prefer to weld rather than bolt</a:t>
            </a:r>
          </a:p>
          <a:p>
            <a:pPr algn="just" eaLnBrk="1" hangingPunct="1">
              <a:spcBef>
                <a:spcPct val="50000"/>
              </a:spcBef>
            </a:pPr>
            <a:r>
              <a:rPr lang="en-US" altLang="en-US" sz="1800">
                <a:solidFill>
                  <a:schemeClr val="bg1"/>
                </a:solidFill>
              </a:rPr>
              <a:t>Welding in the field is avoided if possible due to welding condition requirements</a:t>
            </a:r>
          </a:p>
          <a:p>
            <a:pPr algn="just" eaLnBrk="1" hangingPunct="1">
              <a:spcBef>
                <a:spcPct val="50000"/>
              </a:spcBef>
            </a:pPr>
            <a:r>
              <a:rPr lang="en-US" altLang="en-US" sz="1800">
                <a:solidFill>
                  <a:schemeClr val="bg1"/>
                </a:solidFill>
              </a:rPr>
              <a:t>There are several welding processes, types, and positions to be considered in building construction</a:t>
            </a:r>
          </a:p>
        </p:txBody>
      </p:sp>
      <p:sp>
        <p:nvSpPr>
          <p:cNvPr id="48132"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Structural Welding</a:t>
            </a:r>
          </a:p>
        </p:txBody>
      </p:sp>
      <p:pic>
        <p:nvPicPr>
          <p:cNvPr id="48133" name="Picture 6" descr="Picture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 y="658813"/>
            <a:ext cx="73152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9D7FA42-082A-42B3-BC5F-EDD52F67F903}" type="slidenum">
              <a:rPr lang="en-US" altLang="en-US" sz="1400" smtClean="0"/>
              <a:pPr eaLnBrk="1" hangingPunct="1">
                <a:spcBef>
                  <a:spcPct val="0"/>
                </a:spcBef>
                <a:buFontTx/>
                <a:buNone/>
              </a:pPr>
              <a:t>47</a:t>
            </a:fld>
            <a:endParaRPr lang="en-US" altLang="en-US" sz="1400" smtClean="0"/>
          </a:p>
        </p:txBody>
      </p:sp>
      <p:sp>
        <p:nvSpPr>
          <p:cNvPr id="44035" name="Text Box 2"/>
          <p:cNvSpPr txBox="1">
            <a:spLocks noChangeArrowheads="1"/>
          </p:cNvSpPr>
          <p:nvPr/>
        </p:nvSpPr>
        <p:spPr bwMode="auto">
          <a:xfrm>
            <a:off x="276225" y="4575175"/>
            <a:ext cx="859155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defRPr/>
            </a:pPr>
            <a:r>
              <a:rPr lang="en-US" altLang="en-US" sz="1800" dirty="0" smtClean="0"/>
              <a:t>The American Welding Society (AWS) is a nonprofit organization with a goal to advance the science, technology and application of welding and related joining disciplines</a:t>
            </a:r>
          </a:p>
          <a:p>
            <a:pPr algn="just" eaLnBrk="1" hangingPunct="1">
              <a:spcBef>
                <a:spcPct val="50000"/>
              </a:spcBef>
              <a:defRPr/>
            </a:pPr>
            <a:r>
              <a:rPr lang="en-US" altLang="en-US" sz="1800" dirty="0" smtClean="0"/>
              <a:t>AWS develops codes, recommended practices, and guides under strict American National Standards Institute (ANSI) procedures</a:t>
            </a:r>
          </a:p>
          <a:p>
            <a:pPr marL="0" indent="0" algn="just" eaLnBrk="1" hangingPunct="1">
              <a:spcBef>
                <a:spcPct val="50000"/>
              </a:spcBef>
              <a:buFontTx/>
              <a:buNone/>
              <a:defRPr/>
            </a:pPr>
            <a:r>
              <a:rPr lang="en-US" altLang="en-US" sz="1800" dirty="0" smtClean="0"/>
              <a:t>     (AWS 2010a)</a:t>
            </a:r>
          </a:p>
        </p:txBody>
      </p:sp>
      <p:sp>
        <p:nvSpPr>
          <p:cNvPr id="49156"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Structural Welding</a:t>
            </a:r>
          </a:p>
        </p:txBody>
      </p:sp>
      <p:pic>
        <p:nvPicPr>
          <p:cNvPr id="49157" name="Picture 11" descr="Picture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938" y="655638"/>
            <a:ext cx="7345362"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09FF0B5-9496-44F6-A889-22F42627EF84}" type="slidenum">
              <a:rPr lang="en-US" altLang="en-US" sz="1400" smtClean="0"/>
              <a:pPr eaLnBrk="1" hangingPunct="1">
                <a:spcBef>
                  <a:spcPct val="0"/>
                </a:spcBef>
                <a:buFontTx/>
                <a:buNone/>
              </a:pPr>
              <a:t>48</a:t>
            </a:fld>
            <a:endParaRPr lang="en-US" altLang="en-US" sz="1400" smtClean="0"/>
          </a:p>
        </p:txBody>
      </p:sp>
      <p:sp>
        <p:nvSpPr>
          <p:cNvPr id="50179" name="Text Box 2"/>
          <p:cNvSpPr txBox="1">
            <a:spLocks noChangeArrowheads="1"/>
          </p:cNvSpPr>
          <p:nvPr/>
        </p:nvSpPr>
        <p:spPr bwMode="auto">
          <a:xfrm>
            <a:off x="276225" y="5640388"/>
            <a:ext cx="85915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Welding is the process of fusing multiple pieces of metal together by heating the filler metal to a liquid state</a:t>
            </a:r>
          </a:p>
          <a:p>
            <a:pPr algn="just" eaLnBrk="1" hangingPunct="1">
              <a:spcBef>
                <a:spcPct val="50000"/>
              </a:spcBef>
            </a:pPr>
            <a:r>
              <a:rPr lang="en-US" altLang="en-US" sz="1800">
                <a:solidFill>
                  <a:schemeClr val="bg1"/>
                </a:solidFill>
              </a:rPr>
              <a:t>A properly welded joint is stronger than the base metal</a:t>
            </a:r>
          </a:p>
        </p:txBody>
      </p:sp>
      <p:sp>
        <p:nvSpPr>
          <p:cNvPr id="50180"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Structural Welding</a:t>
            </a:r>
          </a:p>
        </p:txBody>
      </p:sp>
      <p:pic>
        <p:nvPicPr>
          <p:cNvPr id="50181" name="Picture 12" descr="Picture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3" y="690563"/>
            <a:ext cx="7458075" cy="481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AE1875B8-F264-4E54-A9F0-1A071C42B39F}" type="slidenum">
              <a:rPr lang="en-US" altLang="en-US" sz="1400" smtClean="0"/>
              <a:pPr eaLnBrk="1" hangingPunct="1">
                <a:spcBef>
                  <a:spcPct val="0"/>
                </a:spcBef>
                <a:buFontTx/>
                <a:buNone/>
              </a:pPr>
              <a:t>49</a:t>
            </a:fld>
            <a:endParaRPr lang="en-US" altLang="en-US" sz="1400" smtClean="0"/>
          </a:p>
        </p:txBody>
      </p:sp>
      <p:sp>
        <p:nvSpPr>
          <p:cNvPr id="51203" name="Text Box 2"/>
          <p:cNvSpPr txBox="1">
            <a:spLocks noChangeArrowheads="1"/>
          </p:cNvSpPr>
          <p:nvPr/>
        </p:nvSpPr>
        <p:spPr bwMode="auto">
          <a:xfrm>
            <a:off x="276225" y="5038725"/>
            <a:ext cx="85915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t>Welds may be loaded in shear, tension, compression, or a combination of these</a:t>
            </a:r>
          </a:p>
          <a:p>
            <a:pPr algn="just" eaLnBrk="1" hangingPunct="1">
              <a:spcBef>
                <a:spcPct val="50000"/>
              </a:spcBef>
            </a:pPr>
            <a:r>
              <a:rPr lang="en-US" altLang="en-US" sz="1800"/>
              <a:t>Capacities for welds are given in the AISC </a:t>
            </a:r>
            <a:r>
              <a:rPr lang="en-US" altLang="en-US" sz="1800" i="1"/>
              <a:t>Specification</a:t>
            </a:r>
            <a:r>
              <a:rPr lang="en-US" altLang="en-US" sz="1800"/>
              <a:t> Section J2 (2010)</a:t>
            </a:r>
          </a:p>
          <a:p>
            <a:pPr algn="just" eaLnBrk="1" hangingPunct="1">
              <a:spcBef>
                <a:spcPct val="50000"/>
              </a:spcBef>
            </a:pPr>
            <a:r>
              <a:rPr lang="en-US" altLang="en-US" sz="1800"/>
              <a:t>The strength of a weld is dependent on multiple factors, including: base metal, filler metal, type of weld, throat and weld size</a:t>
            </a:r>
          </a:p>
        </p:txBody>
      </p:sp>
      <p:sp>
        <p:nvSpPr>
          <p:cNvPr id="51204"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Strength of Structural Welds</a:t>
            </a:r>
          </a:p>
        </p:txBody>
      </p:sp>
      <p:sp>
        <p:nvSpPr>
          <p:cNvPr id="51205" name="Text Box 6"/>
          <p:cNvSpPr txBox="1">
            <a:spLocks noChangeArrowheads="1"/>
          </p:cNvSpPr>
          <p:nvPr/>
        </p:nvSpPr>
        <p:spPr bwMode="auto">
          <a:xfrm>
            <a:off x="1636713" y="4635500"/>
            <a:ext cx="58689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400"/>
              <a:t>(Part of Table J2.5 AISC 2010)</a:t>
            </a:r>
          </a:p>
        </p:txBody>
      </p:sp>
      <p:pic>
        <p:nvPicPr>
          <p:cNvPr id="5120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713" y="661988"/>
            <a:ext cx="5868987" cy="397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rgbClr val="000000"/>
                </a:solidFill>
                <a:miter lim="800000"/>
                <a:headEnd/>
                <a:tailEnd type="none" w="lg" len="lg"/>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A7A31247-F0E6-4A07-BA6E-5CE2C2D706BD}" type="slidenum">
              <a:rPr lang="en-US" altLang="en-US" sz="1400" smtClean="0"/>
              <a:pPr eaLnBrk="1" hangingPunct="1">
                <a:spcBef>
                  <a:spcPct val="0"/>
                </a:spcBef>
                <a:buFontTx/>
                <a:buNone/>
              </a:pPr>
              <a:t>5</a:t>
            </a:fld>
            <a:endParaRPr lang="en-US" altLang="en-US" sz="1400" smtClean="0"/>
          </a:p>
        </p:txBody>
      </p:sp>
      <p:sp>
        <p:nvSpPr>
          <p:cNvPr id="6147" name="Text Box 2"/>
          <p:cNvSpPr txBox="1">
            <a:spLocks noChangeArrowheads="1"/>
          </p:cNvSpPr>
          <p:nvPr/>
        </p:nvSpPr>
        <p:spPr bwMode="auto">
          <a:xfrm>
            <a:off x="541338" y="4229100"/>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1800">
                <a:solidFill>
                  <a:schemeClr val="bg1"/>
                </a:solidFill>
                <a:cs typeface="Times New Roman" pitchFamily="18" charset="0"/>
              </a:rPr>
              <a:t>Procurement and management of structural steel is similar to other materials, but there are some unique aspects to steel construction:</a:t>
            </a:r>
          </a:p>
        </p:txBody>
      </p:sp>
      <p:sp>
        <p:nvSpPr>
          <p:cNvPr id="6148" name="Text Box 3"/>
          <p:cNvSpPr txBox="1">
            <a:spLocks noChangeArrowheads="1"/>
          </p:cNvSpPr>
          <p:nvPr/>
        </p:nvSpPr>
        <p:spPr bwMode="auto">
          <a:xfrm>
            <a:off x="533400" y="4870450"/>
            <a:ext cx="8305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38138" indent="-338138"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cs typeface="Times New Roman" pitchFamily="18" charset="0"/>
              </a:rPr>
              <a:t>Steel is fabricated off-site (above left)</a:t>
            </a:r>
          </a:p>
          <a:p>
            <a:pPr algn="just" eaLnBrk="1" hangingPunct="1">
              <a:spcBef>
                <a:spcPct val="50000"/>
              </a:spcBef>
            </a:pPr>
            <a:r>
              <a:rPr lang="en-US" altLang="en-US" sz="1800">
                <a:solidFill>
                  <a:schemeClr val="bg1"/>
                </a:solidFill>
                <a:cs typeface="Times New Roman" pitchFamily="18" charset="0"/>
              </a:rPr>
              <a:t>On-site erection is a rapid process (above right)</a:t>
            </a:r>
          </a:p>
          <a:p>
            <a:pPr algn="just" eaLnBrk="1" hangingPunct="1">
              <a:spcBef>
                <a:spcPct val="50000"/>
              </a:spcBef>
            </a:pPr>
            <a:r>
              <a:rPr lang="en-US" altLang="en-US" sz="1800">
                <a:solidFill>
                  <a:schemeClr val="bg1"/>
                </a:solidFill>
                <a:cs typeface="Times New Roman" pitchFamily="18" charset="0"/>
              </a:rPr>
              <a:t>This gives use of structural steel some scheduling advantages</a:t>
            </a:r>
          </a:p>
          <a:p>
            <a:pPr algn="just" eaLnBrk="1" hangingPunct="1">
              <a:spcBef>
                <a:spcPct val="50000"/>
              </a:spcBef>
            </a:pPr>
            <a:r>
              <a:rPr lang="en-US" altLang="en-US" sz="1800">
                <a:solidFill>
                  <a:schemeClr val="bg1"/>
                </a:solidFill>
                <a:cs typeface="Times New Roman" pitchFamily="18" charset="0"/>
              </a:rPr>
              <a:t>Coordination of all parties is essential for achieving potential advantages</a:t>
            </a:r>
            <a:endParaRPr lang="en-US" altLang="en-US" sz="1800">
              <a:solidFill>
                <a:srgbClr val="FFFF00"/>
              </a:solidFill>
              <a:cs typeface="Times New Roman" pitchFamily="18" charset="0"/>
            </a:endParaRPr>
          </a:p>
        </p:txBody>
      </p:sp>
      <p:sp>
        <p:nvSpPr>
          <p:cNvPr id="6149" name="Rectangle 6"/>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Unique Aspects of Steel Construction</a:t>
            </a:r>
          </a:p>
        </p:txBody>
      </p:sp>
      <p:pic>
        <p:nvPicPr>
          <p:cNvPr id="6150" name="Picture 7"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901700"/>
            <a:ext cx="38830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8"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825" y="914400"/>
            <a:ext cx="38830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1C50CA7D-21F0-4798-97A8-9A51726B9859}" type="slidenum">
              <a:rPr lang="en-US" altLang="en-US" sz="1400" smtClean="0"/>
              <a:pPr eaLnBrk="1" hangingPunct="1">
                <a:spcBef>
                  <a:spcPct val="0"/>
                </a:spcBef>
                <a:buFontTx/>
                <a:buNone/>
              </a:pPr>
              <a:t>50</a:t>
            </a:fld>
            <a:endParaRPr lang="en-US" altLang="en-US" sz="1400" smtClean="0"/>
          </a:p>
        </p:txBody>
      </p:sp>
      <p:pic>
        <p:nvPicPr>
          <p:cNvPr id="52227" name="Picture 2" descr="stit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8388" y="698500"/>
            <a:ext cx="3656012"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3"/>
          <p:cNvSpPr txBox="1">
            <a:spLocks noChangeArrowheads="1"/>
          </p:cNvSpPr>
          <p:nvPr/>
        </p:nvSpPr>
        <p:spPr bwMode="auto">
          <a:xfrm>
            <a:off x="276225" y="3821113"/>
            <a:ext cx="8591550" cy="297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t>Tack Weld (above left)</a:t>
            </a:r>
          </a:p>
          <a:p>
            <a:pPr lvl="1" algn="just" eaLnBrk="1" hangingPunct="1">
              <a:spcBef>
                <a:spcPct val="50000"/>
              </a:spcBef>
              <a:buSzPct val="85000"/>
              <a:buFont typeface="Wingdings" pitchFamily="2" charset="2"/>
              <a:buChar char="§"/>
            </a:pPr>
            <a:r>
              <a:rPr lang="en-US" altLang="en-US" sz="1800"/>
              <a:t>A temporary weld used to hold parts in place while more extensive, final welds are made</a:t>
            </a:r>
          </a:p>
          <a:p>
            <a:pPr algn="just" eaLnBrk="1" hangingPunct="1">
              <a:spcBef>
                <a:spcPct val="50000"/>
              </a:spcBef>
            </a:pPr>
            <a:r>
              <a:rPr lang="en-US" altLang="en-US" sz="1800"/>
              <a:t>Continuous Weld</a:t>
            </a:r>
          </a:p>
          <a:p>
            <a:pPr lvl="1" algn="just" eaLnBrk="1" hangingPunct="1">
              <a:spcBef>
                <a:spcPct val="50000"/>
              </a:spcBef>
              <a:buSzPct val="85000"/>
              <a:buFont typeface="Wingdings" pitchFamily="2" charset="2"/>
              <a:buChar char="§"/>
            </a:pPr>
            <a:r>
              <a:rPr lang="en-US" altLang="en-US" sz="1800"/>
              <a:t>A weld which extends continuously from one end of a joint to the other</a:t>
            </a:r>
          </a:p>
          <a:p>
            <a:pPr algn="just" eaLnBrk="1" hangingPunct="1">
              <a:spcBef>
                <a:spcPct val="50000"/>
              </a:spcBef>
            </a:pPr>
            <a:r>
              <a:rPr lang="en-US" altLang="en-US" sz="1800"/>
              <a:t>Stitch Weld (above right)</a:t>
            </a:r>
          </a:p>
          <a:p>
            <a:pPr lvl="1" algn="just" eaLnBrk="1" hangingPunct="1">
              <a:spcBef>
                <a:spcPct val="50000"/>
              </a:spcBef>
              <a:buSzPct val="85000"/>
              <a:buFont typeface="Wingdings" pitchFamily="2" charset="2"/>
              <a:buChar char="§"/>
            </a:pPr>
            <a:r>
              <a:rPr lang="en-US" altLang="en-US" sz="1800"/>
              <a:t>A series of welds of a specified length that are spaced a specified distance from each other</a:t>
            </a:r>
          </a:p>
        </p:txBody>
      </p:sp>
      <p:pic>
        <p:nvPicPr>
          <p:cNvPr id="52229" name="Picture 4" descr="tac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98500"/>
            <a:ext cx="3656013"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AutoShape 6"/>
          <p:cNvSpPr>
            <a:spLocks noChangeArrowheads="1"/>
          </p:cNvSpPr>
          <p:nvPr/>
        </p:nvSpPr>
        <p:spPr bwMode="auto">
          <a:xfrm rot="5400000">
            <a:off x="3416301" y="2108200"/>
            <a:ext cx="182562" cy="744537"/>
          </a:xfrm>
          <a:prstGeom prst="downArrow">
            <a:avLst>
              <a:gd name="adj1" fmla="val 51639"/>
              <a:gd name="adj2" fmla="val 101749"/>
            </a:avLst>
          </a:prstGeom>
          <a:solidFill>
            <a:srgbClr val="990000"/>
          </a:solidFill>
          <a:ln w="15875" algn="ctr">
            <a:solidFill>
              <a:srgbClr val="99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2231" name="AutoShape 7"/>
          <p:cNvSpPr>
            <a:spLocks noChangeArrowheads="1"/>
          </p:cNvSpPr>
          <p:nvPr/>
        </p:nvSpPr>
        <p:spPr bwMode="auto">
          <a:xfrm rot="5400000">
            <a:off x="3128962" y="3138488"/>
            <a:ext cx="182563" cy="744538"/>
          </a:xfrm>
          <a:prstGeom prst="downArrow">
            <a:avLst>
              <a:gd name="adj1" fmla="val 51639"/>
              <a:gd name="adj2" fmla="val 101749"/>
            </a:avLst>
          </a:prstGeom>
          <a:solidFill>
            <a:srgbClr val="990000"/>
          </a:solidFill>
          <a:ln w="15875" algn="ctr">
            <a:solidFill>
              <a:srgbClr val="99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2232" name="AutoShape 8"/>
          <p:cNvSpPr>
            <a:spLocks noChangeArrowheads="1"/>
          </p:cNvSpPr>
          <p:nvPr/>
        </p:nvSpPr>
        <p:spPr bwMode="auto">
          <a:xfrm rot="5400000">
            <a:off x="6176963" y="2260600"/>
            <a:ext cx="182562" cy="744538"/>
          </a:xfrm>
          <a:prstGeom prst="downArrow">
            <a:avLst>
              <a:gd name="adj1" fmla="val 51639"/>
              <a:gd name="adj2" fmla="val 101749"/>
            </a:avLst>
          </a:prstGeom>
          <a:solidFill>
            <a:srgbClr val="990000"/>
          </a:solidFill>
          <a:ln w="15875" algn="ctr">
            <a:solidFill>
              <a:srgbClr val="99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2233" name="AutoShape 9"/>
          <p:cNvSpPr>
            <a:spLocks noChangeArrowheads="1"/>
          </p:cNvSpPr>
          <p:nvPr/>
        </p:nvSpPr>
        <p:spPr bwMode="auto">
          <a:xfrm rot="5400000">
            <a:off x="6554788" y="2028825"/>
            <a:ext cx="182562" cy="744538"/>
          </a:xfrm>
          <a:prstGeom prst="downArrow">
            <a:avLst>
              <a:gd name="adj1" fmla="val 51639"/>
              <a:gd name="adj2" fmla="val 101749"/>
            </a:avLst>
          </a:prstGeom>
          <a:solidFill>
            <a:srgbClr val="990000"/>
          </a:solidFill>
          <a:ln w="15875" algn="ctr">
            <a:solidFill>
              <a:srgbClr val="99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2234" name="AutoShape 10"/>
          <p:cNvSpPr>
            <a:spLocks noChangeArrowheads="1"/>
          </p:cNvSpPr>
          <p:nvPr/>
        </p:nvSpPr>
        <p:spPr bwMode="auto">
          <a:xfrm rot="5400000">
            <a:off x="6908801" y="1809750"/>
            <a:ext cx="182562" cy="744537"/>
          </a:xfrm>
          <a:prstGeom prst="downArrow">
            <a:avLst>
              <a:gd name="adj1" fmla="val 51639"/>
              <a:gd name="adj2" fmla="val 101749"/>
            </a:avLst>
          </a:prstGeom>
          <a:solidFill>
            <a:srgbClr val="990000"/>
          </a:solidFill>
          <a:ln w="15875" algn="ctr">
            <a:solidFill>
              <a:srgbClr val="99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2235" name="Rectangle 11"/>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Welding Terminology</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8B4BEBA-3901-4912-B409-3317277B8524}" type="slidenum">
              <a:rPr lang="en-US" altLang="en-US" sz="1400" smtClean="0"/>
              <a:pPr eaLnBrk="1" hangingPunct="1">
                <a:spcBef>
                  <a:spcPct val="0"/>
                </a:spcBef>
                <a:buFontTx/>
                <a:buNone/>
              </a:pPr>
              <a:t>51</a:t>
            </a:fld>
            <a:endParaRPr lang="en-US" altLang="en-US" sz="1400" smtClean="0"/>
          </a:p>
        </p:txBody>
      </p:sp>
      <p:grpSp>
        <p:nvGrpSpPr>
          <p:cNvPr id="53251" name="Group 11"/>
          <p:cNvGrpSpPr>
            <a:grpSpLocks/>
          </p:cNvGrpSpPr>
          <p:nvPr/>
        </p:nvGrpSpPr>
        <p:grpSpPr bwMode="auto">
          <a:xfrm>
            <a:off x="879475" y="874713"/>
            <a:ext cx="7550150" cy="3824287"/>
            <a:chOff x="554" y="666"/>
            <a:chExt cx="4756" cy="2409"/>
          </a:xfrm>
        </p:grpSpPr>
        <p:pic>
          <p:nvPicPr>
            <p:cNvPr id="53254" name="Picture 5" descr="weldterms1"/>
            <p:cNvPicPr>
              <a:picLocks noChangeAspect="1" noChangeArrowheads="1"/>
            </p:cNvPicPr>
            <p:nvPr/>
          </p:nvPicPr>
          <p:blipFill>
            <a:blip r:embed="rId2">
              <a:extLst>
                <a:ext uri="{28A0092B-C50C-407E-A947-70E740481C1C}">
                  <a14:useLocalDpi xmlns:a14="http://schemas.microsoft.com/office/drawing/2010/main" val="0"/>
                </a:ext>
              </a:extLst>
            </a:blip>
            <a:srcRect l="2151" t="2495" b="4700"/>
            <a:stretch>
              <a:fillRect/>
            </a:stretch>
          </p:blipFill>
          <p:spPr bwMode="auto">
            <a:xfrm>
              <a:off x="554" y="666"/>
              <a:ext cx="4756" cy="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 Box 6"/>
            <p:cNvSpPr txBox="1">
              <a:spLocks noChangeArrowheads="1"/>
            </p:cNvSpPr>
            <p:nvPr/>
          </p:nvSpPr>
          <p:spPr bwMode="auto">
            <a:xfrm>
              <a:off x="676" y="1100"/>
              <a:ext cx="12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t>Butt</a:t>
              </a:r>
            </a:p>
          </p:txBody>
        </p:sp>
        <p:sp>
          <p:nvSpPr>
            <p:cNvPr id="53256" name="Text Box 7"/>
            <p:cNvSpPr txBox="1">
              <a:spLocks noChangeArrowheads="1"/>
            </p:cNvSpPr>
            <p:nvPr/>
          </p:nvSpPr>
          <p:spPr bwMode="auto">
            <a:xfrm>
              <a:off x="2324" y="1260"/>
              <a:ext cx="12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t>Lap</a:t>
              </a:r>
            </a:p>
          </p:txBody>
        </p:sp>
        <p:sp>
          <p:nvSpPr>
            <p:cNvPr id="53257" name="Text Box 8"/>
            <p:cNvSpPr txBox="1">
              <a:spLocks noChangeArrowheads="1"/>
            </p:cNvSpPr>
            <p:nvPr/>
          </p:nvSpPr>
          <p:spPr bwMode="auto">
            <a:xfrm>
              <a:off x="3829" y="1260"/>
              <a:ext cx="99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t>Corner</a:t>
              </a:r>
            </a:p>
          </p:txBody>
        </p:sp>
        <p:sp>
          <p:nvSpPr>
            <p:cNvPr id="53258" name="Text Box 9"/>
            <p:cNvSpPr txBox="1">
              <a:spLocks noChangeArrowheads="1"/>
            </p:cNvSpPr>
            <p:nvPr/>
          </p:nvSpPr>
          <p:spPr bwMode="auto">
            <a:xfrm>
              <a:off x="676" y="2844"/>
              <a:ext cx="12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t>Tee</a:t>
              </a:r>
            </a:p>
          </p:txBody>
        </p:sp>
        <p:sp>
          <p:nvSpPr>
            <p:cNvPr id="53259" name="Text Box 10"/>
            <p:cNvSpPr txBox="1">
              <a:spLocks noChangeArrowheads="1"/>
            </p:cNvSpPr>
            <p:nvPr/>
          </p:nvSpPr>
          <p:spPr bwMode="auto">
            <a:xfrm>
              <a:off x="2644" y="2708"/>
              <a:ext cx="12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t>Edge</a:t>
              </a:r>
            </a:p>
          </p:txBody>
        </p:sp>
      </p:grpSp>
      <p:sp>
        <p:nvSpPr>
          <p:cNvPr id="53252" name="Text Box 2"/>
          <p:cNvSpPr txBox="1">
            <a:spLocks noChangeArrowheads="1"/>
          </p:cNvSpPr>
          <p:nvPr/>
        </p:nvSpPr>
        <p:spPr bwMode="auto">
          <a:xfrm>
            <a:off x="276225" y="5059363"/>
            <a:ext cx="8591550"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Shown above are types of structural joints which are established by positions of the connected material relative to one another</a:t>
            </a:r>
          </a:p>
          <a:p>
            <a:pPr algn="just" eaLnBrk="1" hangingPunct="1">
              <a:spcBef>
                <a:spcPct val="50000"/>
              </a:spcBef>
            </a:pPr>
            <a:r>
              <a:rPr lang="en-US" altLang="en-US" sz="1800">
                <a:solidFill>
                  <a:schemeClr val="bg1"/>
                </a:solidFill>
              </a:rPr>
              <a:t>Lap, tee, and butt joints are most common</a:t>
            </a:r>
          </a:p>
        </p:txBody>
      </p:sp>
      <p:sp>
        <p:nvSpPr>
          <p:cNvPr id="53253" name="Rectangle 3"/>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Welding Terminology</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8C4FE7C-DFC1-412D-A4F4-A4FF2EFC0965}" type="slidenum">
              <a:rPr lang="en-US" altLang="en-US" sz="1400" smtClean="0"/>
              <a:pPr eaLnBrk="1" hangingPunct="1">
                <a:spcBef>
                  <a:spcPct val="0"/>
                </a:spcBef>
                <a:buFontTx/>
                <a:buNone/>
              </a:pPr>
              <a:t>52</a:t>
            </a:fld>
            <a:endParaRPr lang="en-US" altLang="en-US" sz="1400" smtClean="0"/>
          </a:p>
        </p:txBody>
      </p:sp>
      <p:grpSp>
        <p:nvGrpSpPr>
          <p:cNvPr id="54275" name="Group 12"/>
          <p:cNvGrpSpPr>
            <a:grpSpLocks/>
          </p:cNvGrpSpPr>
          <p:nvPr/>
        </p:nvGrpSpPr>
        <p:grpSpPr bwMode="auto">
          <a:xfrm>
            <a:off x="1535113" y="771525"/>
            <a:ext cx="6003925" cy="3529013"/>
            <a:chOff x="989" y="403"/>
            <a:chExt cx="3782" cy="2223"/>
          </a:xfrm>
        </p:grpSpPr>
        <p:pic>
          <p:nvPicPr>
            <p:cNvPr id="54278" name="Picture 5" descr="weldterm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 y="403"/>
              <a:ext cx="3782" cy="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6"/>
            <p:cNvSpPr txBox="1">
              <a:spLocks noChangeArrowheads="1"/>
            </p:cNvSpPr>
            <p:nvPr/>
          </p:nvSpPr>
          <p:spPr bwMode="auto">
            <a:xfrm>
              <a:off x="1106" y="1120"/>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t>Fillet</a:t>
              </a:r>
            </a:p>
          </p:txBody>
        </p:sp>
        <p:sp>
          <p:nvSpPr>
            <p:cNvPr id="54280" name="Text Box 7"/>
            <p:cNvSpPr txBox="1">
              <a:spLocks noChangeArrowheads="1"/>
            </p:cNvSpPr>
            <p:nvPr/>
          </p:nvSpPr>
          <p:spPr bwMode="auto">
            <a:xfrm>
              <a:off x="2240" y="1120"/>
              <a:ext cx="1190"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t>Full penetration single bevel groove weld</a:t>
              </a:r>
            </a:p>
          </p:txBody>
        </p:sp>
        <p:sp>
          <p:nvSpPr>
            <p:cNvPr id="54281" name="Text Box 8"/>
            <p:cNvSpPr txBox="1">
              <a:spLocks noChangeArrowheads="1"/>
            </p:cNvSpPr>
            <p:nvPr/>
          </p:nvSpPr>
          <p:spPr bwMode="auto">
            <a:xfrm>
              <a:off x="3398" y="1120"/>
              <a:ext cx="1329"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t>Partial penetration single bevel groove weld</a:t>
              </a:r>
            </a:p>
          </p:txBody>
        </p:sp>
        <p:sp>
          <p:nvSpPr>
            <p:cNvPr id="54282" name="Text Box 9"/>
            <p:cNvSpPr txBox="1">
              <a:spLocks noChangeArrowheads="1"/>
            </p:cNvSpPr>
            <p:nvPr/>
          </p:nvSpPr>
          <p:spPr bwMode="auto">
            <a:xfrm>
              <a:off x="1106" y="2120"/>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t>Plug</a:t>
              </a:r>
            </a:p>
          </p:txBody>
        </p:sp>
        <p:sp>
          <p:nvSpPr>
            <p:cNvPr id="54283" name="Text Box 10"/>
            <p:cNvSpPr txBox="1">
              <a:spLocks noChangeArrowheads="1"/>
            </p:cNvSpPr>
            <p:nvPr/>
          </p:nvSpPr>
          <p:spPr bwMode="auto">
            <a:xfrm>
              <a:off x="2240" y="2008"/>
              <a:ext cx="1190"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t>Full penetration double vee groove weld</a:t>
              </a:r>
            </a:p>
          </p:txBody>
        </p:sp>
        <p:sp>
          <p:nvSpPr>
            <p:cNvPr id="54284" name="Text Box 11"/>
            <p:cNvSpPr txBox="1">
              <a:spLocks noChangeArrowheads="1"/>
            </p:cNvSpPr>
            <p:nvPr/>
          </p:nvSpPr>
          <p:spPr bwMode="auto">
            <a:xfrm>
              <a:off x="3398" y="2008"/>
              <a:ext cx="129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t>Partial penetration single J groove weld</a:t>
              </a:r>
            </a:p>
          </p:txBody>
        </p:sp>
      </p:grpSp>
      <p:sp>
        <p:nvSpPr>
          <p:cNvPr id="54276" name="Text Box 2"/>
          <p:cNvSpPr txBox="1">
            <a:spLocks noChangeArrowheads="1"/>
          </p:cNvSpPr>
          <p:nvPr/>
        </p:nvSpPr>
        <p:spPr bwMode="auto">
          <a:xfrm>
            <a:off x="276225" y="4384675"/>
            <a:ext cx="859155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Weld types define the configuration of the weld and its underlying design approach</a:t>
            </a:r>
          </a:p>
          <a:p>
            <a:pPr algn="just" eaLnBrk="1" hangingPunct="1">
              <a:spcBef>
                <a:spcPct val="50000"/>
              </a:spcBef>
            </a:pPr>
            <a:r>
              <a:rPr lang="en-US" altLang="en-US" sz="1800">
                <a:solidFill>
                  <a:schemeClr val="bg1"/>
                </a:solidFill>
              </a:rPr>
              <a:t>Fillet welds and groove welds are most common</a:t>
            </a:r>
          </a:p>
          <a:p>
            <a:pPr algn="just" eaLnBrk="1" hangingPunct="1">
              <a:spcBef>
                <a:spcPct val="50000"/>
              </a:spcBef>
            </a:pPr>
            <a:r>
              <a:rPr lang="en-US" altLang="en-US" sz="1800">
                <a:solidFill>
                  <a:schemeClr val="bg1"/>
                </a:solidFill>
              </a:rPr>
              <a:t>Groove welds fall into two categories</a:t>
            </a:r>
          </a:p>
          <a:p>
            <a:pPr lvl="1" algn="just" eaLnBrk="1" hangingPunct="1">
              <a:spcBef>
                <a:spcPct val="50000"/>
              </a:spcBef>
              <a:buSzPct val="85000"/>
              <a:buFont typeface="Wingdings" pitchFamily="2" charset="2"/>
              <a:buChar char="§"/>
            </a:pPr>
            <a:r>
              <a:rPr lang="en-US" altLang="en-US" sz="1800">
                <a:solidFill>
                  <a:schemeClr val="bg1"/>
                </a:solidFill>
              </a:rPr>
              <a:t>Full penetration – the entire member cross-section is welded</a:t>
            </a:r>
          </a:p>
          <a:p>
            <a:pPr lvl="1" algn="just" eaLnBrk="1" hangingPunct="1">
              <a:spcBef>
                <a:spcPct val="50000"/>
              </a:spcBef>
              <a:buSzPct val="85000"/>
              <a:buFont typeface="Wingdings" pitchFamily="2" charset="2"/>
              <a:buChar char="§"/>
            </a:pPr>
            <a:r>
              <a:rPr lang="en-US" altLang="en-US" sz="1800">
                <a:solidFill>
                  <a:schemeClr val="bg1"/>
                </a:solidFill>
              </a:rPr>
              <a:t>Partial penetration – just part of the member cross-section is welded</a:t>
            </a:r>
          </a:p>
        </p:txBody>
      </p:sp>
      <p:sp>
        <p:nvSpPr>
          <p:cNvPr id="54277" name="Rectangle 3"/>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Welding Terminology</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A0BF336-3122-4A18-8374-4474D0A6366A}" type="slidenum">
              <a:rPr lang="en-US" altLang="en-US" sz="1400" smtClean="0"/>
              <a:pPr eaLnBrk="1" hangingPunct="1">
                <a:spcBef>
                  <a:spcPct val="0"/>
                </a:spcBef>
                <a:buFontTx/>
                <a:buNone/>
              </a:pPr>
              <a:t>53</a:t>
            </a:fld>
            <a:endParaRPr lang="en-US" altLang="en-US" sz="1400" smtClean="0"/>
          </a:p>
        </p:txBody>
      </p:sp>
      <p:sp>
        <p:nvSpPr>
          <p:cNvPr id="55299" name="Text Box 2"/>
          <p:cNvSpPr txBox="1">
            <a:spLocks noChangeArrowheads="1"/>
          </p:cNvSpPr>
          <p:nvPr/>
        </p:nvSpPr>
        <p:spPr bwMode="auto">
          <a:xfrm>
            <a:off x="381000" y="4591050"/>
            <a:ext cx="8472488"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en-US" altLang="en-US" sz="1800">
                <a:solidFill>
                  <a:schemeClr val="bg1"/>
                </a:solidFill>
              </a:rPr>
              <a:t>The most commonly used weld is the fillet weld</a:t>
            </a:r>
          </a:p>
          <a:p>
            <a:pPr eaLnBrk="1" hangingPunct="1">
              <a:spcBef>
                <a:spcPct val="50000"/>
              </a:spcBef>
            </a:pPr>
            <a:r>
              <a:rPr lang="en-US" altLang="en-US" sz="1800">
                <a:solidFill>
                  <a:schemeClr val="bg1"/>
                </a:solidFill>
              </a:rPr>
              <a:t>Fillet welds are theoretically triangular in cross-section</a:t>
            </a:r>
          </a:p>
          <a:p>
            <a:pPr eaLnBrk="1" hangingPunct="1">
              <a:spcBef>
                <a:spcPct val="50000"/>
              </a:spcBef>
            </a:pPr>
            <a:r>
              <a:rPr lang="en-US" altLang="en-US" sz="1800">
                <a:solidFill>
                  <a:schemeClr val="bg1"/>
                </a:solidFill>
              </a:rPr>
              <a:t>Fillet welds join two surfaces at approximately right angles to each other in lap, tee, and corner joints</a:t>
            </a:r>
          </a:p>
        </p:txBody>
      </p:sp>
      <p:sp>
        <p:nvSpPr>
          <p:cNvPr id="55300"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Fillet Welds</a:t>
            </a:r>
          </a:p>
        </p:txBody>
      </p:sp>
      <p:pic>
        <p:nvPicPr>
          <p:cNvPr id="55301" name="Picture 7" descr="weld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1169988"/>
            <a:ext cx="4113212"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2" name="Group 13"/>
          <p:cNvGrpSpPr>
            <a:grpSpLocks/>
          </p:cNvGrpSpPr>
          <p:nvPr/>
        </p:nvGrpSpPr>
        <p:grpSpPr bwMode="auto">
          <a:xfrm>
            <a:off x="4695825" y="1173163"/>
            <a:ext cx="4157663" cy="2951162"/>
            <a:chOff x="2958" y="739"/>
            <a:chExt cx="2619" cy="1859"/>
          </a:xfrm>
        </p:grpSpPr>
        <p:pic>
          <p:nvPicPr>
            <p:cNvPr id="55303" name="Picture 10" descr="weld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8" y="739"/>
              <a:ext cx="2619" cy="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 Box 11"/>
            <p:cNvSpPr txBox="1">
              <a:spLocks noChangeArrowheads="1"/>
            </p:cNvSpPr>
            <p:nvPr/>
          </p:nvSpPr>
          <p:spPr bwMode="auto">
            <a:xfrm>
              <a:off x="3760" y="1500"/>
              <a:ext cx="11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400">
                  <a:solidFill>
                    <a:srgbClr val="000000"/>
                  </a:solidFill>
                </a:rPr>
                <a:t>Symbolic Profiles</a:t>
              </a:r>
            </a:p>
          </p:txBody>
        </p:sp>
        <p:sp>
          <p:nvSpPr>
            <p:cNvPr id="55305" name="Text Box 12"/>
            <p:cNvSpPr txBox="1">
              <a:spLocks noChangeArrowheads="1"/>
            </p:cNvSpPr>
            <p:nvPr/>
          </p:nvSpPr>
          <p:spPr bwMode="auto">
            <a:xfrm>
              <a:off x="3760" y="2308"/>
              <a:ext cx="11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400">
                  <a:solidFill>
                    <a:srgbClr val="000000"/>
                  </a:solidFill>
                </a:rPr>
                <a:t>Actual Profiles</a:t>
              </a: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0A0D3E7-E80E-4A94-B31B-DB53D3286C84}" type="slidenum">
              <a:rPr lang="en-US" altLang="en-US" sz="1400" smtClean="0"/>
              <a:pPr eaLnBrk="1" hangingPunct="1">
                <a:spcBef>
                  <a:spcPct val="0"/>
                </a:spcBef>
                <a:buFontTx/>
                <a:buNone/>
              </a:pPr>
              <a:t>54</a:t>
            </a:fld>
            <a:endParaRPr lang="en-US" altLang="en-US" sz="1400" smtClean="0"/>
          </a:p>
        </p:txBody>
      </p:sp>
      <p:sp>
        <p:nvSpPr>
          <p:cNvPr id="56323" name="Text Box 2"/>
          <p:cNvSpPr txBox="1">
            <a:spLocks noChangeArrowheads="1"/>
          </p:cNvSpPr>
          <p:nvPr/>
        </p:nvSpPr>
        <p:spPr bwMode="auto">
          <a:xfrm>
            <a:off x="276225" y="4714875"/>
            <a:ext cx="8591550"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Groove welds are specified when a fillet weld is not appropriate for the job</a:t>
            </a:r>
          </a:p>
          <a:p>
            <a:pPr lvl="1" algn="just" eaLnBrk="1" hangingPunct="1">
              <a:spcBef>
                <a:spcPct val="50000"/>
              </a:spcBef>
              <a:buSzPct val="85000"/>
              <a:buFont typeface="Wingdings" pitchFamily="2" charset="2"/>
              <a:buChar char="§"/>
            </a:pPr>
            <a:r>
              <a:rPr lang="en-US" altLang="en-US" sz="1800">
                <a:solidFill>
                  <a:schemeClr val="bg1"/>
                </a:solidFill>
              </a:rPr>
              <a:t>The configuration of the pieces may not permit fillet welding</a:t>
            </a:r>
          </a:p>
          <a:p>
            <a:pPr lvl="1" algn="just" eaLnBrk="1" hangingPunct="1">
              <a:spcBef>
                <a:spcPct val="50000"/>
              </a:spcBef>
              <a:buSzPct val="85000"/>
              <a:buFont typeface="Wingdings" pitchFamily="2" charset="2"/>
              <a:buChar char="§"/>
            </a:pPr>
            <a:r>
              <a:rPr lang="en-US" altLang="en-US" sz="1800">
                <a:solidFill>
                  <a:schemeClr val="bg1"/>
                </a:solidFill>
              </a:rPr>
              <a:t>A strength greater than that provided by a fillet weld is required</a:t>
            </a:r>
          </a:p>
          <a:p>
            <a:pPr algn="just" eaLnBrk="1" hangingPunct="1">
              <a:spcBef>
                <a:spcPct val="50000"/>
              </a:spcBef>
            </a:pPr>
            <a:r>
              <a:rPr lang="en-US" altLang="en-US" sz="1800">
                <a:solidFill>
                  <a:schemeClr val="bg1"/>
                </a:solidFill>
              </a:rPr>
              <a:t>Groove welds are made in the space or groove between the two pieces being welded</a:t>
            </a:r>
          </a:p>
        </p:txBody>
      </p:sp>
      <p:sp>
        <p:nvSpPr>
          <p:cNvPr id="56324"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Groove Welds</a:t>
            </a:r>
          </a:p>
        </p:txBody>
      </p:sp>
      <p:pic>
        <p:nvPicPr>
          <p:cNvPr id="56325" name="Picture 6" descr="wel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63" y="665163"/>
            <a:ext cx="7788275"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2D5C648-C529-4B4B-9831-C47C12C92500}" type="slidenum">
              <a:rPr lang="en-US" altLang="en-US" sz="1400" smtClean="0"/>
              <a:pPr eaLnBrk="1" hangingPunct="1">
                <a:spcBef>
                  <a:spcPct val="0"/>
                </a:spcBef>
                <a:buFontTx/>
                <a:buNone/>
              </a:pPr>
              <a:t>55</a:t>
            </a:fld>
            <a:endParaRPr lang="en-US" altLang="en-US" sz="1400" smtClean="0"/>
          </a:p>
        </p:txBody>
      </p:sp>
      <p:sp>
        <p:nvSpPr>
          <p:cNvPr id="57347" name="Text Box 2"/>
          <p:cNvSpPr txBox="1">
            <a:spLocks noChangeArrowheads="1"/>
          </p:cNvSpPr>
          <p:nvPr/>
        </p:nvSpPr>
        <p:spPr bwMode="auto">
          <a:xfrm>
            <a:off x="152400" y="4776788"/>
            <a:ext cx="883920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The bevel or “J” preparation extends over most of or the entire face of the material being joined</a:t>
            </a:r>
          </a:p>
          <a:p>
            <a:pPr algn="just" eaLnBrk="1" hangingPunct="1">
              <a:spcBef>
                <a:spcPct val="50000"/>
              </a:spcBef>
            </a:pPr>
            <a:r>
              <a:rPr lang="en-US" altLang="en-US" sz="1800">
                <a:solidFill>
                  <a:schemeClr val="bg1"/>
                </a:solidFill>
              </a:rPr>
              <a:t>Complete fusion takes place</a:t>
            </a:r>
          </a:p>
          <a:p>
            <a:pPr algn="just" eaLnBrk="1" hangingPunct="1">
              <a:spcBef>
                <a:spcPct val="50000"/>
              </a:spcBef>
            </a:pPr>
            <a:r>
              <a:rPr lang="en-US" altLang="en-US" sz="1800">
                <a:solidFill>
                  <a:schemeClr val="bg1"/>
                </a:solidFill>
              </a:rPr>
              <a:t>In some types of full penetration groove welds the material will be beveled from one side of the plate with a separate plate on the opposite side – called backing or a backing bar</a:t>
            </a:r>
          </a:p>
        </p:txBody>
      </p:sp>
      <p:sp>
        <p:nvSpPr>
          <p:cNvPr id="57348"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Full Penetration Groove Welds</a:t>
            </a:r>
          </a:p>
        </p:txBody>
      </p:sp>
      <p:pic>
        <p:nvPicPr>
          <p:cNvPr id="57349" name="Picture 6" descr="weld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684" y="661988"/>
            <a:ext cx="5028632"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5DE60F5-9F81-4B52-88C5-BE6654E1345A}" type="slidenum">
              <a:rPr lang="en-US" altLang="en-US" sz="1400" smtClean="0"/>
              <a:pPr eaLnBrk="1" hangingPunct="1">
                <a:spcBef>
                  <a:spcPct val="0"/>
                </a:spcBef>
                <a:buFontTx/>
                <a:buNone/>
              </a:pPr>
              <a:t>56</a:t>
            </a:fld>
            <a:endParaRPr lang="en-US" altLang="en-US" sz="1400" smtClean="0"/>
          </a:p>
        </p:txBody>
      </p:sp>
      <p:sp>
        <p:nvSpPr>
          <p:cNvPr id="58371" name="Text Box 2"/>
          <p:cNvSpPr txBox="1">
            <a:spLocks noChangeArrowheads="1"/>
          </p:cNvSpPr>
          <p:nvPr/>
        </p:nvSpPr>
        <p:spPr bwMode="auto">
          <a:xfrm>
            <a:off x="276225" y="5927725"/>
            <a:ext cx="85915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1800">
                <a:solidFill>
                  <a:schemeClr val="bg1"/>
                </a:solidFill>
              </a:rPr>
              <a:t>Partial joint penetration welds are used when it is not necessary for the strength of the joint to develop the full cross section of the members being joined.</a:t>
            </a:r>
          </a:p>
        </p:txBody>
      </p:sp>
      <p:sp>
        <p:nvSpPr>
          <p:cNvPr id="58372" name="Rectangle 6"/>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Partial Penetration Groove Welds</a:t>
            </a:r>
          </a:p>
        </p:txBody>
      </p:sp>
      <p:pic>
        <p:nvPicPr>
          <p:cNvPr id="58373" name="Picture 7" descr="weld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3" y="788988"/>
            <a:ext cx="6173787"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DABAEF9-21C8-4F95-A8A7-385EFEDB98E6}" type="slidenum">
              <a:rPr lang="en-US" altLang="en-US" sz="1400" smtClean="0"/>
              <a:pPr eaLnBrk="1" hangingPunct="1">
                <a:spcBef>
                  <a:spcPct val="0"/>
                </a:spcBef>
                <a:buFontTx/>
                <a:buNone/>
              </a:pPr>
              <a:t>57</a:t>
            </a:fld>
            <a:endParaRPr lang="en-US" altLang="en-US" sz="1400" smtClean="0"/>
          </a:p>
        </p:txBody>
      </p:sp>
      <p:sp>
        <p:nvSpPr>
          <p:cNvPr id="59395" name="Text Box 2"/>
          <p:cNvSpPr txBox="1">
            <a:spLocks noChangeArrowheads="1"/>
          </p:cNvSpPr>
          <p:nvPr/>
        </p:nvSpPr>
        <p:spPr bwMode="auto">
          <a:xfrm>
            <a:off x="276225" y="3733800"/>
            <a:ext cx="8591550"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262063"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There are four recognized welding positions:</a:t>
            </a:r>
          </a:p>
          <a:p>
            <a:pPr lvl="1" algn="just" eaLnBrk="1" hangingPunct="1">
              <a:spcBef>
                <a:spcPct val="50000"/>
              </a:spcBef>
              <a:buSzPct val="85000"/>
              <a:buFont typeface="Wingdings" pitchFamily="2" charset="2"/>
              <a:buChar char="§"/>
            </a:pPr>
            <a:r>
              <a:rPr lang="en-US" altLang="en-US" sz="1800">
                <a:solidFill>
                  <a:schemeClr val="bg1"/>
                </a:solidFill>
              </a:rPr>
              <a:t>Flat – The face of the weld is approximately horizontal and welding is performed from above the joint</a:t>
            </a:r>
          </a:p>
          <a:p>
            <a:pPr lvl="1" algn="just" eaLnBrk="1" hangingPunct="1">
              <a:spcBef>
                <a:spcPct val="50000"/>
              </a:spcBef>
              <a:buSzPct val="85000"/>
              <a:buFont typeface="Wingdings" pitchFamily="2" charset="2"/>
              <a:buChar char="§"/>
            </a:pPr>
            <a:r>
              <a:rPr lang="en-US" altLang="en-US" sz="1800">
                <a:solidFill>
                  <a:schemeClr val="bg1"/>
                </a:solidFill>
              </a:rPr>
              <a:t>Horizontal – The axis of the weld is horizontal</a:t>
            </a:r>
          </a:p>
          <a:p>
            <a:pPr lvl="1" algn="just" eaLnBrk="1" hangingPunct="1">
              <a:spcBef>
                <a:spcPct val="50000"/>
              </a:spcBef>
              <a:buSzPct val="85000"/>
              <a:buFont typeface="Wingdings" pitchFamily="2" charset="2"/>
              <a:buChar char="§"/>
            </a:pPr>
            <a:r>
              <a:rPr lang="en-US" altLang="en-US" sz="1800">
                <a:solidFill>
                  <a:schemeClr val="bg1"/>
                </a:solidFill>
              </a:rPr>
              <a:t>Vertical – The axis is approximately vertical or in the upright position</a:t>
            </a:r>
          </a:p>
          <a:p>
            <a:pPr lvl="1" algn="just" eaLnBrk="1" hangingPunct="1">
              <a:spcBef>
                <a:spcPct val="50000"/>
              </a:spcBef>
              <a:buSzPct val="85000"/>
              <a:buFont typeface="Wingdings" pitchFamily="2" charset="2"/>
              <a:buChar char="§"/>
            </a:pPr>
            <a:r>
              <a:rPr lang="en-US" altLang="en-US" sz="1800">
                <a:solidFill>
                  <a:schemeClr val="bg1"/>
                </a:solidFill>
              </a:rPr>
              <a:t>Overhead – Welding is performed from below the joint</a:t>
            </a:r>
          </a:p>
          <a:p>
            <a:pPr algn="just" eaLnBrk="1" hangingPunct="1">
              <a:spcBef>
                <a:spcPct val="50000"/>
              </a:spcBef>
            </a:pPr>
            <a:r>
              <a:rPr lang="en-US" altLang="en-US" sz="1800">
                <a:solidFill>
                  <a:schemeClr val="bg1"/>
                </a:solidFill>
              </a:rPr>
              <a:t>The flat position is preferred because it is easier and more efficient to weld in this position. </a:t>
            </a:r>
          </a:p>
        </p:txBody>
      </p:sp>
      <p:sp>
        <p:nvSpPr>
          <p:cNvPr id="59396"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Welding Positions</a:t>
            </a:r>
          </a:p>
        </p:txBody>
      </p:sp>
      <p:pic>
        <p:nvPicPr>
          <p:cNvPr id="59397" name="Picture 7" descr="weld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338" y="698500"/>
            <a:ext cx="410368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8" descr="weld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698500"/>
            <a:ext cx="4113213"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8A8E339-9F84-4612-90A9-2FA37B07F6C9}" type="slidenum">
              <a:rPr lang="en-US" altLang="en-US" sz="1400" smtClean="0"/>
              <a:pPr eaLnBrk="1" hangingPunct="1">
                <a:spcBef>
                  <a:spcPct val="0"/>
                </a:spcBef>
                <a:buFontTx/>
                <a:buNone/>
              </a:pPr>
              <a:t>58</a:t>
            </a:fld>
            <a:endParaRPr lang="en-US" altLang="en-US" sz="1400" smtClean="0"/>
          </a:p>
        </p:txBody>
      </p:sp>
      <p:pic>
        <p:nvPicPr>
          <p:cNvPr id="60419" name="Picture 25" descr="symb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63" y="3700463"/>
            <a:ext cx="4538662"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2"/>
          <p:cNvSpPr txBox="1">
            <a:spLocks noChangeArrowheads="1"/>
          </p:cNvSpPr>
          <p:nvPr/>
        </p:nvSpPr>
        <p:spPr bwMode="auto">
          <a:xfrm>
            <a:off x="177800" y="622300"/>
            <a:ext cx="2938463" cy="242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en-US" altLang="en-US" sz="1800"/>
              <a:t>Weld symbols are used to communicate the specific details and requirements of each weld to the welder</a:t>
            </a:r>
          </a:p>
          <a:p>
            <a:pPr eaLnBrk="1" hangingPunct="1">
              <a:spcBef>
                <a:spcPct val="50000"/>
              </a:spcBef>
            </a:pPr>
            <a:r>
              <a:rPr lang="en-US" altLang="en-US" sz="1800"/>
              <a:t>Weld symbols are included on fabrication and erection drawings</a:t>
            </a:r>
          </a:p>
        </p:txBody>
      </p:sp>
      <p:sp>
        <p:nvSpPr>
          <p:cNvPr id="60421"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Weld Symbols</a:t>
            </a:r>
          </a:p>
        </p:txBody>
      </p:sp>
      <p:pic>
        <p:nvPicPr>
          <p:cNvPr id="60422" name="Picture 5" descr="weld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388" y="674688"/>
            <a:ext cx="5637212"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ext Box 8"/>
          <p:cNvSpPr txBox="1">
            <a:spLocks noChangeArrowheads="1"/>
          </p:cNvSpPr>
          <p:nvPr/>
        </p:nvSpPr>
        <p:spPr bwMode="auto">
          <a:xfrm>
            <a:off x="15875" y="45481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1800"/>
              <a:t>Leader Line</a:t>
            </a:r>
          </a:p>
        </p:txBody>
      </p:sp>
      <p:sp>
        <p:nvSpPr>
          <p:cNvPr id="60424" name="Text Box 9"/>
          <p:cNvSpPr txBox="1">
            <a:spLocks noChangeArrowheads="1"/>
          </p:cNvSpPr>
          <p:nvPr/>
        </p:nvSpPr>
        <p:spPr bwMode="auto">
          <a:xfrm>
            <a:off x="946150" y="3206750"/>
            <a:ext cx="2339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1800"/>
              <a:t>Horizontal Weld Line</a:t>
            </a:r>
          </a:p>
        </p:txBody>
      </p:sp>
      <p:sp>
        <p:nvSpPr>
          <p:cNvPr id="60425" name="Text Box 10"/>
          <p:cNvSpPr txBox="1">
            <a:spLocks noChangeArrowheads="1"/>
          </p:cNvSpPr>
          <p:nvPr/>
        </p:nvSpPr>
        <p:spPr bwMode="auto">
          <a:xfrm>
            <a:off x="3898900" y="3608388"/>
            <a:ext cx="7905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1800"/>
              <a:t>Tail</a:t>
            </a:r>
          </a:p>
        </p:txBody>
      </p:sp>
      <p:sp>
        <p:nvSpPr>
          <p:cNvPr id="60426" name="Text Box 11"/>
          <p:cNvSpPr txBox="1">
            <a:spLocks noChangeArrowheads="1"/>
          </p:cNvSpPr>
          <p:nvPr/>
        </p:nvSpPr>
        <p:spPr bwMode="auto">
          <a:xfrm>
            <a:off x="4357688" y="6086475"/>
            <a:ext cx="28781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Basic Weld Symbol </a:t>
            </a:r>
          </a:p>
          <a:p>
            <a:pPr eaLnBrk="1" hangingPunct="1">
              <a:spcBef>
                <a:spcPct val="0"/>
              </a:spcBef>
              <a:buFontTx/>
              <a:buNone/>
            </a:pPr>
            <a:r>
              <a:rPr lang="en-US" altLang="en-US" sz="1800"/>
              <a:t>(Fillet weld symbol shown)</a:t>
            </a:r>
          </a:p>
        </p:txBody>
      </p:sp>
      <p:sp>
        <p:nvSpPr>
          <p:cNvPr id="60427" name="Text Box 12"/>
          <p:cNvSpPr txBox="1">
            <a:spLocks noChangeArrowheads="1"/>
          </p:cNvSpPr>
          <p:nvPr/>
        </p:nvSpPr>
        <p:spPr bwMode="auto">
          <a:xfrm>
            <a:off x="6640513" y="3756025"/>
            <a:ext cx="200183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Note </a:t>
            </a:r>
          </a:p>
          <a:p>
            <a:pPr eaLnBrk="1" hangingPunct="1">
              <a:spcBef>
                <a:spcPct val="0"/>
              </a:spcBef>
              <a:buFontTx/>
              <a:buNone/>
            </a:pPr>
            <a:r>
              <a:rPr lang="en-US" altLang="en-US" sz="1800"/>
              <a:t>(Indicating this is a typical weld)</a:t>
            </a:r>
          </a:p>
        </p:txBody>
      </p:sp>
      <p:sp>
        <p:nvSpPr>
          <p:cNvPr id="60428" name="Text Box 13"/>
          <p:cNvSpPr txBox="1">
            <a:spLocks noChangeArrowheads="1"/>
          </p:cNvSpPr>
          <p:nvPr/>
        </p:nvSpPr>
        <p:spPr bwMode="auto">
          <a:xfrm>
            <a:off x="5911850" y="5322888"/>
            <a:ext cx="319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Length and Spacing of weld</a:t>
            </a:r>
          </a:p>
          <a:p>
            <a:pPr eaLnBrk="1" hangingPunct="1">
              <a:spcBef>
                <a:spcPct val="0"/>
              </a:spcBef>
              <a:buFontTx/>
              <a:buNone/>
            </a:pPr>
            <a:r>
              <a:rPr lang="en-US" altLang="en-US" sz="1800"/>
              <a:t>(In Inches)</a:t>
            </a:r>
          </a:p>
        </p:txBody>
      </p:sp>
      <p:sp>
        <p:nvSpPr>
          <p:cNvPr id="60429" name="Text Box 14"/>
          <p:cNvSpPr txBox="1">
            <a:spLocks noChangeArrowheads="1"/>
          </p:cNvSpPr>
          <p:nvPr/>
        </p:nvSpPr>
        <p:spPr bwMode="auto">
          <a:xfrm>
            <a:off x="1227138" y="5741988"/>
            <a:ext cx="16335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800"/>
              <a:t>Size of weld</a:t>
            </a:r>
          </a:p>
          <a:p>
            <a:pPr algn="r" eaLnBrk="1" hangingPunct="1">
              <a:spcBef>
                <a:spcPct val="0"/>
              </a:spcBef>
              <a:buFontTx/>
              <a:buNone/>
            </a:pPr>
            <a:r>
              <a:rPr lang="en-US" altLang="en-US" sz="1800"/>
              <a:t>(In Inches)</a:t>
            </a:r>
          </a:p>
        </p:txBody>
      </p:sp>
      <p:sp>
        <p:nvSpPr>
          <p:cNvPr id="60430" name="Line 15"/>
          <p:cNvSpPr>
            <a:spLocks noChangeShapeType="1"/>
          </p:cNvSpPr>
          <p:nvPr/>
        </p:nvSpPr>
        <p:spPr bwMode="auto">
          <a:xfrm>
            <a:off x="1619250" y="4768850"/>
            <a:ext cx="563563" cy="36830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1" name="Line 16"/>
          <p:cNvSpPr>
            <a:spLocks noChangeShapeType="1"/>
          </p:cNvSpPr>
          <p:nvPr/>
        </p:nvSpPr>
        <p:spPr bwMode="auto">
          <a:xfrm>
            <a:off x="3232150" y="3422650"/>
            <a:ext cx="844550" cy="12128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2" name="Line 17"/>
          <p:cNvSpPr>
            <a:spLocks noChangeShapeType="1"/>
          </p:cNvSpPr>
          <p:nvPr/>
        </p:nvSpPr>
        <p:spPr bwMode="auto">
          <a:xfrm>
            <a:off x="4622800" y="3790950"/>
            <a:ext cx="622300" cy="69850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3" name="Line 18"/>
          <p:cNvSpPr>
            <a:spLocks noChangeShapeType="1"/>
          </p:cNvSpPr>
          <p:nvPr/>
        </p:nvSpPr>
        <p:spPr bwMode="auto">
          <a:xfrm flipV="1">
            <a:off x="2800350" y="5187950"/>
            <a:ext cx="450850" cy="73660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4" name="Line 19"/>
          <p:cNvSpPr>
            <a:spLocks noChangeShapeType="1"/>
          </p:cNvSpPr>
          <p:nvPr/>
        </p:nvSpPr>
        <p:spPr bwMode="auto">
          <a:xfrm flipH="1" flipV="1">
            <a:off x="3860800" y="5111750"/>
            <a:ext cx="558800" cy="11620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5" name="Line 20"/>
          <p:cNvSpPr>
            <a:spLocks noChangeShapeType="1"/>
          </p:cNvSpPr>
          <p:nvPr/>
        </p:nvSpPr>
        <p:spPr bwMode="auto">
          <a:xfrm flipH="1" flipV="1">
            <a:off x="5143500" y="5149850"/>
            <a:ext cx="838200" cy="36195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6" name="Line 21"/>
          <p:cNvSpPr>
            <a:spLocks noChangeShapeType="1"/>
          </p:cNvSpPr>
          <p:nvPr/>
        </p:nvSpPr>
        <p:spPr bwMode="auto">
          <a:xfrm flipH="1">
            <a:off x="5943600" y="3937000"/>
            <a:ext cx="781050" cy="59690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7" name="Text Box 23"/>
          <p:cNvSpPr txBox="1">
            <a:spLocks noChangeArrowheads="1"/>
          </p:cNvSpPr>
          <p:nvPr/>
        </p:nvSpPr>
        <p:spPr bwMode="auto">
          <a:xfrm>
            <a:off x="363538" y="3713163"/>
            <a:ext cx="2168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1800"/>
              <a:t>Field Weld Symbol</a:t>
            </a:r>
          </a:p>
        </p:txBody>
      </p:sp>
      <p:sp>
        <p:nvSpPr>
          <p:cNvPr id="60438" name="Line 24"/>
          <p:cNvSpPr>
            <a:spLocks noChangeShapeType="1"/>
          </p:cNvSpPr>
          <p:nvPr/>
        </p:nvSpPr>
        <p:spPr bwMode="auto">
          <a:xfrm>
            <a:off x="2478088" y="3933825"/>
            <a:ext cx="563562" cy="36830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FBC491C-2388-4C01-8E5D-6922C5DDE4F7}" type="slidenum">
              <a:rPr lang="en-US" altLang="en-US" sz="1400" smtClean="0"/>
              <a:pPr eaLnBrk="1" hangingPunct="1">
                <a:spcBef>
                  <a:spcPct val="0"/>
                </a:spcBef>
                <a:buFontTx/>
                <a:buNone/>
              </a:pPr>
              <a:t>59</a:t>
            </a:fld>
            <a:endParaRPr lang="en-US" altLang="en-US" sz="1400" smtClean="0"/>
          </a:p>
        </p:txBody>
      </p:sp>
      <p:sp>
        <p:nvSpPr>
          <p:cNvPr id="61443" name="Rectangle 3"/>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Weld Size</a:t>
            </a:r>
          </a:p>
        </p:txBody>
      </p:sp>
      <p:pic>
        <p:nvPicPr>
          <p:cNvPr id="61444" name="Picture 5" descr="weld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3" y="598488"/>
            <a:ext cx="620077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8"/>
          <p:cNvSpPr txBox="1">
            <a:spLocks noChangeArrowheads="1"/>
          </p:cNvSpPr>
          <p:nvPr/>
        </p:nvSpPr>
        <p:spPr bwMode="auto">
          <a:xfrm>
            <a:off x="276225" y="3871913"/>
            <a:ext cx="8591550" cy="297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262063"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The size of a weld must match the size specified on the drawings</a:t>
            </a:r>
          </a:p>
          <a:p>
            <a:pPr algn="just" eaLnBrk="1" hangingPunct="1">
              <a:spcBef>
                <a:spcPct val="50000"/>
              </a:spcBef>
            </a:pPr>
            <a:r>
              <a:rPr lang="en-US" altLang="en-US" sz="1800">
                <a:solidFill>
                  <a:schemeClr val="bg1"/>
                </a:solidFill>
              </a:rPr>
              <a:t>Some welds may meet the required size after a single pass of the welder</a:t>
            </a:r>
          </a:p>
          <a:p>
            <a:pPr algn="just" eaLnBrk="1" hangingPunct="1">
              <a:spcBef>
                <a:spcPct val="50000"/>
              </a:spcBef>
            </a:pPr>
            <a:r>
              <a:rPr lang="en-US" altLang="en-US" sz="1800">
                <a:solidFill>
                  <a:schemeClr val="bg1"/>
                </a:solidFill>
              </a:rPr>
              <a:t>Larger weld sizes may require multiple passes to meet the size requirement</a:t>
            </a:r>
          </a:p>
          <a:p>
            <a:pPr algn="just" eaLnBrk="1" hangingPunct="1">
              <a:spcBef>
                <a:spcPct val="50000"/>
              </a:spcBef>
            </a:pPr>
            <a:r>
              <a:rPr lang="en-US" altLang="en-US" sz="1800">
                <a:solidFill>
                  <a:schemeClr val="bg1"/>
                </a:solidFill>
              </a:rPr>
              <a:t>Common single pass welds include fillet welds up to and including 5/16 inch and thin plate butt welds with no preparation</a:t>
            </a:r>
          </a:p>
          <a:p>
            <a:pPr algn="just" eaLnBrk="1" hangingPunct="1">
              <a:spcBef>
                <a:spcPct val="50000"/>
              </a:spcBef>
            </a:pPr>
            <a:r>
              <a:rPr lang="en-US" altLang="en-US" sz="1800">
                <a:solidFill>
                  <a:schemeClr val="bg1"/>
                </a:solidFill>
              </a:rPr>
              <a:t>Common multiple pass welds include single bevel full penetration groove welds, single bevel partial penetration groove welds, and fillet welds over 5/16 inch</a:t>
            </a:r>
          </a:p>
          <a:p>
            <a:pPr algn="just" eaLnBrk="1" hangingPunct="1">
              <a:spcBef>
                <a:spcPct val="50000"/>
              </a:spcBef>
            </a:pPr>
            <a:r>
              <a:rPr lang="en-US" altLang="en-US" sz="1800">
                <a:solidFill>
                  <a:schemeClr val="bg1"/>
                </a:solidFill>
              </a:rPr>
              <a:t>The weld in the above picture is a multiple pass fillet weld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106381BC-7B9D-4987-BB15-0A262C7854FC}" type="slidenum">
              <a:rPr lang="en-US" altLang="en-US" sz="1400" smtClean="0"/>
              <a:pPr eaLnBrk="1" hangingPunct="1">
                <a:spcBef>
                  <a:spcPct val="0"/>
                </a:spcBef>
                <a:buFontTx/>
                <a:buNone/>
              </a:pPr>
              <a:t>6</a:t>
            </a:fld>
            <a:endParaRPr lang="en-US" altLang="en-US" sz="1400" smtClean="0"/>
          </a:p>
        </p:txBody>
      </p:sp>
      <p:sp>
        <p:nvSpPr>
          <p:cNvPr id="7171"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Connecting Structural Steel</a:t>
            </a:r>
          </a:p>
        </p:txBody>
      </p:sp>
      <p:sp>
        <p:nvSpPr>
          <p:cNvPr id="7172" name="Text Box 6"/>
          <p:cNvSpPr txBox="1">
            <a:spLocks noChangeArrowheads="1"/>
          </p:cNvSpPr>
          <p:nvPr/>
        </p:nvSpPr>
        <p:spPr bwMode="auto">
          <a:xfrm>
            <a:off x="328613" y="4724400"/>
            <a:ext cx="8486775"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The primary connection methods for structural steel are bolting and welding </a:t>
            </a:r>
          </a:p>
          <a:p>
            <a:pPr algn="just" eaLnBrk="1" hangingPunct="1">
              <a:spcBef>
                <a:spcPct val="50000"/>
              </a:spcBef>
            </a:pPr>
            <a:r>
              <a:rPr lang="en-US" altLang="en-US" sz="1800">
                <a:solidFill>
                  <a:schemeClr val="bg1"/>
                </a:solidFill>
              </a:rPr>
              <a:t>A structure’s strength depends on proper use of these connection methods</a:t>
            </a:r>
          </a:p>
          <a:p>
            <a:pPr algn="just" eaLnBrk="1" hangingPunct="1">
              <a:spcBef>
                <a:spcPct val="50000"/>
              </a:spcBef>
            </a:pPr>
            <a:r>
              <a:rPr lang="en-US" altLang="en-US" sz="1800">
                <a:solidFill>
                  <a:schemeClr val="bg1"/>
                </a:solidFill>
              </a:rPr>
              <a:t>Connections made in a fabrication shop are called shop connections</a:t>
            </a:r>
          </a:p>
          <a:p>
            <a:pPr algn="just" eaLnBrk="1" hangingPunct="1">
              <a:spcBef>
                <a:spcPct val="50000"/>
              </a:spcBef>
            </a:pPr>
            <a:r>
              <a:rPr lang="en-US" altLang="en-US" sz="1800">
                <a:solidFill>
                  <a:schemeClr val="bg1"/>
                </a:solidFill>
              </a:rPr>
              <a:t>Connections made in the field by the steel erector are called field connections</a:t>
            </a:r>
          </a:p>
          <a:p>
            <a:pPr algn="just" eaLnBrk="1" hangingPunct="1">
              <a:spcBef>
                <a:spcPct val="50000"/>
              </a:spcBef>
            </a:pPr>
            <a:r>
              <a:rPr lang="en-US" altLang="en-US" sz="1800">
                <a:solidFill>
                  <a:schemeClr val="bg1"/>
                </a:solidFill>
              </a:rPr>
              <a:t>Bolting and welding may be used for shop connections and field connections</a:t>
            </a:r>
          </a:p>
        </p:txBody>
      </p:sp>
      <p:pic>
        <p:nvPicPr>
          <p:cNvPr id="7173" name="Picture 11" descr="Pictur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38" y="681038"/>
            <a:ext cx="3932237"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2" descr="Pictur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657225"/>
            <a:ext cx="3932238"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489A101-9471-4297-9DA4-80EA82F23050}" type="slidenum">
              <a:rPr lang="en-US" altLang="en-US" sz="1400" smtClean="0"/>
              <a:pPr eaLnBrk="1" hangingPunct="1">
                <a:spcBef>
                  <a:spcPct val="0"/>
                </a:spcBef>
                <a:buFontTx/>
                <a:buNone/>
              </a:pPr>
              <a:t>60</a:t>
            </a:fld>
            <a:endParaRPr lang="en-US" altLang="en-US" sz="1400" smtClean="0"/>
          </a:p>
        </p:txBody>
      </p:sp>
      <p:pic>
        <p:nvPicPr>
          <p:cNvPr id="62467" name="Picture 25" descr="accessdetai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 y="4992688"/>
            <a:ext cx="2365375"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24" descr="a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663" y="666750"/>
            <a:ext cx="4591050" cy="584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Weld Accessibility</a:t>
            </a:r>
          </a:p>
        </p:txBody>
      </p:sp>
      <p:sp>
        <p:nvSpPr>
          <p:cNvPr id="62470" name="Text Box 2"/>
          <p:cNvSpPr txBox="1">
            <a:spLocks noChangeArrowheads="1"/>
          </p:cNvSpPr>
          <p:nvPr/>
        </p:nvSpPr>
        <p:spPr bwMode="auto">
          <a:xfrm>
            <a:off x="271463" y="627063"/>
            <a:ext cx="3825875" cy="450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35000"/>
              </a:spcBef>
            </a:pPr>
            <a:r>
              <a:rPr lang="en-US" altLang="en-US" sz="1800"/>
              <a:t>Access holes are required for some welds, such as the welded flange connection shown to the right</a:t>
            </a:r>
          </a:p>
          <a:p>
            <a:pPr lvl="1" algn="just" eaLnBrk="1" hangingPunct="1">
              <a:spcBef>
                <a:spcPct val="35000"/>
              </a:spcBef>
              <a:buSzPct val="85000"/>
              <a:buFont typeface="Wingdings" pitchFamily="2" charset="2"/>
              <a:buChar char="§"/>
            </a:pPr>
            <a:r>
              <a:rPr lang="en-US" altLang="en-US" sz="1800"/>
              <a:t>The top access hole allows for a continuous backing bar to be placed under the top flange </a:t>
            </a:r>
          </a:p>
          <a:p>
            <a:pPr lvl="1" algn="just" eaLnBrk="1" hangingPunct="1">
              <a:spcBef>
                <a:spcPct val="35000"/>
              </a:spcBef>
              <a:buSzPct val="85000"/>
              <a:buFont typeface="Wingdings" pitchFamily="2" charset="2"/>
              <a:buChar char="§"/>
            </a:pPr>
            <a:r>
              <a:rPr lang="en-US" altLang="en-US" sz="1800"/>
              <a:t>The bottom access hole allows for complete access to weld the entire width of the bottom flange </a:t>
            </a:r>
          </a:p>
          <a:p>
            <a:pPr algn="just" eaLnBrk="1" hangingPunct="1">
              <a:spcBef>
                <a:spcPct val="35000"/>
              </a:spcBef>
            </a:pPr>
            <a:r>
              <a:rPr lang="en-US" altLang="en-US" sz="1800"/>
              <a:t>A detail of a weld access hole for a welded flange connection is shown below</a:t>
            </a:r>
          </a:p>
        </p:txBody>
      </p:sp>
      <p:sp>
        <p:nvSpPr>
          <p:cNvPr id="62471" name="Text Box 11"/>
          <p:cNvSpPr txBox="1">
            <a:spLocks noChangeArrowheads="1"/>
          </p:cNvSpPr>
          <p:nvPr/>
        </p:nvSpPr>
        <p:spPr bwMode="auto">
          <a:xfrm rot="5400000">
            <a:off x="3937794" y="3486944"/>
            <a:ext cx="2120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rgbClr val="00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Column</a:t>
            </a:r>
          </a:p>
        </p:txBody>
      </p:sp>
      <p:sp>
        <p:nvSpPr>
          <p:cNvPr id="62472" name="Line 12"/>
          <p:cNvSpPr>
            <a:spLocks noChangeShapeType="1"/>
          </p:cNvSpPr>
          <p:nvPr/>
        </p:nvSpPr>
        <p:spPr bwMode="auto">
          <a:xfrm flipH="1" flipV="1">
            <a:off x="5986463" y="4694238"/>
            <a:ext cx="622300" cy="1060450"/>
          </a:xfrm>
          <a:prstGeom prst="line">
            <a:avLst/>
          </a:prstGeom>
          <a:noFill/>
          <a:ln w="158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3" name="Text Box 13"/>
          <p:cNvSpPr txBox="1">
            <a:spLocks noChangeArrowheads="1"/>
          </p:cNvSpPr>
          <p:nvPr/>
        </p:nvSpPr>
        <p:spPr bwMode="auto">
          <a:xfrm>
            <a:off x="6570663" y="5573713"/>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rgbClr val="00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Seat Angle</a:t>
            </a:r>
          </a:p>
        </p:txBody>
      </p:sp>
      <p:sp>
        <p:nvSpPr>
          <p:cNvPr id="62474" name="Line 14"/>
          <p:cNvSpPr>
            <a:spLocks noChangeShapeType="1"/>
          </p:cNvSpPr>
          <p:nvPr/>
        </p:nvSpPr>
        <p:spPr bwMode="auto">
          <a:xfrm flipH="1">
            <a:off x="5821363" y="3357563"/>
            <a:ext cx="714375" cy="636587"/>
          </a:xfrm>
          <a:prstGeom prst="line">
            <a:avLst/>
          </a:prstGeom>
          <a:noFill/>
          <a:ln w="158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5" name="Text Box 15"/>
          <p:cNvSpPr txBox="1">
            <a:spLocks noChangeArrowheads="1"/>
          </p:cNvSpPr>
          <p:nvPr/>
        </p:nvSpPr>
        <p:spPr bwMode="auto">
          <a:xfrm>
            <a:off x="6491288" y="3049588"/>
            <a:ext cx="1609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rgbClr val="00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Weld Access Holes</a:t>
            </a:r>
          </a:p>
        </p:txBody>
      </p:sp>
      <p:sp>
        <p:nvSpPr>
          <p:cNvPr id="62476" name="Line 16"/>
          <p:cNvSpPr>
            <a:spLocks noChangeShapeType="1"/>
          </p:cNvSpPr>
          <p:nvPr/>
        </p:nvSpPr>
        <p:spPr bwMode="auto">
          <a:xfrm flipH="1" flipV="1">
            <a:off x="5664200" y="1995488"/>
            <a:ext cx="863600" cy="717550"/>
          </a:xfrm>
          <a:prstGeom prst="line">
            <a:avLst/>
          </a:prstGeom>
          <a:noFill/>
          <a:ln w="158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7" name="Text Box 17"/>
          <p:cNvSpPr txBox="1">
            <a:spLocks noChangeArrowheads="1"/>
          </p:cNvSpPr>
          <p:nvPr/>
        </p:nvSpPr>
        <p:spPr bwMode="auto">
          <a:xfrm>
            <a:off x="6489700" y="2570163"/>
            <a:ext cx="1536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rgbClr val="00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Backing Bar</a:t>
            </a:r>
          </a:p>
        </p:txBody>
      </p:sp>
      <p:sp>
        <p:nvSpPr>
          <p:cNvPr id="62478" name="Line 18"/>
          <p:cNvSpPr>
            <a:spLocks noChangeShapeType="1"/>
          </p:cNvSpPr>
          <p:nvPr/>
        </p:nvSpPr>
        <p:spPr bwMode="auto">
          <a:xfrm flipH="1">
            <a:off x="5881688" y="1273175"/>
            <a:ext cx="658812" cy="388938"/>
          </a:xfrm>
          <a:prstGeom prst="line">
            <a:avLst/>
          </a:prstGeom>
          <a:noFill/>
          <a:ln w="158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9" name="Text Box 19"/>
          <p:cNvSpPr txBox="1">
            <a:spLocks noChangeArrowheads="1"/>
          </p:cNvSpPr>
          <p:nvPr/>
        </p:nvSpPr>
        <p:spPr bwMode="auto">
          <a:xfrm>
            <a:off x="6502400" y="1079500"/>
            <a:ext cx="1890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rgbClr val="00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Extension Bar</a:t>
            </a:r>
          </a:p>
        </p:txBody>
      </p:sp>
      <p:sp>
        <p:nvSpPr>
          <p:cNvPr id="62480" name="Line 20"/>
          <p:cNvSpPr>
            <a:spLocks noChangeShapeType="1"/>
          </p:cNvSpPr>
          <p:nvPr/>
        </p:nvSpPr>
        <p:spPr bwMode="auto">
          <a:xfrm flipH="1" flipV="1">
            <a:off x="5767388" y="2251075"/>
            <a:ext cx="774700" cy="1104900"/>
          </a:xfrm>
          <a:prstGeom prst="line">
            <a:avLst/>
          </a:prstGeom>
          <a:noFill/>
          <a:ln w="158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81" name="Text Box 21"/>
          <p:cNvSpPr txBox="1">
            <a:spLocks noChangeArrowheads="1"/>
          </p:cNvSpPr>
          <p:nvPr/>
        </p:nvSpPr>
        <p:spPr bwMode="auto">
          <a:xfrm>
            <a:off x="5354638" y="6257925"/>
            <a:ext cx="31448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200"/>
              <a:t>(Adapted from Figure 8-13 in AISC 2011)</a:t>
            </a:r>
          </a:p>
        </p:txBody>
      </p:sp>
      <p:sp>
        <p:nvSpPr>
          <p:cNvPr id="62482" name="Text Box 26"/>
          <p:cNvSpPr txBox="1">
            <a:spLocks noChangeArrowheads="1"/>
          </p:cNvSpPr>
          <p:nvPr/>
        </p:nvSpPr>
        <p:spPr bwMode="auto">
          <a:xfrm>
            <a:off x="460375" y="6486525"/>
            <a:ext cx="31448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200"/>
              <a:t>(Adapted from Table 1-1 in AISC 2012)</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1B97ED6-D5A1-4C3A-86B2-AEE7F4C6B102}" type="slidenum">
              <a:rPr lang="en-US" altLang="en-US" sz="1400" smtClean="0"/>
              <a:pPr eaLnBrk="1" hangingPunct="1">
                <a:spcBef>
                  <a:spcPct val="0"/>
                </a:spcBef>
                <a:buFontTx/>
                <a:buNone/>
              </a:pPr>
              <a:t>61</a:t>
            </a:fld>
            <a:endParaRPr lang="en-US" altLang="en-US" sz="1400" smtClean="0"/>
          </a:p>
        </p:txBody>
      </p:sp>
      <p:sp>
        <p:nvSpPr>
          <p:cNvPr id="63491" name="Text Box 2"/>
          <p:cNvSpPr txBox="1">
            <a:spLocks noChangeArrowheads="1"/>
          </p:cNvSpPr>
          <p:nvPr/>
        </p:nvSpPr>
        <p:spPr bwMode="auto">
          <a:xfrm>
            <a:off x="276225" y="3603625"/>
            <a:ext cx="859155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40000"/>
              </a:spcBef>
            </a:pPr>
            <a:r>
              <a:rPr lang="en-US" altLang="en-US" sz="1800">
                <a:solidFill>
                  <a:schemeClr val="bg1"/>
                </a:solidFill>
              </a:rPr>
              <a:t>Shielded Metal Arc Welding (SMAW) is also known as manual, stick, or hand welding</a:t>
            </a:r>
          </a:p>
          <a:p>
            <a:pPr algn="just" eaLnBrk="1" hangingPunct="1">
              <a:spcBef>
                <a:spcPct val="40000"/>
              </a:spcBef>
            </a:pPr>
            <a:r>
              <a:rPr lang="en-US" altLang="en-US" sz="1800">
                <a:solidFill>
                  <a:schemeClr val="bg1"/>
                </a:solidFill>
              </a:rPr>
              <a:t>An electric arc is produced between the end of a coated metal electrode and the steel components to be welded</a:t>
            </a:r>
          </a:p>
          <a:p>
            <a:pPr algn="just" eaLnBrk="1" hangingPunct="1">
              <a:spcBef>
                <a:spcPct val="40000"/>
              </a:spcBef>
            </a:pPr>
            <a:r>
              <a:rPr lang="en-US" altLang="en-US" sz="1800">
                <a:solidFill>
                  <a:schemeClr val="bg1"/>
                </a:solidFill>
              </a:rPr>
              <a:t>The electrode is a filler metal covered with a coating</a:t>
            </a:r>
          </a:p>
          <a:p>
            <a:pPr algn="just" eaLnBrk="1" hangingPunct="1">
              <a:spcBef>
                <a:spcPct val="40000"/>
              </a:spcBef>
            </a:pPr>
            <a:r>
              <a:rPr lang="en-US" altLang="en-US" sz="1800">
                <a:solidFill>
                  <a:schemeClr val="bg1"/>
                </a:solidFill>
              </a:rPr>
              <a:t>The electrode’s coating has two purposes:</a:t>
            </a:r>
          </a:p>
          <a:p>
            <a:pPr lvl="1" algn="just" eaLnBrk="1" hangingPunct="1">
              <a:spcBef>
                <a:spcPct val="40000"/>
              </a:spcBef>
              <a:buFont typeface="Courier New" pitchFamily="49" charset="0"/>
              <a:buChar char="o"/>
            </a:pPr>
            <a:r>
              <a:rPr lang="en-US" altLang="en-US" sz="1800">
                <a:solidFill>
                  <a:schemeClr val="bg1"/>
                </a:solidFill>
              </a:rPr>
              <a:t>It forms a gas shield to prevent impurities in the atmosphere from getting into the weld</a:t>
            </a:r>
          </a:p>
          <a:p>
            <a:pPr lvl="1" algn="just" eaLnBrk="1" hangingPunct="1">
              <a:spcBef>
                <a:spcPct val="40000"/>
              </a:spcBef>
              <a:buFont typeface="Courier New" pitchFamily="49" charset="0"/>
              <a:buChar char="o"/>
            </a:pPr>
            <a:r>
              <a:rPr lang="en-US" altLang="en-US" sz="1800">
                <a:solidFill>
                  <a:schemeClr val="bg1"/>
                </a:solidFill>
              </a:rPr>
              <a:t>It contains a flux that purifies the molten metal</a:t>
            </a:r>
          </a:p>
        </p:txBody>
      </p:sp>
      <p:sp>
        <p:nvSpPr>
          <p:cNvPr id="63492"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SMAW Welding</a:t>
            </a:r>
          </a:p>
        </p:txBody>
      </p:sp>
      <p:pic>
        <p:nvPicPr>
          <p:cNvPr id="63493" name="Picture 7" descr="Picture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613" y="693738"/>
            <a:ext cx="5437187"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EE65C17-712D-488D-8362-4EB1CD539993}" type="slidenum">
              <a:rPr lang="en-US" altLang="en-US" sz="1400" smtClean="0"/>
              <a:pPr eaLnBrk="1" hangingPunct="1">
                <a:spcBef>
                  <a:spcPct val="0"/>
                </a:spcBef>
                <a:buFontTx/>
                <a:buNone/>
              </a:pPr>
              <a:t>62</a:t>
            </a:fld>
            <a:endParaRPr lang="en-US" altLang="en-US" sz="1400" smtClean="0"/>
          </a:p>
        </p:txBody>
      </p:sp>
      <p:sp>
        <p:nvSpPr>
          <p:cNvPr id="64515" name="Text Box 2"/>
          <p:cNvSpPr txBox="1">
            <a:spLocks noChangeArrowheads="1"/>
          </p:cNvSpPr>
          <p:nvPr/>
        </p:nvSpPr>
        <p:spPr bwMode="auto">
          <a:xfrm>
            <a:off x="276225" y="4146550"/>
            <a:ext cx="8591550"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40000"/>
              </a:spcBef>
            </a:pPr>
            <a:r>
              <a:rPr lang="en-US" altLang="en-US" sz="1800">
                <a:solidFill>
                  <a:schemeClr val="bg1"/>
                </a:solidFill>
              </a:rPr>
              <a:t>Gas Metal Arc Welding (GMAW) is also known as MIG welding</a:t>
            </a:r>
          </a:p>
          <a:p>
            <a:pPr algn="just" eaLnBrk="1" hangingPunct="1">
              <a:spcBef>
                <a:spcPct val="40000"/>
              </a:spcBef>
            </a:pPr>
            <a:r>
              <a:rPr lang="en-US" altLang="en-US" sz="1800">
                <a:solidFill>
                  <a:schemeClr val="bg1"/>
                </a:solidFill>
              </a:rPr>
              <a:t>It is fast and economical</a:t>
            </a:r>
          </a:p>
          <a:p>
            <a:pPr algn="just" eaLnBrk="1" hangingPunct="1">
              <a:spcBef>
                <a:spcPct val="40000"/>
              </a:spcBef>
            </a:pPr>
            <a:r>
              <a:rPr lang="en-US" altLang="en-US" sz="1800">
                <a:solidFill>
                  <a:schemeClr val="bg1"/>
                </a:solidFill>
              </a:rPr>
              <a:t>A continuous wire is fed into the welding gun</a:t>
            </a:r>
          </a:p>
          <a:p>
            <a:pPr algn="just" eaLnBrk="1" hangingPunct="1">
              <a:spcBef>
                <a:spcPct val="40000"/>
              </a:spcBef>
            </a:pPr>
            <a:r>
              <a:rPr lang="en-US" altLang="en-US" sz="1800">
                <a:solidFill>
                  <a:schemeClr val="bg1"/>
                </a:solidFill>
              </a:rPr>
              <a:t>The wire melts and combines with the base metal to form the weld</a:t>
            </a:r>
          </a:p>
          <a:p>
            <a:pPr algn="just" eaLnBrk="1" hangingPunct="1">
              <a:spcBef>
                <a:spcPct val="40000"/>
              </a:spcBef>
            </a:pPr>
            <a:r>
              <a:rPr lang="en-US" altLang="en-US" sz="1800">
                <a:solidFill>
                  <a:schemeClr val="bg1"/>
                </a:solidFill>
              </a:rPr>
              <a:t>The molten metal is protected from the atmosphere by a gas shield which is fed through a conduit to the tip of the welding gun</a:t>
            </a:r>
          </a:p>
          <a:p>
            <a:pPr algn="just" eaLnBrk="1" hangingPunct="1">
              <a:spcBef>
                <a:spcPct val="40000"/>
              </a:spcBef>
            </a:pPr>
            <a:r>
              <a:rPr lang="en-US" altLang="en-US" sz="1800">
                <a:solidFill>
                  <a:schemeClr val="bg1"/>
                </a:solidFill>
              </a:rPr>
              <a:t>This process may be automated</a:t>
            </a:r>
          </a:p>
        </p:txBody>
      </p:sp>
      <p:sp>
        <p:nvSpPr>
          <p:cNvPr id="64516"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GMAW Welding</a:t>
            </a:r>
          </a:p>
        </p:txBody>
      </p:sp>
      <p:pic>
        <p:nvPicPr>
          <p:cNvPr id="64517" name="Picture 6" descr="weld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674688"/>
            <a:ext cx="41132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7" descr="weld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9638" y="674688"/>
            <a:ext cx="4122737" cy="34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B6BCB20-A9C6-4E7A-984C-9707984E82C6}" type="slidenum">
              <a:rPr lang="en-US" altLang="en-US" sz="1400" smtClean="0"/>
              <a:pPr eaLnBrk="1" hangingPunct="1">
                <a:spcBef>
                  <a:spcPct val="0"/>
                </a:spcBef>
                <a:buFontTx/>
                <a:buNone/>
              </a:pPr>
              <a:t>63</a:t>
            </a:fld>
            <a:endParaRPr lang="en-US" altLang="en-US" sz="1400" smtClean="0"/>
          </a:p>
        </p:txBody>
      </p:sp>
      <p:pic>
        <p:nvPicPr>
          <p:cNvPr id="65539" name="Picture 7" descr="weld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676275"/>
            <a:ext cx="4113213"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2"/>
          <p:cNvSpPr txBox="1">
            <a:spLocks noChangeArrowheads="1"/>
          </p:cNvSpPr>
          <p:nvPr/>
        </p:nvSpPr>
        <p:spPr bwMode="auto">
          <a:xfrm>
            <a:off x="276225" y="4400550"/>
            <a:ext cx="8591550"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Flux Cored Arc Welding (FCAW) is similar to the GMAW process</a:t>
            </a:r>
          </a:p>
          <a:p>
            <a:pPr algn="just" eaLnBrk="1" hangingPunct="1">
              <a:spcBef>
                <a:spcPct val="50000"/>
              </a:spcBef>
            </a:pPr>
            <a:r>
              <a:rPr lang="en-US" altLang="en-US" sz="1800">
                <a:solidFill>
                  <a:schemeClr val="bg1"/>
                </a:solidFill>
              </a:rPr>
              <a:t>The difference is that the filler wire has a center core which contains flux</a:t>
            </a:r>
          </a:p>
          <a:p>
            <a:pPr algn="just" eaLnBrk="1" hangingPunct="1">
              <a:spcBef>
                <a:spcPct val="50000"/>
              </a:spcBef>
            </a:pPr>
            <a:r>
              <a:rPr lang="en-US" altLang="en-US" sz="1800">
                <a:solidFill>
                  <a:schemeClr val="bg1"/>
                </a:solidFill>
              </a:rPr>
              <a:t>With this process it is possible to weld with or without a shielding gas</a:t>
            </a:r>
          </a:p>
          <a:p>
            <a:pPr lvl="1" algn="just" eaLnBrk="1" hangingPunct="1">
              <a:spcBef>
                <a:spcPct val="50000"/>
              </a:spcBef>
              <a:buSzPct val="85000"/>
              <a:buFont typeface="Wingdings" pitchFamily="2" charset="2"/>
              <a:buChar char="§"/>
            </a:pPr>
            <a:r>
              <a:rPr lang="en-US" altLang="en-US" sz="1800">
                <a:solidFill>
                  <a:schemeClr val="bg1"/>
                </a:solidFill>
              </a:rPr>
              <a:t>This makes it useful for exposed conditions where a shielding gas may be affected by the wind</a:t>
            </a:r>
          </a:p>
        </p:txBody>
      </p:sp>
      <p:sp>
        <p:nvSpPr>
          <p:cNvPr id="65541"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FCAW Welding</a:t>
            </a:r>
          </a:p>
        </p:txBody>
      </p:sp>
      <p:pic>
        <p:nvPicPr>
          <p:cNvPr id="65542" name="Picture 9" descr="Picture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050" y="668338"/>
            <a:ext cx="41148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AA3A7E10-3861-4C79-8738-3A778A984042}" type="slidenum">
              <a:rPr lang="en-US" altLang="en-US" sz="1400" smtClean="0"/>
              <a:pPr eaLnBrk="1" hangingPunct="1">
                <a:spcBef>
                  <a:spcPct val="0"/>
                </a:spcBef>
                <a:buFontTx/>
                <a:buNone/>
              </a:pPr>
              <a:t>64</a:t>
            </a:fld>
            <a:endParaRPr lang="en-US" altLang="en-US" sz="1400" smtClean="0"/>
          </a:p>
        </p:txBody>
      </p:sp>
      <p:pic>
        <p:nvPicPr>
          <p:cNvPr id="66563" name="Picture 7" descr="weld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676275"/>
            <a:ext cx="4113213"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2"/>
          <p:cNvSpPr txBox="1">
            <a:spLocks noChangeArrowheads="1"/>
          </p:cNvSpPr>
          <p:nvPr/>
        </p:nvSpPr>
        <p:spPr bwMode="auto">
          <a:xfrm>
            <a:off x="276225" y="4146550"/>
            <a:ext cx="8591550"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dirty="0">
                <a:solidFill>
                  <a:schemeClr val="bg1"/>
                </a:solidFill>
              </a:rPr>
              <a:t>Submerged Arc Welding (SAW) is </a:t>
            </a:r>
            <a:r>
              <a:rPr lang="en-US" altLang="en-US" sz="1800" dirty="0" smtClean="0">
                <a:solidFill>
                  <a:schemeClr val="bg1"/>
                </a:solidFill>
              </a:rPr>
              <a:t>usually </a:t>
            </a:r>
            <a:r>
              <a:rPr lang="en-US" altLang="en-US" sz="1800" dirty="0">
                <a:solidFill>
                  <a:schemeClr val="bg1"/>
                </a:solidFill>
              </a:rPr>
              <a:t>performed by automatic or semiautomatic methods</a:t>
            </a:r>
          </a:p>
          <a:p>
            <a:pPr algn="just" eaLnBrk="1" hangingPunct="1">
              <a:spcBef>
                <a:spcPct val="50000"/>
              </a:spcBef>
            </a:pPr>
            <a:r>
              <a:rPr lang="en-US" altLang="en-US" sz="1800" dirty="0">
                <a:solidFill>
                  <a:schemeClr val="bg1"/>
                </a:solidFill>
              </a:rPr>
              <a:t>Uses a continuously fed filler metal electrode</a:t>
            </a:r>
          </a:p>
          <a:p>
            <a:pPr algn="just" eaLnBrk="1" hangingPunct="1">
              <a:spcBef>
                <a:spcPct val="50000"/>
              </a:spcBef>
            </a:pPr>
            <a:r>
              <a:rPr lang="en-US" altLang="en-US" sz="1800" dirty="0">
                <a:solidFill>
                  <a:schemeClr val="bg1"/>
                </a:solidFill>
              </a:rPr>
              <a:t>The weld pool is protected from the surrounding atmosphere by a blanket of granular flux fed at the welding gun</a:t>
            </a:r>
          </a:p>
          <a:p>
            <a:pPr algn="just" eaLnBrk="1" hangingPunct="1">
              <a:spcBef>
                <a:spcPct val="50000"/>
              </a:spcBef>
            </a:pPr>
            <a:r>
              <a:rPr lang="en-US" altLang="en-US" sz="1800" dirty="0">
                <a:solidFill>
                  <a:schemeClr val="bg1"/>
                </a:solidFill>
              </a:rPr>
              <a:t>Results in a deeper weld penetration than the other process</a:t>
            </a:r>
          </a:p>
          <a:p>
            <a:pPr algn="just" eaLnBrk="1" hangingPunct="1">
              <a:spcBef>
                <a:spcPct val="50000"/>
              </a:spcBef>
            </a:pPr>
            <a:r>
              <a:rPr lang="en-US" altLang="en-US" sz="1800" dirty="0">
                <a:solidFill>
                  <a:schemeClr val="bg1"/>
                </a:solidFill>
              </a:rPr>
              <a:t>Only flat or horizontal positions may be used</a:t>
            </a:r>
          </a:p>
        </p:txBody>
      </p:sp>
      <p:sp>
        <p:nvSpPr>
          <p:cNvPr id="66565"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SAW Welding</a:t>
            </a:r>
          </a:p>
        </p:txBody>
      </p:sp>
      <p:pic>
        <p:nvPicPr>
          <p:cNvPr id="66566" name="Picture 9" descr="Picture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666750"/>
            <a:ext cx="41148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127B4CC-830F-47A5-AE4A-A2F4E35F9013}" type="slidenum">
              <a:rPr lang="en-US" altLang="en-US" sz="1400" smtClean="0"/>
              <a:pPr eaLnBrk="1" hangingPunct="1">
                <a:spcBef>
                  <a:spcPct val="0"/>
                </a:spcBef>
                <a:buFontTx/>
                <a:buNone/>
              </a:pPr>
              <a:t>65</a:t>
            </a:fld>
            <a:endParaRPr lang="en-US" altLang="en-US" sz="1400" smtClean="0"/>
          </a:p>
        </p:txBody>
      </p:sp>
      <p:sp>
        <p:nvSpPr>
          <p:cNvPr id="67587" name="Text Box 2"/>
          <p:cNvSpPr txBox="1">
            <a:spLocks noChangeArrowheads="1"/>
          </p:cNvSpPr>
          <p:nvPr/>
        </p:nvSpPr>
        <p:spPr bwMode="auto">
          <a:xfrm>
            <a:off x="276225" y="5321300"/>
            <a:ext cx="85915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t>Equipment used for welding will vary depending on the welding process and whether the welding is being done in the shop or in the field</a:t>
            </a:r>
          </a:p>
          <a:p>
            <a:pPr algn="just" eaLnBrk="1" hangingPunct="1">
              <a:spcBef>
                <a:spcPct val="50000"/>
              </a:spcBef>
            </a:pPr>
            <a:r>
              <a:rPr lang="en-US" altLang="en-US" sz="1800"/>
              <a:t>A </a:t>
            </a:r>
            <a:r>
              <a:rPr lang="en-US" altLang="en-US" sz="1800">
                <a:solidFill>
                  <a:schemeClr val="bg1"/>
                </a:solidFill>
              </a:rPr>
              <a:t>Flux Cored Arc Welding</a:t>
            </a:r>
            <a:r>
              <a:rPr lang="en-US" altLang="en-US" sz="1800"/>
              <a:t> machine for shop welding is pictured above left</a:t>
            </a:r>
          </a:p>
          <a:p>
            <a:pPr algn="just" eaLnBrk="1" hangingPunct="1">
              <a:spcBef>
                <a:spcPct val="50000"/>
              </a:spcBef>
            </a:pPr>
            <a:r>
              <a:rPr lang="en-US" altLang="en-US" sz="1800"/>
              <a:t>A </a:t>
            </a:r>
            <a:r>
              <a:rPr lang="en-US" altLang="en-US" sz="1800">
                <a:solidFill>
                  <a:schemeClr val="bg1"/>
                </a:solidFill>
              </a:rPr>
              <a:t>Shielded Metal Arc Welding</a:t>
            </a:r>
            <a:r>
              <a:rPr lang="en-US" altLang="en-US" sz="1800"/>
              <a:t> machine for field welding is pictured above right</a:t>
            </a:r>
          </a:p>
        </p:txBody>
      </p:sp>
      <p:sp>
        <p:nvSpPr>
          <p:cNvPr id="67588"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Welding Equipment</a:t>
            </a:r>
          </a:p>
        </p:txBody>
      </p:sp>
      <p:pic>
        <p:nvPicPr>
          <p:cNvPr id="67589" name="Picture 5" descr="shopequ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688975"/>
            <a:ext cx="2741613"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descr="MiscEquip0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738" y="688975"/>
            <a:ext cx="5475287"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118E0B6-9F2A-4A59-A0FB-AA2A81AC1970}" type="slidenum">
              <a:rPr lang="en-US" altLang="en-US" sz="1400" smtClean="0"/>
              <a:pPr eaLnBrk="1" hangingPunct="1">
                <a:spcBef>
                  <a:spcPct val="0"/>
                </a:spcBef>
                <a:buFontTx/>
                <a:buNone/>
              </a:pPr>
              <a:t>66</a:t>
            </a:fld>
            <a:endParaRPr lang="en-US" altLang="en-US" sz="1400" smtClean="0"/>
          </a:p>
        </p:txBody>
      </p:sp>
      <p:sp>
        <p:nvSpPr>
          <p:cNvPr id="68611" name="Text Box 2"/>
          <p:cNvSpPr txBox="1">
            <a:spLocks noChangeArrowheads="1"/>
          </p:cNvSpPr>
          <p:nvPr/>
        </p:nvSpPr>
        <p:spPr bwMode="auto">
          <a:xfrm>
            <a:off x="276225" y="4429125"/>
            <a:ext cx="8591550" cy="215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Welding in the field is avoided if possible due to welding condition requirements</a:t>
            </a:r>
          </a:p>
          <a:p>
            <a:pPr algn="just" eaLnBrk="1" hangingPunct="1">
              <a:spcBef>
                <a:spcPct val="50000"/>
              </a:spcBef>
            </a:pPr>
            <a:r>
              <a:rPr lang="en-US" altLang="en-US" sz="1800">
                <a:solidFill>
                  <a:schemeClr val="bg1"/>
                </a:solidFill>
              </a:rPr>
              <a:t>Field welding is not to be performed while it is raining, snowing, or below 0° F</a:t>
            </a:r>
          </a:p>
          <a:p>
            <a:pPr algn="just" eaLnBrk="1" hangingPunct="1">
              <a:spcBef>
                <a:spcPct val="50000"/>
              </a:spcBef>
            </a:pPr>
            <a:r>
              <a:rPr lang="en-US" altLang="en-US" sz="1800">
                <a:solidFill>
                  <a:schemeClr val="bg1"/>
                </a:solidFill>
              </a:rPr>
              <a:t>In certain ambient temperatures preheating of the material to be welded is required</a:t>
            </a:r>
          </a:p>
          <a:p>
            <a:pPr algn="just" eaLnBrk="1" hangingPunct="1">
              <a:spcBef>
                <a:spcPct val="50000"/>
              </a:spcBef>
            </a:pPr>
            <a:r>
              <a:rPr lang="en-US" altLang="en-US" sz="1800">
                <a:solidFill>
                  <a:schemeClr val="bg1"/>
                </a:solidFill>
              </a:rPr>
              <a:t>AWS Code D1.1 (2010b) specifies minimum preheat and interpass temperatures, which are designed to prevent cracking</a:t>
            </a:r>
          </a:p>
        </p:txBody>
      </p:sp>
      <p:sp>
        <p:nvSpPr>
          <p:cNvPr id="68612"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Weather Impacts on Welding</a:t>
            </a:r>
          </a:p>
        </p:txBody>
      </p:sp>
      <p:pic>
        <p:nvPicPr>
          <p:cNvPr id="68613" name="Picture 6" descr="weld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722313"/>
            <a:ext cx="4113212"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10" descr="Welding00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0588" y="722313"/>
            <a:ext cx="414972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99B54E9-C783-4D6C-8BF7-C33D79157FF4}" type="slidenum">
              <a:rPr lang="en-US" altLang="en-US" sz="1400" smtClean="0"/>
              <a:pPr eaLnBrk="1" hangingPunct="1">
                <a:spcBef>
                  <a:spcPct val="0"/>
                </a:spcBef>
                <a:buFontTx/>
                <a:buNone/>
              </a:pPr>
              <a:t>67</a:t>
            </a:fld>
            <a:endParaRPr lang="en-US" altLang="en-US" sz="1400" smtClean="0"/>
          </a:p>
        </p:txBody>
      </p:sp>
      <p:sp>
        <p:nvSpPr>
          <p:cNvPr id="69635" name="Text Box 2"/>
          <p:cNvSpPr txBox="1">
            <a:spLocks noChangeArrowheads="1"/>
          </p:cNvSpPr>
          <p:nvPr/>
        </p:nvSpPr>
        <p:spPr bwMode="auto">
          <a:xfrm>
            <a:off x="276225" y="5059363"/>
            <a:ext cx="8591550" cy="174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It is important for both the welder and those working in the area around a welding process to be safety conscious</a:t>
            </a:r>
          </a:p>
          <a:p>
            <a:pPr algn="just" eaLnBrk="1" hangingPunct="1">
              <a:spcBef>
                <a:spcPct val="50000"/>
              </a:spcBef>
            </a:pPr>
            <a:r>
              <a:rPr lang="en-US" altLang="en-US" sz="1800">
                <a:solidFill>
                  <a:schemeClr val="bg1"/>
                </a:solidFill>
              </a:rPr>
              <a:t>The welding arc should never be looked at with the naked eye</a:t>
            </a:r>
          </a:p>
          <a:p>
            <a:pPr algn="just" eaLnBrk="1" hangingPunct="1">
              <a:spcBef>
                <a:spcPct val="50000"/>
              </a:spcBef>
            </a:pPr>
            <a:r>
              <a:rPr lang="en-US" altLang="en-US" sz="1800">
                <a:solidFill>
                  <a:schemeClr val="bg1"/>
                </a:solidFill>
              </a:rPr>
              <a:t>AWS publishes many safety and health fact sheets which are available for download at their web site: </a:t>
            </a:r>
            <a:r>
              <a:rPr lang="en-US" altLang="en-US" sz="1800" u="sng">
                <a:hlinkClick r:id="rId2"/>
              </a:rPr>
              <a:t>www.aws.org</a:t>
            </a:r>
            <a:r>
              <a:rPr lang="en-US" altLang="en-US" sz="1800" u="sng"/>
              <a:t> </a:t>
            </a:r>
          </a:p>
        </p:txBody>
      </p:sp>
      <p:sp>
        <p:nvSpPr>
          <p:cNvPr id="69636"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Welding Safety</a:t>
            </a:r>
          </a:p>
        </p:txBody>
      </p:sp>
      <p:pic>
        <p:nvPicPr>
          <p:cNvPr id="69637" name="Picture 7" descr="weldsafet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655638"/>
            <a:ext cx="4122738"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8" descr="weldsafet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163" y="655638"/>
            <a:ext cx="4113212"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A039DBC-7354-497D-88BB-3AA648CF6DC1}" type="slidenum">
              <a:rPr lang="en-US" altLang="en-US" sz="1400" smtClean="0"/>
              <a:pPr eaLnBrk="1" hangingPunct="1">
                <a:spcBef>
                  <a:spcPct val="0"/>
                </a:spcBef>
                <a:buFontTx/>
                <a:buNone/>
              </a:pPr>
              <a:t>68</a:t>
            </a:fld>
            <a:endParaRPr lang="en-US" altLang="en-US" sz="1400" smtClean="0"/>
          </a:p>
        </p:txBody>
      </p:sp>
      <p:sp>
        <p:nvSpPr>
          <p:cNvPr id="70659" name="Text Box 2"/>
          <p:cNvSpPr txBox="1">
            <a:spLocks noChangeArrowheads="1"/>
          </p:cNvSpPr>
          <p:nvPr/>
        </p:nvSpPr>
        <p:spPr bwMode="auto">
          <a:xfrm>
            <a:off x="1227138" y="4797425"/>
            <a:ext cx="668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1800">
                <a:solidFill>
                  <a:schemeClr val="bg1"/>
                </a:solidFill>
              </a:rPr>
              <a:t>A welder should wear the proper protective gear including:</a:t>
            </a:r>
            <a:endParaRPr lang="en-US" altLang="en-US" sz="1800"/>
          </a:p>
        </p:txBody>
      </p:sp>
      <p:sp>
        <p:nvSpPr>
          <p:cNvPr id="70660"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Welding Safety</a:t>
            </a:r>
          </a:p>
        </p:txBody>
      </p:sp>
      <p:pic>
        <p:nvPicPr>
          <p:cNvPr id="70661" name="Picture 5" descr="weld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7650" y="663575"/>
            <a:ext cx="6107113"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 Box 6"/>
          <p:cNvSpPr txBox="1">
            <a:spLocks noChangeArrowheads="1"/>
          </p:cNvSpPr>
          <p:nvPr/>
        </p:nvSpPr>
        <p:spPr bwMode="auto">
          <a:xfrm>
            <a:off x="1206500" y="5151438"/>
            <a:ext cx="3136900"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en-US" altLang="en-US" sz="1800"/>
              <a:t>Helmet</a:t>
            </a:r>
          </a:p>
          <a:p>
            <a:pPr eaLnBrk="1" hangingPunct="1">
              <a:spcBef>
                <a:spcPct val="50000"/>
              </a:spcBef>
            </a:pPr>
            <a:r>
              <a:rPr lang="en-US" altLang="en-US" sz="1800"/>
              <a:t>Face shield or goggles</a:t>
            </a:r>
          </a:p>
          <a:p>
            <a:pPr eaLnBrk="1" hangingPunct="1">
              <a:spcBef>
                <a:spcPct val="50000"/>
              </a:spcBef>
            </a:pPr>
            <a:r>
              <a:rPr lang="en-US" altLang="en-US" sz="1800"/>
              <a:t>Gloves</a:t>
            </a:r>
          </a:p>
          <a:p>
            <a:pPr eaLnBrk="1" hangingPunct="1">
              <a:spcBef>
                <a:spcPct val="50000"/>
              </a:spcBef>
            </a:pPr>
            <a:r>
              <a:rPr lang="en-US" altLang="en-US" sz="1800"/>
              <a:t>Boots</a:t>
            </a:r>
          </a:p>
        </p:txBody>
      </p:sp>
      <p:sp>
        <p:nvSpPr>
          <p:cNvPr id="70663" name="Text Box 7"/>
          <p:cNvSpPr txBox="1">
            <a:spLocks noChangeArrowheads="1"/>
          </p:cNvSpPr>
          <p:nvPr/>
        </p:nvSpPr>
        <p:spPr bwMode="auto">
          <a:xfrm>
            <a:off x="4724400" y="5153025"/>
            <a:ext cx="3538538"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en-US" altLang="en-US" sz="1800"/>
              <a:t>Heavy fabric or leather shirt</a:t>
            </a:r>
          </a:p>
          <a:p>
            <a:pPr eaLnBrk="1" hangingPunct="1">
              <a:spcBef>
                <a:spcPct val="50000"/>
              </a:spcBef>
            </a:pPr>
            <a:r>
              <a:rPr lang="en-US" altLang="en-US" sz="1800"/>
              <a:t>Cuffless pants</a:t>
            </a:r>
          </a:p>
          <a:p>
            <a:pPr eaLnBrk="1" hangingPunct="1">
              <a:spcBef>
                <a:spcPct val="50000"/>
              </a:spcBef>
            </a:pPr>
            <a:r>
              <a:rPr lang="en-US" altLang="en-US" sz="1800"/>
              <a:t>Leather leggings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EC43428-5DA4-4414-A0A1-6E47F41F1005}" type="slidenum">
              <a:rPr lang="en-US" altLang="en-US" sz="1400" smtClean="0"/>
              <a:pPr eaLnBrk="1" hangingPunct="1">
                <a:spcBef>
                  <a:spcPct val="0"/>
                </a:spcBef>
                <a:buFontTx/>
                <a:buNone/>
              </a:pPr>
              <a:t>69</a:t>
            </a:fld>
            <a:endParaRPr lang="en-US" altLang="en-US" sz="1400" smtClean="0"/>
          </a:p>
        </p:txBody>
      </p:sp>
      <p:sp>
        <p:nvSpPr>
          <p:cNvPr id="71683" name="Text Box 2"/>
          <p:cNvSpPr txBox="1">
            <a:spLocks noChangeArrowheads="1"/>
          </p:cNvSpPr>
          <p:nvPr/>
        </p:nvSpPr>
        <p:spPr bwMode="auto">
          <a:xfrm>
            <a:off x="276225" y="3175000"/>
            <a:ext cx="859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1800"/>
              <a:t>Welding to existing structures during retrofit projects requires careful consideration of numerous factors:</a:t>
            </a:r>
          </a:p>
        </p:txBody>
      </p:sp>
      <p:sp>
        <p:nvSpPr>
          <p:cNvPr id="71684"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Welding in Existing Structures</a:t>
            </a:r>
          </a:p>
        </p:txBody>
      </p:sp>
      <p:sp>
        <p:nvSpPr>
          <p:cNvPr id="71685" name="Text Box 5"/>
          <p:cNvSpPr txBox="1">
            <a:spLocks noChangeArrowheads="1"/>
          </p:cNvSpPr>
          <p:nvPr/>
        </p:nvSpPr>
        <p:spPr bwMode="auto">
          <a:xfrm>
            <a:off x="152400" y="3733800"/>
            <a:ext cx="8839200" cy="307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35000"/>
              </a:spcBef>
            </a:pPr>
            <a:r>
              <a:rPr lang="en-US" altLang="en-US" sz="1800"/>
              <a:t>Determine weldability – Identify the steel grade to establish a welding procedure</a:t>
            </a:r>
          </a:p>
          <a:p>
            <a:pPr algn="just" eaLnBrk="1" hangingPunct="1">
              <a:spcBef>
                <a:spcPct val="35000"/>
              </a:spcBef>
            </a:pPr>
            <a:r>
              <a:rPr lang="en-US" altLang="en-US" sz="1800"/>
              <a:t>Select and design the weld – Fillet welds are preferred and avoid over welding</a:t>
            </a:r>
          </a:p>
          <a:p>
            <a:pPr algn="just" eaLnBrk="1" hangingPunct="1">
              <a:spcBef>
                <a:spcPct val="35000"/>
              </a:spcBef>
            </a:pPr>
            <a:r>
              <a:rPr lang="en-US" altLang="en-US" sz="1800"/>
              <a:t>Surface preparation – Remove contaminants such as paint, oil, and grease</a:t>
            </a:r>
          </a:p>
          <a:p>
            <a:pPr algn="just" eaLnBrk="1" hangingPunct="1">
              <a:spcBef>
                <a:spcPct val="35000"/>
              </a:spcBef>
            </a:pPr>
            <a:r>
              <a:rPr lang="en-US" altLang="en-US" sz="1800"/>
              <a:t>Loads during retrofit – An engineer should determine the extent to which a member will be permitted to carry loads while heating, welding, or cutting</a:t>
            </a:r>
          </a:p>
          <a:p>
            <a:pPr algn="just" eaLnBrk="1" hangingPunct="1">
              <a:spcBef>
                <a:spcPct val="35000"/>
              </a:spcBef>
            </a:pPr>
            <a:r>
              <a:rPr lang="en-US" altLang="en-US" sz="1800"/>
              <a:t>Fire hazards – Follow all governing fire codes, regulations, and safety rules to avoid fires</a:t>
            </a:r>
          </a:p>
          <a:p>
            <a:pPr algn="just" eaLnBrk="1" hangingPunct="1">
              <a:spcBef>
                <a:spcPct val="35000"/>
              </a:spcBef>
            </a:pPr>
            <a:r>
              <a:rPr lang="en-US" altLang="en-US" sz="1800"/>
              <a:t>For complete details see the AISC Design Guides: Rehabilitation and Retrofit Guide and Welded Connections (AISC 2002 and 2006)</a:t>
            </a:r>
          </a:p>
        </p:txBody>
      </p:sp>
      <p:pic>
        <p:nvPicPr>
          <p:cNvPr id="71686" name="Picture 9" descr="rehab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25" y="636588"/>
            <a:ext cx="3382963"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10" descr="weld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636588"/>
            <a:ext cx="2906712"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23CEBFA-1CB2-49B7-8E38-CBCA1A304CAC}" type="slidenum">
              <a:rPr lang="en-US" altLang="en-US" sz="1400" smtClean="0"/>
              <a:pPr eaLnBrk="1" hangingPunct="1">
                <a:spcBef>
                  <a:spcPct val="0"/>
                </a:spcBef>
                <a:buFontTx/>
                <a:buNone/>
              </a:pPr>
              <a:t>7</a:t>
            </a:fld>
            <a:endParaRPr lang="en-US" altLang="en-US" sz="1400" smtClean="0"/>
          </a:p>
        </p:txBody>
      </p:sp>
      <p:sp>
        <p:nvSpPr>
          <p:cNvPr id="8195" name="Text Box 2"/>
          <p:cNvSpPr txBox="1">
            <a:spLocks noChangeArrowheads="1"/>
          </p:cNvSpPr>
          <p:nvPr/>
        </p:nvSpPr>
        <p:spPr bwMode="auto">
          <a:xfrm>
            <a:off x="276225" y="4479925"/>
            <a:ext cx="8591550" cy="215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dirty="0">
                <a:solidFill>
                  <a:schemeClr val="bg1"/>
                </a:solidFill>
              </a:rPr>
              <a:t>A fabrication shop will have a desired fastening method suited to its equipment and fabrication methods </a:t>
            </a:r>
          </a:p>
          <a:p>
            <a:pPr algn="just" eaLnBrk="1" hangingPunct="1">
              <a:spcBef>
                <a:spcPct val="50000"/>
              </a:spcBef>
            </a:pPr>
            <a:r>
              <a:rPr lang="en-US" altLang="en-US" sz="1800" dirty="0">
                <a:solidFill>
                  <a:schemeClr val="bg1"/>
                </a:solidFill>
              </a:rPr>
              <a:t>Field connections are typically bolted</a:t>
            </a:r>
          </a:p>
          <a:p>
            <a:pPr algn="just" eaLnBrk="1" hangingPunct="1">
              <a:spcBef>
                <a:spcPct val="50000"/>
              </a:spcBef>
            </a:pPr>
            <a:r>
              <a:rPr lang="en-US" altLang="en-US" sz="1800" dirty="0">
                <a:solidFill>
                  <a:schemeClr val="bg1"/>
                </a:solidFill>
              </a:rPr>
              <a:t>Welding may be used for field connections where </a:t>
            </a:r>
            <a:r>
              <a:rPr lang="en-US" altLang="en-US" sz="1800" dirty="0" smtClean="0">
                <a:solidFill>
                  <a:schemeClr val="bg1"/>
                </a:solidFill>
              </a:rPr>
              <a:t>bolting cannot provide the required strength or</a:t>
            </a:r>
            <a:r>
              <a:rPr lang="en-US" altLang="en-US" sz="1800" dirty="0" smtClean="0">
                <a:solidFill>
                  <a:srgbClr val="FF0000"/>
                </a:solidFill>
              </a:rPr>
              <a:t> </a:t>
            </a:r>
            <a:r>
              <a:rPr lang="en-US" altLang="en-US" sz="1800" dirty="0" smtClean="0">
                <a:solidFill>
                  <a:schemeClr val="bg1"/>
                </a:solidFill>
              </a:rPr>
              <a:t>is either impractical </a:t>
            </a:r>
            <a:r>
              <a:rPr lang="en-US" altLang="en-US" sz="1800" dirty="0">
                <a:solidFill>
                  <a:schemeClr val="bg1"/>
                </a:solidFill>
              </a:rPr>
              <a:t>or undesirable</a:t>
            </a:r>
          </a:p>
          <a:p>
            <a:pPr algn="just" eaLnBrk="1" hangingPunct="1">
              <a:spcBef>
                <a:spcPct val="50000"/>
              </a:spcBef>
            </a:pPr>
            <a:r>
              <a:rPr lang="en-US" altLang="en-US" sz="1800" dirty="0">
                <a:solidFill>
                  <a:schemeClr val="bg1"/>
                </a:solidFill>
              </a:rPr>
              <a:t>Welding is better suited to the controlled environment of a fabrication shop</a:t>
            </a:r>
          </a:p>
        </p:txBody>
      </p:sp>
      <p:sp>
        <p:nvSpPr>
          <p:cNvPr id="8196" name="Rectangle 7"/>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Connecting Structural Steel</a:t>
            </a:r>
          </a:p>
        </p:txBody>
      </p:sp>
      <p:pic>
        <p:nvPicPr>
          <p:cNvPr id="8197" name="Picture 10" descr="Picture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8" y="685800"/>
            <a:ext cx="3922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1" descr="Pictur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4888" y="685800"/>
            <a:ext cx="393223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2202592-A8E0-48C0-95F1-26A8942F9093}" type="slidenum">
              <a:rPr lang="en-US" altLang="en-US" sz="1400" smtClean="0"/>
              <a:pPr eaLnBrk="1" hangingPunct="1">
                <a:spcBef>
                  <a:spcPct val="0"/>
                </a:spcBef>
                <a:buFontTx/>
                <a:buNone/>
              </a:pPr>
              <a:t>70</a:t>
            </a:fld>
            <a:endParaRPr lang="en-US" altLang="en-US" sz="1400" smtClean="0"/>
          </a:p>
        </p:txBody>
      </p:sp>
      <p:sp>
        <p:nvSpPr>
          <p:cNvPr id="72707" name="Shape 29"/>
          <p:cNvSpPr txBox="1">
            <a:spLocks noChangeArrowheads="1"/>
          </p:cNvSpPr>
          <p:nvPr/>
        </p:nvSpPr>
        <p:spPr bwMode="auto">
          <a:xfrm>
            <a:off x="152400" y="2155825"/>
            <a:ext cx="5418138" cy="71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buFontTx/>
              <a:buNone/>
            </a:pPr>
            <a:r>
              <a:rPr lang="en-US" altLang="en-US" dirty="0">
                <a:solidFill>
                  <a:srgbClr val="FFFFFF"/>
                </a:solidFill>
              </a:rPr>
              <a:t>N5.4 Inspection of Welding</a:t>
            </a:r>
          </a:p>
        </p:txBody>
      </p:sp>
      <p:sp>
        <p:nvSpPr>
          <p:cNvPr id="72708" name="Shape 30"/>
          <p:cNvSpPr txBox="1">
            <a:spLocks noChangeArrowheads="1"/>
          </p:cNvSpPr>
          <p:nvPr/>
        </p:nvSpPr>
        <p:spPr bwMode="auto">
          <a:xfrm>
            <a:off x="115094" y="2835167"/>
            <a:ext cx="5492750" cy="292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r>
              <a:rPr lang="en-US" altLang="en-US" sz="2500" dirty="0">
                <a:solidFill>
                  <a:srgbClr val="FFFFFF"/>
                </a:solidFill>
              </a:rPr>
              <a:t>All provision of AWS D1.1 for statically loaded structures apply.</a:t>
            </a:r>
          </a:p>
          <a:p>
            <a:pPr eaLnBrk="1" hangingPunct="1">
              <a:lnSpc>
                <a:spcPct val="120000"/>
              </a:lnSpc>
              <a:spcBef>
                <a:spcPct val="0"/>
              </a:spcBef>
            </a:pPr>
            <a:r>
              <a:rPr lang="en-US" altLang="en-US" sz="2500" dirty="0">
                <a:solidFill>
                  <a:srgbClr val="FFFFFF"/>
                </a:solidFill>
              </a:rPr>
              <a:t>Primary Method is observation of the welding operation, visual inspection of in-process and completed welds.</a:t>
            </a:r>
          </a:p>
          <a:p>
            <a:pPr eaLnBrk="1" hangingPunct="1">
              <a:lnSpc>
                <a:spcPct val="120000"/>
              </a:lnSpc>
              <a:spcBef>
                <a:spcPct val="0"/>
              </a:spcBef>
            </a:pPr>
            <a:endParaRPr lang="en-US" altLang="en-US" sz="2800" dirty="0">
              <a:solidFill>
                <a:srgbClr val="FFFFFF"/>
              </a:solidFill>
            </a:endParaRPr>
          </a:p>
        </p:txBody>
      </p:sp>
      <p:sp>
        <p:nvSpPr>
          <p:cNvPr id="72709" name="Shape 37"/>
          <p:cNvSpPr txBox="1">
            <a:spLocks noChangeArrowheads="1"/>
          </p:cNvSpPr>
          <p:nvPr/>
        </p:nvSpPr>
        <p:spPr bwMode="auto">
          <a:xfrm>
            <a:off x="225425" y="1078589"/>
            <a:ext cx="54181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buFontTx/>
              <a:buNone/>
            </a:pPr>
            <a:r>
              <a:rPr lang="en-US" altLang="en-US" sz="2800" u="sng" dirty="0"/>
              <a:t>Per AISC</a:t>
            </a:r>
            <a:r>
              <a:rPr lang="en-US" altLang="en-US" sz="2000" u="sng" dirty="0"/>
              <a:t> </a:t>
            </a:r>
            <a:r>
              <a:rPr lang="en-US" altLang="en-US" sz="2800" u="sng" dirty="0"/>
              <a:t>Specification Chapter N</a:t>
            </a:r>
          </a:p>
        </p:txBody>
      </p:sp>
      <p:sp>
        <p:nvSpPr>
          <p:cNvPr id="72710"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Weld Inspections</a:t>
            </a:r>
          </a:p>
        </p:txBody>
      </p:sp>
      <p:pic>
        <p:nvPicPr>
          <p:cNvPr id="72711" name="Picture 3" descr="C:\Users\mitchell\Desktop\logos\Chapter N Title Page.jpg"/>
          <p:cNvPicPr>
            <a:picLocks noChangeAspect="1" noChangeArrowheads="1"/>
          </p:cNvPicPr>
          <p:nvPr/>
        </p:nvPicPr>
        <p:blipFill>
          <a:blip r:embed="rId2" cstate="print">
            <a:extLst>
              <a:ext uri="{28A0092B-C50C-407E-A947-70E740481C1C}">
                <a14:useLocalDpi xmlns:a14="http://schemas.microsoft.com/office/drawing/2010/main" val="0"/>
              </a:ext>
            </a:extLst>
          </a:blip>
          <a:srcRect b="20000"/>
          <a:stretch>
            <a:fillRect/>
          </a:stretch>
        </p:blipFill>
        <p:spPr bwMode="auto">
          <a:xfrm>
            <a:off x="5791200" y="928688"/>
            <a:ext cx="3013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4" descr="C:\Users\mitchell\Desktop\logos\Chapter J Title Page.jpg"/>
          <p:cNvPicPr>
            <a:picLocks noChangeAspect="1" noChangeArrowheads="1"/>
          </p:cNvPicPr>
          <p:nvPr/>
        </p:nvPicPr>
        <p:blipFill>
          <a:blip r:embed="rId3" cstate="print">
            <a:extLst>
              <a:ext uri="{28A0092B-C50C-407E-A947-70E740481C1C}">
                <a14:useLocalDpi xmlns:a14="http://schemas.microsoft.com/office/drawing/2010/main" val="0"/>
              </a:ext>
            </a:extLst>
          </a:blip>
          <a:srcRect b="20000"/>
          <a:stretch>
            <a:fillRect/>
          </a:stretch>
        </p:blipFill>
        <p:spPr bwMode="auto">
          <a:xfrm>
            <a:off x="5938838" y="2155825"/>
            <a:ext cx="3048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Shape 37"/>
          <p:cNvSpPr txBox="1">
            <a:spLocks noChangeArrowheads="1"/>
          </p:cNvSpPr>
          <p:nvPr/>
        </p:nvSpPr>
        <p:spPr bwMode="auto">
          <a:xfrm>
            <a:off x="6162675" y="5721350"/>
            <a:ext cx="26003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buFontTx/>
              <a:buNone/>
            </a:pPr>
            <a:r>
              <a:rPr lang="en-US" altLang="en-US" sz="1800"/>
              <a:t>(AISC Seismic Provision Chapter J for seismic)</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A489DAC-59BA-4391-A565-F1C145825700}" type="slidenum">
              <a:rPr lang="en-US" altLang="en-US" sz="1400" smtClean="0"/>
              <a:pPr eaLnBrk="1" hangingPunct="1">
                <a:spcBef>
                  <a:spcPct val="0"/>
                </a:spcBef>
                <a:buFontTx/>
                <a:buNone/>
              </a:pPr>
              <a:t>71</a:t>
            </a:fld>
            <a:endParaRPr lang="en-US" altLang="en-US" sz="1400" smtClean="0"/>
          </a:p>
        </p:txBody>
      </p:sp>
      <p:sp>
        <p:nvSpPr>
          <p:cNvPr id="73731"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Weld Inspections</a:t>
            </a:r>
          </a:p>
        </p:txBody>
      </p:sp>
      <p:sp>
        <p:nvSpPr>
          <p:cNvPr id="73732" name="Text Box 2"/>
          <p:cNvSpPr txBox="1">
            <a:spLocks noChangeArrowheads="1"/>
          </p:cNvSpPr>
          <p:nvPr/>
        </p:nvSpPr>
        <p:spPr bwMode="auto">
          <a:xfrm>
            <a:off x="276225" y="3851275"/>
            <a:ext cx="8591550"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In addition to the erector’s quality control program, tests and inspections are specified by the Engineer of Record and/or the local building authority</a:t>
            </a:r>
          </a:p>
          <a:p>
            <a:pPr algn="just" eaLnBrk="1" hangingPunct="1">
              <a:spcBef>
                <a:spcPct val="50000"/>
              </a:spcBef>
            </a:pPr>
            <a:r>
              <a:rPr lang="en-US" altLang="en-US" sz="1800">
                <a:solidFill>
                  <a:schemeClr val="bg1"/>
                </a:solidFill>
              </a:rPr>
              <a:t>A local building inspector may request that tests in addition to those specified by the Engineer of Record be performed</a:t>
            </a:r>
          </a:p>
          <a:p>
            <a:pPr algn="just" eaLnBrk="1" hangingPunct="1">
              <a:spcBef>
                <a:spcPct val="50000"/>
              </a:spcBef>
            </a:pPr>
            <a:r>
              <a:rPr lang="en-US" altLang="en-US" sz="1800">
                <a:solidFill>
                  <a:schemeClr val="bg1"/>
                </a:solidFill>
              </a:rPr>
              <a:t>Some problems that can be found in welds include:</a:t>
            </a:r>
          </a:p>
        </p:txBody>
      </p:sp>
      <p:sp>
        <p:nvSpPr>
          <p:cNvPr id="73733" name="Text Box 6"/>
          <p:cNvSpPr txBox="1">
            <a:spLocks noChangeArrowheads="1"/>
          </p:cNvSpPr>
          <p:nvPr/>
        </p:nvSpPr>
        <p:spPr bwMode="auto">
          <a:xfrm>
            <a:off x="644525" y="5624513"/>
            <a:ext cx="270827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Arial" charset="0"/>
              </a:defRPr>
            </a:lvl1pPr>
            <a:lvl2pPr marL="914400" indent="-457200" eaLnBrk="0" hangingPunct="0">
              <a:spcBef>
                <a:spcPct val="20000"/>
              </a:spcBef>
              <a:buChar char="–"/>
              <a:defRPr sz="2800">
                <a:solidFill>
                  <a:schemeClr val="tx1"/>
                </a:solidFill>
                <a:latin typeface="Arial" charset="0"/>
              </a:defRPr>
            </a:lvl2pPr>
            <a:lvl3pPr marL="1376363" indent="-457200" eaLnBrk="0" hangingPunct="0">
              <a:spcBef>
                <a:spcPct val="20000"/>
              </a:spcBef>
              <a:buChar char="•"/>
              <a:defRPr sz="2400">
                <a:solidFill>
                  <a:schemeClr val="tx1"/>
                </a:solidFill>
                <a:latin typeface="Arial" charset="0"/>
              </a:defRPr>
            </a:lvl3pPr>
            <a:lvl4pPr marL="1828800" indent="-457200" eaLnBrk="0" hangingPunct="0">
              <a:spcBef>
                <a:spcPct val="20000"/>
              </a:spcBef>
              <a:buChar char="–"/>
              <a:defRPr sz="2000">
                <a:solidFill>
                  <a:schemeClr val="tx1"/>
                </a:solidFill>
                <a:latin typeface="Arial" charset="0"/>
              </a:defRPr>
            </a:lvl4pPr>
            <a:lvl5pPr marL="2286000" indent="-457200" eaLnBrk="0" hangingPunct="0">
              <a:spcBef>
                <a:spcPct val="20000"/>
              </a:spcBef>
              <a:buChar char="»"/>
              <a:defRPr sz="2000">
                <a:solidFill>
                  <a:schemeClr val="tx1"/>
                </a:solidFill>
                <a:latin typeface="Arial" charset="0"/>
              </a:defRPr>
            </a:lvl5pPr>
            <a:lvl6pPr marL="2743200" indent="-457200" eaLnBrk="0" fontAlgn="base" hangingPunct="0">
              <a:spcBef>
                <a:spcPct val="20000"/>
              </a:spcBef>
              <a:spcAft>
                <a:spcPct val="0"/>
              </a:spcAft>
              <a:buChar char="»"/>
              <a:defRPr sz="2000">
                <a:solidFill>
                  <a:schemeClr val="tx1"/>
                </a:solidFill>
                <a:latin typeface="Arial" charset="0"/>
              </a:defRPr>
            </a:lvl6pPr>
            <a:lvl7pPr marL="3200400" indent="-457200" eaLnBrk="0" fontAlgn="base" hangingPunct="0">
              <a:spcBef>
                <a:spcPct val="20000"/>
              </a:spcBef>
              <a:spcAft>
                <a:spcPct val="0"/>
              </a:spcAft>
              <a:buChar char="»"/>
              <a:defRPr sz="2000">
                <a:solidFill>
                  <a:schemeClr val="tx1"/>
                </a:solidFill>
                <a:latin typeface="Arial" charset="0"/>
              </a:defRPr>
            </a:lvl7pPr>
            <a:lvl8pPr marL="3657600" indent="-457200" eaLnBrk="0" fontAlgn="base" hangingPunct="0">
              <a:spcBef>
                <a:spcPct val="20000"/>
              </a:spcBef>
              <a:spcAft>
                <a:spcPct val="0"/>
              </a:spcAft>
              <a:buChar char="»"/>
              <a:defRPr sz="2000">
                <a:solidFill>
                  <a:schemeClr val="tx1"/>
                </a:solidFill>
                <a:latin typeface="Arial" charset="0"/>
              </a:defRPr>
            </a:lvl8pPr>
            <a:lvl9pPr marL="4114800" indent="-4572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SzPct val="85000"/>
              <a:buFont typeface="Wingdings" pitchFamily="2" charset="2"/>
              <a:buChar char="§"/>
            </a:pPr>
            <a:r>
              <a:rPr lang="en-US" altLang="en-US" sz="1800">
                <a:solidFill>
                  <a:schemeClr val="bg1"/>
                </a:solidFill>
                <a:cs typeface="Arial" charset="0"/>
              </a:rPr>
              <a:t>Lack of fusion</a:t>
            </a:r>
          </a:p>
          <a:p>
            <a:pPr algn="just" eaLnBrk="1" hangingPunct="1">
              <a:spcBef>
                <a:spcPct val="50000"/>
              </a:spcBef>
              <a:buSzPct val="85000"/>
              <a:buFont typeface="Wingdings" pitchFamily="2" charset="2"/>
              <a:buChar char="§"/>
            </a:pPr>
            <a:r>
              <a:rPr lang="en-US" altLang="en-US" sz="1800">
                <a:solidFill>
                  <a:schemeClr val="bg1"/>
                </a:solidFill>
                <a:cs typeface="Arial" charset="0"/>
              </a:rPr>
              <a:t>Porosity</a:t>
            </a:r>
          </a:p>
        </p:txBody>
      </p:sp>
      <p:sp>
        <p:nvSpPr>
          <p:cNvPr id="73734" name="Text Box 7"/>
          <p:cNvSpPr txBox="1">
            <a:spLocks noChangeArrowheads="1"/>
          </p:cNvSpPr>
          <p:nvPr/>
        </p:nvSpPr>
        <p:spPr bwMode="auto">
          <a:xfrm>
            <a:off x="2855913" y="5626100"/>
            <a:ext cx="31115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Arial" charset="0"/>
              </a:defRPr>
            </a:lvl1pPr>
            <a:lvl2pPr marL="914400" indent="-457200" eaLnBrk="0" hangingPunct="0">
              <a:spcBef>
                <a:spcPct val="20000"/>
              </a:spcBef>
              <a:buChar char="–"/>
              <a:defRPr sz="2800">
                <a:solidFill>
                  <a:schemeClr val="tx1"/>
                </a:solidFill>
                <a:latin typeface="Arial" charset="0"/>
              </a:defRPr>
            </a:lvl2pPr>
            <a:lvl3pPr marL="1376363" indent="-457200" eaLnBrk="0" hangingPunct="0">
              <a:spcBef>
                <a:spcPct val="20000"/>
              </a:spcBef>
              <a:buChar char="•"/>
              <a:defRPr sz="2400">
                <a:solidFill>
                  <a:schemeClr val="tx1"/>
                </a:solidFill>
                <a:latin typeface="Arial" charset="0"/>
              </a:defRPr>
            </a:lvl3pPr>
            <a:lvl4pPr marL="1828800" indent="-457200" eaLnBrk="0" hangingPunct="0">
              <a:spcBef>
                <a:spcPct val="20000"/>
              </a:spcBef>
              <a:buChar char="–"/>
              <a:defRPr sz="2000">
                <a:solidFill>
                  <a:schemeClr val="tx1"/>
                </a:solidFill>
                <a:latin typeface="Arial" charset="0"/>
              </a:defRPr>
            </a:lvl4pPr>
            <a:lvl5pPr marL="2286000" indent="-457200" eaLnBrk="0" hangingPunct="0">
              <a:spcBef>
                <a:spcPct val="20000"/>
              </a:spcBef>
              <a:buChar char="»"/>
              <a:defRPr sz="2000">
                <a:solidFill>
                  <a:schemeClr val="tx1"/>
                </a:solidFill>
                <a:latin typeface="Arial" charset="0"/>
              </a:defRPr>
            </a:lvl5pPr>
            <a:lvl6pPr marL="2743200" indent="-457200" eaLnBrk="0" fontAlgn="base" hangingPunct="0">
              <a:spcBef>
                <a:spcPct val="20000"/>
              </a:spcBef>
              <a:spcAft>
                <a:spcPct val="0"/>
              </a:spcAft>
              <a:buChar char="»"/>
              <a:defRPr sz="2000">
                <a:solidFill>
                  <a:schemeClr val="tx1"/>
                </a:solidFill>
                <a:latin typeface="Arial" charset="0"/>
              </a:defRPr>
            </a:lvl6pPr>
            <a:lvl7pPr marL="3200400" indent="-457200" eaLnBrk="0" fontAlgn="base" hangingPunct="0">
              <a:spcBef>
                <a:spcPct val="20000"/>
              </a:spcBef>
              <a:spcAft>
                <a:spcPct val="0"/>
              </a:spcAft>
              <a:buChar char="»"/>
              <a:defRPr sz="2000">
                <a:solidFill>
                  <a:schemeClr val="tx1"/>
                </a:solidFill>
                <a:latin typeface="Arial" charset="0"/>
              </a:defRPr>
            </a:lvl7pPr>
            <a:lvl8pPr marL="3657600" indent="-457200" eaLnBrk="0" fontAlgn="base" hangingPunct="0">
              <a:spcBef>
                <a:spcPct val="20000"/>
              </a:spcBef>
              <a:spcAft>
                <a:spcPct val="0"/>
              </a:spcAft>
              <a:buChar char="»"/>
              <a:defRPr sz="2000">
                <a:solidFill>
                  <a:schemeClr val="tx1"/>
                </a:solidFill>
                <a:latin typeface="Arial" charset="0"/>
              </a:defRPr>
            </a:lvl8pPr>
            <a:lvl9pPr marL="4114800" indent="-4572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SzPct val="85000"/>
              <a:buFont typeface="Wingdings" pitchFamily="2" charset="2"/>
              <a:buChar char="§"/>
            </a:pPr>
            <a:r>
              <a:rPr lang="en-US" altLang="en-US" sz="1800">
                <a:solidFill>
                  <a:schemeClr val="bg1"/>
                </a:solidFill>
                <a:cs typeface="Arial" charset="0"/>
              </a:rPr>
              <a:t>Cracks</a:t>
            </a:r>
          </a:p>
          <a:p>
            <a:pPr eaLnBrk="1" hangingPunct="1">
              <a:spcBef>
                <a:spcPct val="50000"/>
              </a:spcBef>
              <a:buSzPct val="85000"/>
              <a:buFont typeface="Wingdings" pitchFamily="2" charset="2"/>
              <a:buChar char="§"/>
            </a:pPr>
            <a:r>
              <a:rPr lang="en-US" altLang="en-US" sz="1800">
                <a:solidFill>
                  <a:schemeClr val="bg1"/>
                </a:solidFill>
                <a:cs typeface="Arial" charset="0"/>
              </a:rPr>
              <a:t>Insufficient penetration </a:t>
            </a:r>
          </a:p>
        </p:txBody>
      </p:sp>
      <p:pic>
        <p:nvPicPr>
          <p:cNvPr id="73735" name="Picture 9" descr="weld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6925" y="631825"/>
            <a:ext cx="50101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Text Box 12"/>
          <p:cNvSpPr txBox="1">
            <a:spLocks noChangeArrowheads="1"/>
          </p:cNvSpPr>
          <p:nvPr/>
        </p:nvSpPr>
        <p:spPr bwMode="auto">
          <a:xfrm>
            <a:off x="276225" y="6408738"/>
            <a:ext cx="859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There are several weld tests and inspections that are commonly used</a:t>
            </a:r>
          </a:p>
        </p:txBody>
      </p:sp>
      <p:sp>
        <p:nvSpPr>
          <p:cNvPr id="73737" name="Text Box 13"/>
          <p:cNvSpPr txBox="1">
            <a:spLocks noChangeArrowheads="1"/>
          </p:cNvSpPr>
          <p:nvPr/>
        </p:nvSpPr>
        <p:spPr bwMode="auto">
          <a:xfrm>
            <a:off x="5967413" y="5626100"/>
            <a:ext cx="31115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Arial" charset="0"/>
              </a:defRPr>
            </a:lvl1pPr>
            <a:lvl2pPr marL="914400" indent="-457200" eaLnBrk="0" hangingPunct="0">
              <a:spcBef>
                <a:spcPct val="20000"/>
              </a:spcBef>
              <a:buChar char="–"/>
              <a:defRPr sz="2800">
                <a:solidFill>
                  <a:schemeClr val="tx1"/>
                </a:solidFill>
                <a:latin typeface="Arial" charset="0"/>
              </a:defRPr>
            </a:lvl2pPr>
            <a:lvl3pPr marL="1376363" indent="-457200" eaLnBrk="0" hangingPunct="0">
              <a:spcBef>
                <a:spcPct val="20000"/>
              </a:spcBef>
              <a:buChar char="•"/>
              <a:defRPr sz="2400">
                <a:solidFill>
                  <a:schemeClr val="tx1"/>
                </a:solidFill>
                <a:latin typeface="Arial" charset="0"/>
              </a:defRPr>
            </a:lvl3pPr>
            <a:lvl4pPr marL="1828800" indent="-457200" eaLnBrk="0" hangingPunct="0">
              <a:spcBef>
                <a:spcPct val="20000"/>
              </a:spcBef>
              <a:buChar char="–"/>
              <a:defRPr sz="2000">
                <a:solidFill>
                  <a:schemeClr val="tx1"/>
                </a:solidFill>
                <a:latin typeface="Arial" charset="0"/>
              </a:defRPr>
            </a:lvl4pPr>
            <a:lvl5pPr marL="2286000" indent="-457200" eaLnBrk="0" hangingPunct="0">
              <a:spcBef>
                <a:spcPct val="20000"/>
              </a:spcBef>
              <a:buChar char="»"/>
              <a:defRPr sz="2000">
                <a:solidFill>
                  <a:schemeClr val="tx1"/>
                </a:solidFill>
                <a:latin typeface="Arial" charset="0"/>
              </a:defRPr>
            </a:lvl5pPr>
            <a:lvl6pPr marL="2743200" indent="-457200" eaLnBrk="0" fontAlgn="base" hangingPunct="0">
              <a:spcBef>
                <a:spcPct val="20000"/>
              </a:spcBef>
              <a:spcAft>
                <a:spcPct val="0"/>
              </a:spcAft>
              <a:buChar char="»"/>
              <a:defRPr sz="2000">
                <a:solidFill>
                  <a:schemeClr val="tx1"/>
                </a:solidFill>
                <a:latin typeface="Arial" charset="0"/>
              </a:defRPr>
            </a:lvl6pPr>
            <a:lvl7pPr marL="3200400" indent="-457200" eaLnBrk="0" fontAlgn="base" hangingPunct="0">
              <a:spcBef>
                <a:spcPct val="20000"/>
              </a:spcBef>
              <a:spcAft>
                <a:spcPct val="0"/>
              </a:spcAft>
              <a:buChar char="»"/>
              <a:defRPr sz="2000">
                <a:solidFill>
                  <a:schemeClr val="tx1"/>
                </a:solidFill>
                <a:latin typeface="Arial" charset="0"/>
              </a:defRPr>
            </a:lvl7pPr>
            <a:lvl8pPr marL="3657600" indent="-457200" eaLnBrk="0" fontAlgn="base" hangingPunct="0">
              <a:spcBef>
                <a:spcPct val="20000"/>
              </a:spcBef>
              <a:spcAft>
                <a:spcPct val="0"/>
              </a:spcAft>
              <a:buChar char="»"/>
              <a:defRPr sz="2000">
                <a:solidFill>
                  <a:schemeClr val="tx1"/>
                </a:solidFill>
                <a:latin typeface="Arial" charset="0"/>
              </a:defRPr>
            </a:lvl8pPr>
            <a:lvl9pPr marL="4114800" indent="-4572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SzPct val="85000"/>
              <a:buFont typeface="Wingdings" pitchFamily="2" charset="2"/>
              <a:buChar char="§"/>
            </a:pPr>
            <a:r>
              <a:rPr lang="en-US" altLang="en-US" sz="1800">
                <a:solidFill>
                  <a:schemeClr val="bg1"/>
                </a:solidFill>
                <a:cs typeface="Arial" charset="0"/>
              </a:rPr>
              <a:t>Wrong size</a:t>
            </a:r>
          </a:p>
          <a:p>
            <a:pPr eaLnBrk="1" hangingPunct="1">
              <a:spcBef>
                <a:spcPct val="50000"/>
              </a:spcBef>
              <a:buSzPct val="85000"/>
              <a:buFont typeface="Wingdings" pitchFamily="2" charset="2"/>
              <a:buChar char="§"/>
            </a:pPr>
            <a:r>
              <a:rPr lang="en-US" altLang="en-US" sz="1800">
                <a:solidFill>
                  <a:schemeClr val="bg1"/>
                </a:solidFill>
                <a:cs typeface="Arial" charset="0"/>
              </a:rPr>
              <a:t>Poor workmanship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761BEAD-94D2-4A9E-90F3-9A3CF65436B2}" type="slidenum">
              <a:rPr lang="en-US" altLang="en-US" sz="1400" smtClean="0"/>
              <a:pPr eaLnBrk="1" hangingPunct="1">
                <a:spcBef>
                  <a:spcPct val="0"/>
                </a:spcBef>
                <a:buFontTx/>
                <a:buNone/>
              </a:pPr>
              <a:t>72</a:t>
            </a:fld>
            <a:endParaRPr lang="en-US" altLang="en-US" sz="1400" smtClean="0"/>
          </a:p>
        </p:txBody>
      </p:sp>
      <p:sp>
        <p:nvSpPr>
          <p:cNvPr id="74755"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Weld Inspections</a:t>
            </a:r>
          </a:p>
        </p:txBody>
      </p:sp>
      <p:pic>
        <p:nvPicPr>
          <p:cNvPr id="74756" name="Picture 2"/>
          <p:cNvPicPr>
            <a:picLocks noChangeAspect="1" noChangeArrowheads="1"/>
          </p:cNvPicPr>
          <p:nvPr/>
        </p:nvPicPr>
        <p:blipFill>
          <a:blip r:embed="rId2">
            <a:extLst>
              <a:ext uri="{28A0092B-C50C-407E-A947-70E740481C1C}">
                <a14:useLocalDpi xmlns:a14="http://schemas.microsoft.com/office/drawing/2010/main" val="0"/>
              </a:ext>
            </a:extLst>
          </a:blip>
          <a:srcRect l="1772" t="2518" r="2866" b="-2"/>
          <a:stretch>
            <a:fillRect/>
          </a:stretch>
        </p:blipFill>
        <p:spPr bwMode="auto">
          <a:xfrm>
            <a:off x="425450" y="768350"/>
            <a:ext cx="6530975" cy="35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7" name="Picture 2"/>
          <p:cNvPicPr>
            <a:picLocks noChangeAspect="1" noChangeArrowheads="1"/>
          </p:cNvPicPr>
          <p:nvPr/>
        </p:nvPicPr>
        <p:blipFill>
          <a:blip r:embed="rId3">
            <a:extLst>
              <a:ext uri="{28A0092B-C50C-407E-A947-70E740481C1C}">
                <a14:useLocalDpi xmlns:a14="http://schemas.microsoft.com/office/drawing/2010/main" val="0"/>
              </a:ext>
            </a:extLst>
          </a:blip>
          <a:srcRect l="1991" t="2814" r="1917"/>
          <a:stretch>
            <a:fillRect/>
          </a:stretch>
        </p:blipFill>
        <p:spPr bwMode="auto">
          <a:xfrm>
            <a:off x="1403350" y="2065338"/>
            <a:ext cx="6094413"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8" name="Picture 2"/>
          <p:cNvPicPr>
            <a:picLocks noChangeAspect="1" noChangeArrowheads="1"/>
          </p:cNvPicPr>
          <p:nvPr/>
        </p:nvPicPr>
        <p:blipFill>
          <a:blip r:embed="rId4">
            <a:extLst>
              <a:ext uri="{28A0092B-C50C-407E-A947-70E740481C1C}">
                <a14:useLocalDpi xmlns:a14="http://schemas.microsoft.com/office/drawing/2010/main" val="0"/>
              </a:ext>
            </a:extLst>
          </a:blip>
          <a:srcRect l="3024" t="2223" r="3503"/>
          <a:stretch>
            <a:fillRect/>
          </a:stretch>
        </p:blipFill>
        <p:spPr bwMode="auto">
          <a:xfrm>
            <a:off x="2957513" y="3414713"/>
            <a:ext cx="5722937" cy="32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2658C22-E277-4185-AD47-48155FB726B5}" type="slidenum">
              <a:rPr lang="en-US" altLang="en-US" sz="1400" smtClean="0"/>
              <a:pPr eaLnBrk="1" hangingPunct="1">
                <a:spcBef>
                  <a:spcPct val="0"/>
                </a:spcBef>
                <a:buFontTx/>
                <a:buNone/>
              </a:pPr>
              <a:t>73</a:t>
            </a:fld>
            <a:endParaRPr lang="en-US" altLang="en-US" sz="1400" smtClean="0"/>
          </a:p>
        </p:txBody>
      </p:sp>
      <p:sp>
        <p:nvSpPr>
          <p:cNvPr id="75779" name="Text Box 2"/>
          <p:cNvSpPr txBox="1">
            <a:spLocks noChangeArrowheads="1"/>
          </p:cNvSpPr>
          <p:nvPr/>
        </p:nvSpPr>
        <p:spPr bwMode="auto">
          <a:xfrm>
            <a:off x="276225" y="4206875"/>
            <a:ext cx="8591550" cy="244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dirty="0">
                <a:solidFill>
                  <a:schemeClr val="bg1"/>
                </a:solidFill>
              </a:rPr>
              <a:t>Visual inspection is the most frequently used inspection and is the only inspection required unless the specification calls for a more stringent inspection method</a:t>
            </a:r>
          </a:p>
          <a:p>
            <a:pPr algn="just" eaLnBrk="1" hangingPunct="1">
              <a:spcBef>
                <a:spcPct val="50000"/>
              </a:spcBef>
            </a:pPr>
            <a:r>
              <a:rPr lang="en-US" altLang="en-US" sz="1800" dirty="0">
                <a:solidFill>
                  <a:schemeClr val="bg1"/>
                </a:solidFill>
              </a:rPr>
              <a:t>Inspection is done by the welder before, during, and after welding</a:t>
            </a:r>
          </a:p>
          <a:p>
            <a:pPr algn="just" eaLnBrk="1" hangingPunct="1">
              <a:spcBef>
                <a:spcPct val="50000"/>
              </a:spcBef>
            </a:pPr>
            <a:r>
              <a:rPr lang="en-US" altLang="en-US" sz="1800" dirty="0">
                <a:solidFill>
                  <a:schemeClr val="bg1"/>
                </a:solidFill>
              </a:rPr>
              <a:t>When </a:t>
            </a:r>
            <a:r>
              <a:rPr lang="en-US" altLang="en-US" sz="1800" dirty="0" smtClean="0">
                <a:solidFill>
                  <a:schemeClr val="bg1"/>
                </a:solidFill>
              </a:rPr>
              <a:t>independent </a:t>
            </a:r>
            <a:r>
              <a:rPr lang="en-US" altLang="en-US" sz="1800" dirty="0">
                <a:solidFill>
                  <a:schemeClr val="bg1"/>
                </a:solidFill>
              </a:rPr>
              <a:t>inspection is required it should also be done before, during, and after welding</a:t>
            </a:r>
          </a:p>
          <a:p>
            <a:pPr algn="just" eaLnBrk="1" hangingPunct="1">
              <a:spcBef>
                <a:spcPct val="50000"/>
              </a:spcBef>
            </a:pPr>
            <a:r>
              <a:rPr lang="en-US" altLang="en-US" sz="1800" dirty="0">
                <a:solidFill>
                  <a:schemeClr val="bg1"/>
                </a:solidFill>
              </a:rPr>
              <a:t>Minor problems can be identified and corrected before the weld is complete</a:t>
            </a:r>
          </a:p>
        </p:txBody>
      </p:sp>
      <p:sp>
        <p:nvSpPr>
          <p:cNvPr id="75780"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Visual Inspection</a:t>
            </a:r>
          </a:p>
        </p:txBody>
      </p:sp>
      <p:pic>
        <p:nvPicPr>
          <p:cNvPr id="75781" name="Picture 7" descr="Welding00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663" y="690563"/>
            <a:ext cx="64166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hape 29"/>
          <p:cNvSpPr txBox="1">
            <a:spLocks noChangeArrowheads="1"/>
          </p:cNvSpPr>
          <p:nvPr/>
        </p:nvSpPr>
        <p:spPr bwMode="auto">
          <a:xfrm>
            <a:off x="444500" y="1420813"/>
            <a:ext cx="4621213"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buFontTx/>
              <a:buNone/>
            </a:pPr>
            <a:r>
              <a:rPr lang="en-US" altLang="en-US" sz="3600">
                <a:solidFill>
                  <a:srgbClr val="FFFFFF"/>
                </a:solidFill>
              </a:rPr>
              <a:t>Chapter N5.5 – NDT of Welded Joints</a:t>
            </a:r>
          </a:p>
        </p:txBody>
      </p:sp>
      <p:sp>
        <p:nvSpPr>
          <p:cNvPr id="30" name="Shape 30"/>
          <p:cNvSpPr txBox="1"/>
          <p:nvPr/>
        </p:nvSpPr>
        <p:spPr>
          <a:xfrm>
            <a:off x="444500" y="3584575"/>
            <a:ext cx="5124450" cy="2506663"/>
          </a:xfrm>
          <a:prstGeom prst="rect">
            <a:avLst/>
          </a:prstGeom>
        </p:spPr>
        <p:txBody>
          <a:bodyPr lIns="34290" tIns="34290" rIns="34290" bIns="34290"/>
          <a:lstStyle/>
          <a:p>
            <a:pPr>
              <a:lnSpc>
                <a:spcPct val="120138"/>
              </a:lnSpc>
              <a:defRPr/>
            </a:pPr>
            <a:r>
              <a:rPr lang="en-US" sz="2500" dirty="0">
                <a:solidFill>
                  <a:srgbClr val="FFFFFF"/>
                </a:solidFill>
              </a:rPr>
              <a:t>Testing Performed by QA</a:t>
            </a:r>
          </a:p>
          <a:p>
            <a:pPr marL="411480" indent="-411480">
              <a:lnSpc>
                <a:spcPct val="120138"/>
              </a:lnSpc>
              <a:buFont typeface="Arial" pitchFamily="34" charset="0"/>
              <a:buChar char="•"/>
              <a:defRPr/>
            </a:pPr>
            <a:r>
              <a:rPr lang="en-US" sz="2200" dirty="0">
                <a:solidFill>
                  <a:srgbClr val="FFFFFF"/>
                </a:solidFill>
              </a:rPr>
              <a:t>includes UT, MT, PT &amp; RT</a:t>
            </a:r>
          </a:p>
          <a:p>
            <a:pPr marL="411480" indent="-411480">
              <a:lnSpc>
                <a:spcPct val="120138"/>
              </a:lnSpc>
              <a:buFont typeface="Arial" pitchFamily="34" charset="0"/>
              <a:buChar char="•"/>
              <a:defRPr/>
            </a:pPr>
            <a:endParaRPr lang="en-US" sz="1400" dirty="0">
              <a:solidFill>
                <a:srgbClr val="FFFFFF"/>
              </a:solidFill>
            </a:endParaRPr>
          </a:p>
          <a:p>
            <a:pPr>
              <a:lnSpc>
                <a:spcPct val="120138"/>
              </a:lnSpc>
              <a:defRPr/>
            </a:pPr>
            <a:r>
              <a:rPr lang="en-US" sz="2500" dirty="0">
                <a:solidFill>
                  <a:srgbClr val="FFFFFF"/>
                </a:solidFill>
              </a:rPr>
              <a:t>Testing Performed Per AWS D1.1</a:t>
            </a:r>
          </a:p>
          <a:p>
            <a:pPr marL="411480" indent="-411480">
              <a:lnSpc>
                <a:spcPct val="120138"/>
              </a:lnSpc>
              <a:buFont typeface="Arial" pitchFamily="34" charset="0"/>
              <a:buChar char="•"/>
              <a:defRPr/>
            </a:pPr>
            <a:endParaRPr lang="en-US" sz="1400" dirty="0">
              <a:solidFill>
                <a:srgbClr val="FFFFFF"/>
              </a:solidFill>
            </a:endParaRPr>
          </a:p>
          <a:p>
            <a:pPr>
              <a:lnSpc>
                <a:spcPct val="120138"/>
              </a:lnSpc>
              <a:defRPr/>
            </a:pPr>
            <a:r>
              <a:rPr lang="en-US" sz="2500" dirty="0">
                <a:solidFill>
                  <a:srgbClr val="FFFFFF"/>
                </a:solidFill>
              </a:rPr>
              <a:t>Acceptance Criteria Per AWS D1.1</a:t>
            </a:r>
          </a:p>
          <a:p>
            <a:pPr marL="308610" indent="-308610">
              <a:lnSpc>
                <a:spcPct val="120138"/>
              </a:lnSpc>
              <a:buFont typeface="Arial" pitchFamily="34" charset="0"/>
              <a:buChar char="•"/>
              <a:defRPr/>
            </a:pPr>
            <a:endParaRPr lang="en-US" sz="2500" dirty="0">
              <a:solidFill>
                <a:srgbClr val="FFFFFF"/>
              </a:solidFill>
            </a:endParaRPr>
          </a:p>
        </p:txBody>
      </p:sp>
      <p:sp>
        <p:nvSpPr>
          <p:cNvPr id="7680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EB5BD18-9087-4AAC-BCAD-8208B1270765}" type="slidenum">
              <a:rPr lang="en-US" altLang="en-US" sz="1400" smtClean="0"/>
              <a:pPr eaLnBrk="1" hangingPunct="1">
                <a:spcBef>
                  <a:spcPct val="0"/>
                </a:spcBef>
                <a:buFontTx/>
                <a:buNone/>
              </a:pPr>
              <a:t>74</a:t>
            </a:fld>
            <a:endParaRPr lang="en-US" altLang="en-US" sz="1400" smtClean="0"/>
          </a:p>
        </p:txBody>
      </p:sp>
      <p:pic>
        <p:nvPicPr>
          <p:cNvPr id="76805" name="Picture 2" descr="http://upload.wikimedia.org/wikipedia/commons/a/aa/GMAW.welding.af.n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713" y="593725"/>
            <a:ext cx="34067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hape 29"/>
          <p:cNvSpPr txBox="1">
            <a:spLocks noChangeArrowheads="1"/>
          </p:cNvSpPr>
          <p:nvPr/>
        </p:nvSpPr>
        <p:spPr bwMode="auto">
          <a:xfrm>
            <a:off x="163513" y="23813"/>
            <a:ext cx="6858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buFontTx/>
              <a:buNone/>
            </a:pPr>
            <a:r>
              <a:rPr lang="en-US" altLang="en-US" sz="3600">
                <a:solidFill>
                  <a:srgbClr val="FFFFFF"/>
                </a:solidFill>
              </a:rPr>
              <a:t>NDT </a:t>
            </a:r>
            <a:r>
              <a:rPr lang="en-US" altLang="en-US" sz="3600" b="1">
                <a:solidFill>
                  <a:srgbClr val="FFFF00"/>
                </a:solidFill>
              </a:rPr>
              <a:t>Not</a:t>
            </a:r>
            <a:r>
              <a:rPr lang="en-US" altLang="en-US" sz="3600">
                <a:solidFill>
                  <a:srgbClr val="FFFFFF"/>
                </a:solidFill>
              </a:rPr>
              <a:t> </a:t>
            </a:r>
            <a:r>
              <a:rPr lang="en-US" altLang="en-US" sz="3600" b="1">
                <a:solidFill>
                  <a:srgbClr val="FFFF00"/>
                </a:solidFill>
              </a:rPr>
              <a:t>Required</a:t>
            </a:r>
            <a:r>
              <a:rPr lang="en-US" altLang="en-US" sz="3600">
                <a:solidFill>
                  <a:srgbClr val="FFFF00"/>
                </a:solidFill>
              </a:rPr>
              <a:t> </a:t>
            </a:r>
            <a:r>
              <a:rPr lang="en-US" altLang="en-US" sz="3600">
                <a:solidFill>
                  <a:srgbClr val="FFFFFF"/>
                </a:solidFill>
              </a:rPr>
              <a:t>for:</a:t>
            </a:r>
          </a:p>
        </p:txBody>
      </p:sp>
      <p:sp>
        <p:nvSpPr>
          <p:cNvPr id="77827" name="Shape 30"/>
          <p:cNvSpPr txBox="1">
            <a:spLocks noChangeArrowheads="1"/>
          </p:cNvSpPr>
          <p:nvPr/>
        </p:nvSpPr>
        <p:spPr bwMode="auto">
          <a:xfrm>
            <a:off x="163513" y="815975"/>
            <a:ext cx="4170362"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buClr>
                <a:srgbClr val="FFFF00"/>
              </a:buClr>
            </a:pPr>
            <a:r>
              <a:rPr lang="en-US" altLang="en-US" sz="2500">
                <a:solidFill>
                  <a:srgbClr val="FFFFFF"/>
                </a:solidFill>
              </a:rPr>
              <a:t>Fillet Welds</a:t>
            </a:r>
          </a:p>
          <a:p>
            <a:pPr eaLnBrk="1" hangingPunct="1">
              <a:spcBef>
                <a:spcPts val="1200"/>
              </a:spcBef>
              <a:buClr>
                <a:srgbClr val="FFFF00"/>
              </a:buClr>
            </a:pPr>
            <a:r>
              <a:rPr lang="en-US" altLang="en-US" sz="2500">
                <a:solidFill>
                  <a:srgbClr val="FFFFFF"/>
                </a:solidFill>
              </a:rPr>
              <a:t>PJP Groove Welds</a:t>
            </a:r>
          </a:p>
          <a:p>
            <a:pPr eaLnBrk="1" hangingPunct="1">
              <a:spcBef>
                <a:spcPts val="1200"/>
              </a:spcBef>
              <a:buClr>
                <a:srgbClr val="FFFF00"/>
              </a:buClr>
            </a:pPr>
            <a:r>
              <a:rPr lang="en-US" altLang="en-US" sz="2500">
                <a:solidFill>
                  <a:srgbClr val="FFFFFF"/>
                </a:solidFill>
              </a:rPr>
              <a:t>CJP groove welds in materials &lt; </a:t>
            </a:r>
            <a:r>
              <a:rPr lang="en-US" altLang="en-US" sz="2500" baseline="30000">
                <a:solidFill>
                  <a:srgbClr val="FFFFFF"/>
                </a:solidFill>
              </a:rPr>
              <a:t>5</a:t>
            </a:r>
            <a:r>
              <a:rPr lang="en-US" altLang="en-US" sz="2500">
                <a:solidFill>
                  <a:srgbClr val="FFFFFF"/>
                </a:solidFill>
              </a:rPr>
              <a:t>/</a:t>
            </a:r>
            <a:r>
              <a:rPr lang="en-US" altLang="en-US" sz="2500" baseline="-25000">
                <a:solidFill>
                  <a:srgbClr val="FFFFFF"/>
                </a:solidFill>
              </a:rPr>
              <a:t>16</a:t>
            </a:r>
            <a:r>
              <a:rPr lang="en-US" altLang="en-US" sz="2500">
                <a:solidFill>
                  <a:srgbClr val="FFFFFF"/>
                </a:solidFill>
              </a:rPr>
              <a:t> in.</a:t>
            </a:r>
          </a:p>
          <a:p>
            <a:pPr eaLnBrk="1" hangingPunct="1">
              <a:spcBef>
                <a:spcPts val="1200"/>
              </a:spcBef>
              <a:buClr>
                <a:srgbClr val="FFFF00"/>
              </a:buClr>
            </a:pPr>
            <a:r>
              <a:rPr lang="en-US" altLang="en-US" sz="2500">
                <a:solidFill>
                  <a:srgbClr val="FFFFFF"/>
                </a:solidFill>
              </a:rPr>
              <a:t>CJP groove welds in shear or compression</a:t>
            </a:r>
          </a:p>
          <a:p>
            <a:pPr eaLnBrk="1" hangingPunct="1">
              <a:spcBef>
                <a:spcPts val="1200"/>
              </a:spcBef>
              <a:buClr>
                <a:srgbClr val="FFFF00"/>
              </a:buClr>
            </a:pPr>
            <a:r>
              <a:rPr lang="en-US" altLang="en-US" sz="2500">
                <a:solidFill>
                  <a:srgbClr val="FFFFFF"/>
                </a:solidFill>
              </a:rPr>
              <a:t>Welds in Risk Category I Structures</a:t>
            </a:r>
          </a:p>
        </p:txBody>
      </p:sp>
      <p:sp>
        <p:nvSpPr>
          <p:cNvPr id="77828" name="TextBox 3"/>
          <p:cNvSpPr txBox="1">
            <a:spLocks noChangeArrowheads="1"/>
          </p:cNvSpPr>
          <p:nvPr/>
        </p:nvSpPr>
        <p:spPr bwMode="auto">
          <a:xfrm>
            <a:off x="4462463" y="773113"/>
            <a:ext cx="45894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algn="ctr" eaLnBrk="1" hangingPunct="1">
              <a:spcBef>
                <a:spcPct val="0"/>
              </a:spcBef>
              <a:buFontTx/>
              <a:buNone/>
            </a:pPr>
            <a:r>
              <a:rPr lang="en-US" altLang="en-US" sz="1800"/>
              <a:t>Fillet welds are designed using limited strengths, similar to PJP groove welds, and for shear stresses regardless of load application. </a:t>
            </a:r>
            <a:endParaRPr lang="en-US" altLang="en-US" sz="1800">
              <a:solidFill>
                <a:srgbClr val="FFFFFF"/>
              </a:solidFill>
            </a:endParaRPr>
          </a:p>
          <a:p>
            <a:pPr eaLnBrk="1" hangingPunct="1">
              <a:spcBef>
                <a:spcPct val="0"/>
              </a:spcBef>
              <a:buFontTx/>
              <a:buNone/>
            </a:pPr>
            <a:endParaRPr lang="en-US" altLang="en-US" sz="1800"/>
          </a:p>
        </p:txBody>
      </p:sp>
      <p:sp>
        <p:nvSpPr>
          <p:cNvPr id="77829" name="TextBox 4"/>
          <p:cNvSpPr txBox="1">
            <a:spLocks noChangeArrowheads="1"/>
          </p:cNvSpPr>
          <p:nvPr/>
        </p:nvSpPr>
        <p:spPr bwMode="auto">
          <a:xfrm>
            <a:off x="4473575" y="2381250"/>
            <a:ext cx="4551363"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algn="ctr" eaLnBrk="1" hangingPunct="1">
              <a:lnSpc>
                <a:spcPct val="120000"/>
              </a:lnSpc>
              <a:spcBef>
                <a:spcPct val="0"/>
              </a:spcBef>
              <a:buFontTx/>
              <a:buNone/>
            </a:pPr>
            <a:r>
              <a:rPr lang="en-US" altLang="en-US" sz="1800"/>
              <a:t>PJP groove welds are designed using limited design strength when in tension and therefore are not subjected to the same high stresses and subsequent crack propagation risk as CJP groove welds. PJP groove welds in compression or shear are similarly at substantially less risk of crack propagation than CJP groove welds. </a:t>
            </a:r>
            <a:endParaRPr lang="en-US" altLang="en-US" sz="1800">
              <a:solidFill>
                <a:srgbClr val="FFFFFF"/>
              </a:solidFill>
            </a:endParaRPr>
          </a:p>
        </p:txBody>
      </p:sp>
      <p:sp>
        <p:nvSpPr>
          <p:cNvPr id="77830" name="TextBox 6"/>
          <p:cNvSpPr txBox="1">
            <a:spLocks noChangeArrowheads="1"/>
          </p:cNvSpPr>
          <p:nvPr/>
        </p:nvSpPr>
        <p:spPr bwMode="auto">
          <a:xfrm>
            <a:off x="4630738" y="5634038"/>
            <a:ext cx="42640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algn="ctr" eaLnBrk="1" hangingPunct="1">
              <a:spcBef>
                <a:spcPct val="0"/>
              </a:spcBef>
              <a:buFontTx/>
              <a:buNone/>
            </a:pPr>
            <a:r>
              <a:rPr lang="en-US" altLang="en-US" sz="1800"/>
              <a:t>Based upon AWS D1.1 limits of UT procedures for groove welds and thicknesses of 5/16 in. to 8 in.</a:t>
            </a:r>
            <a:endParaRPr lang="en-US" altLang="en-US" sz="1800">
              <a:solidFill>
                <a:srgbClr val="FFFFFF"/>
              </a:solidFill>
            </a:endParaRPr>
          </a:p>
        </p:txBody>
      </p:sp>
      <p:sp>
        <p:nvSpPr>
          <p:cNvPr id="77831"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6D9D96F-F433-4B7E-B998-7077B4DFBE70}" type="slidenum">
              <a:rPr lang="en-US" altLang="en-US" sz="1400" smtClean="0"/>
              <a:pPr eaLnBrk="1" hangingPunct="1">
                <a:spcBef>
                  <a:spcPct val="0"/>
                </a:spcBef>
                <a:buFontTx/>
                <a:buNone/>
              </a:pPr>
              <a:t>75</a:t>
            </a:fld>
            <a:endParaRPr lang="en-US" altLang="en-US" sz="1400" smtClean="0"/>
          </a:p>
        </p:txBody>
      </p:sp>
      <p:sp>
        <p:nvSpPr>
          <p:cNvPr id="77832" name="Oval 11"/>
          <p:cNvSpPr>
            <a:spLocks noChangeArrowheads="1"/>
          </p:cNvSpPr>
          <p:nvPr/>
        </p:nvSpPr>
        <p:spPr bwMode="auto">
          <a:xfrm>
            <a:off x="4333875" y="481013"/>
            <a:ext cx="4718050" cy="1573212"/>
          </a:xfrm>
          <a:prstGeom prst="ellipse">
            <a:avLst/>
          </a:prstGeom>
          <a:noFill/>
          <a:ln w="15875" algn="ctr">
            <a:solidFill>
              <a:srgbClr val="FFFF00"/>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7833" name="Oval 18"/>
          <p:cNvSpPr>
            <a:spLocks noChangeArrowheads="1"/>
          </p:cNvSpPr>
          <p:nvPr/>
        </p:nvSpPr>
        <p:spPr bwMode="auto">
          <a:xfrm>
            <a:off x="4462463" y="5414963"/>
            <a:ext cx="4551362" cy="1317625"/>
          </a:xfrm>
          <a:prstGeom prst="ellipse">
            <a:avLst/>
          </a:prstGeom>
          <a:noFill/>
          <a:ln w="15875" algn="ctr">
            <a:solidFill>
              <a:srgbClr val="FFFF00"/>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7834" name="Rectangle 12"/>
          <p:cNvSpPr>
            <a:spLocks noChangeArrowheads="1"/>
          </p:cNvSpPr>
          <p:nvPr/>
        </p:nvSpPr>
        <p:spPr bwMode="auto">
          <a:xfrm>
            <a:off x="4473575" y="2381250"/>
            <a:ext cx="4578350" cy="2751138"/>
          </a:xfrm>
          <a:prstGeom prst="rect">
            <a:avLst/>
          </a:prstGeom>
          <a:noFill/>
          <a:ln w="15875" algn="ctr">
            <a:solidFill>
              <a:srgbClr val="FFFF00"/>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77835" name="Picture 2" descr="Worker Welding And Bright Sparks Stock Photo"/>
          <p:cNvPicPr>
            <a:picLocks noChangeAspect="1" noChangeArrowheads="1"/>
          </p:cNvPicPr>
          <p:nvPr/>
        </p:nvPicPr>
        <p:blipFill>
          <a:blip r:embed="rId3">
            <a:extLst>
              <a:ext uri="{28A0092B-C50C-407E-A947-70E740481C1C}">
                <a14:useLocalDpi xmlns:a14="http://schemas.microsoft.com/office/drawing/2010/main" val="0"/>
              </a:ext>
            </a:extLst>
          </a:blip>
          <a:srcRect r="19209" b="16960"/>
          <a:stretch>
            <a:fillRect/>
          </a:stretch>
        </p:blipFill>
        <p:spPr bwMode="auto">
          <a:xfrm>
            <a:off x="823913" y="4632325"/>
            <a:ext cx="28511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15A0119-DADA-4B3D-97D1-48325E50C1F6}" type="slidenum">
              <a:rPr lang="en-US" altLang="en-US" sz="1400" smtClean="0"/>
              <a:pPr eaLnBrk="1" hangingPunct="1">
                <a:spcBef>
                  <a:spcPct val="0"/>
                </a:spcBef>
                <a:buFontTx/>
                <a:buNone/>
              </a:pPr>
              <a:t>76</a:t>
            </a:fld>
            <a:endParaRPr lang="en-US" altLang="en-US" sz="1400" smtClean="0"/>
          </a:p>
        </p:txBody>
      </p:sp>
      <p:sp>
        <p:nvSpPr>
          <p:cNvPr id="78851" name="Text Box 2"/>
          <p:cNvSpPr txBox="1">
            <a:spLocks noChangeArrowheads="1"/>
          </p:cNvSpPr>
          <p:nvPr/>
        </p:nvSpPr>
        <p:spPr bwMode="auto">
          <a:xfrm>
            <a:off x="276225" y="4486275"/>
            <a:ext cx="8591550"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Ultrasonic inspection can be used to detect flaws inside welds</a:t>
            </a:r>
          </a:p>
          <a:p>
            <a:pPr algn="just" eaLnBrk="1" hangingPunct="1">
              <a:spcBef>
                <a:spcPct val="50000"/>
              </a:spcBef>
            </a:pPr>
            <a:r>
              <a:rPr lang="en-US" altLang="en-US" sz="1800">
                <a:solidFill>
                  <a:schemeClr val="bg1"/>
                </a:solidFill>
              </a:rPr>
              <a:t>High frequency sound waves are directed into the metal with a probe held at a specific angle </a:t>
            </a:r>
          </a:p>
          <a:p>
            <a:pPr algn="just" eaLnBrk="1" hangingPunct="1">
              <a:spcBef>
                <a:spcPct val="50000"/>
              </a:spcBef>
            </a:pPr>
            <a:r>
              <a:rPr lang="en-US" altLang="en-US" sz="1800">
                <a:solidFill>
                  <a:schemeClr val="bg1"/>
                </a:solidFill>
              </a:rPr>
              <a:t>The flaws reflect some energy back to the probe</a:t>
            </a:r>
          </a:p>
          <a:p>
            <a:pPr algn="just" eaLnBrk="1" hangingPunct="1">
              <a:spcBef>
                <a:spcPct val="50000"/>
              </a:spcBef>
            </a:pPr>
            <a:r>
              <a:rPr lang="en-US" altLang="en-US" sz="1800">
                <a:solidFill>
                  <a:schemeClr val="bg1"/>
                </a:solidFill>
              </a:rPr>
              <a:t>Flaws show up as indications on a screen (above) and are subject to interpretation by an inspector</a:t>
            </a:r>
          </a:p>
        </p:txBody>
      </p:sp>
      <p:sp>
        <p:nvSpPr>
          <p:cNvPr id="78852"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Ultrasonic Inspection</a:t>
            </a:r>
          </a:p>
        </p:txBody>
      </p:sp>
      <p:pic>
        <p:nvPicPr>
          <p:cNvPr id="78853" name="Picture 6" descr="weld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7738" y="671513"/>
            <a:ext cx="4708525"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hape 29"/>
          <p:cNvSpPr txBox="1">
            <a:spLocks noChangeArrowheads="1"/>
          </p:cNvSpPr>
          <p:nvPr/>
        </p:nvSpPr>
        <p:spPr bwMode="auto">
          <a:xfrm>
            <a:off x="481013" y="579438"/>
            <a:ext cx="6858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buFontTx/>
              <a:buNone/>
            </a:pPr>
            <a:r>
              <a:rPr lang="en-US" altLang="en-US" sz="3600">
                <a:solidFill>
                  <a:srgbClr val="FFFFFF"/>
                </a:solidFill>
              </a:rPr>
              <a:t>UT </a:t>
            </a:r>
            <a:r>
              <a:rPr lang="en-US" altLang="en-US" sz="3600" b="1">
                <a:solidFill>
                  <a:srgbClr val="FFFF00"/>
                </a:solidFill>
              </a:rPr>
              <a:t>Is</a:t>
            </a:r>
            <a:r>
              <a:rPr lang="en-US" altLang="en-US" sz="3600">
                <a:solidFill>
                  <a:srgbClr val="FFFF00"/>
                </a:solidFill>
              </a:rPr>
              <a:t> </a:t>
            </a:r>
            <a:r>
              <a:rPr lang="en-US" altLang="en-US" sz="3600" b="1">
                <a:solidFill>
                  <a:srgbClr val="FFFF00"/>
                </a:solidFill>
              </a:rPr>
              <a:t>Required</a:t>
            </a:r>
            <a:r>
              <a:rPr lang="en-US" altLang="en-US" sz="3600">
                <a:solidFill>
                  <a:srgbClr val="FFFF00"/>
                </a:solidFill>
              </a:rPr>
              <a:t> </a:t>
            </a:r>
            <a:r>
              <a:rPr lang="en-US" altLang="en-US" sz="3600">
                <a:solidFill>
                  <a:srgbClr val="FFFFFF"/>
                </a:solidFill>
              </a:rPr>
              <a:t>when:</a:t>
            </a:r>
          </a:p>
        </p:txBody>
      </p:sp>
      <p:sp>
        <p:nvSpPr>
          <p:cNvPr id="30" name="Shape 30"/>
          <p:cNvSpPr txBox="1"/>
          <p:nvPr/>
        </p:nvSpPr>
        <p:spPr>
          <a:xfrm>
            <a:off x="1262063" y="1731963"/>
            <a:ext cx="6583362" cy="2565400"/>
          </a:xfrm>
          <a:prstGeom prst="rect">
            <a:avLst/>
          </a:prstGeom>
        </p:spPr>
        <p:txBody>
          <a:bodyPr lIns="34290" tIns="34290" rIns="34290" bIns="34290"/>
          <a:lstStyle/>
          <a:p>
            <a:pPr>
              <a:lnSpc>
                <a:spcPct val="120138"/>
              </a:lnSpc>
              <a:defRPr/>
            </a:pPr>
            <a:r>
              <a:rPr lang="en-US" sz="2500" b="1" u="sng" dirty="0">
                <a:solidFill>
                  <a:schemeClr val="bg1"/>
                </a:solidFill>
              </a:rPr>
              <a:t>All</a:t>
            </a:r>
            <a:r>
              <a:rPr lang="en-US" sz="2500" dirty="0">
                <a:solidFill>
                  <a:schemeClr val="bg1"/>
                </a:solidFill>
              </a:rPr>
              <a:t> </a:t>
            </a:r>
            <a:r>
              <a:rPr lang="en-US" sz="2500" dirty="0">
                <a:solidFill>
                  <a:srgbClr val="FFFFFF"/>
                </a:solidFill>
              </a:rPr>
              <a:t>of the following are met,</a:t>
            </a:r>
          </a:p>
          <a:p>
            <a:pPr>
              <a:lnSpc>
                <a:spcPct val="120138"/>
              </a:lnSpc>
              <a:defRPr/>
            </a:pPr>
            <a:endParaRPr lang="en-US" dirty="0">
              <a:solidFill>
                <a:srgbClr val="FFFFFF"/>
              </a:solidFill>
            </a:endParaRPr>
          </a:p>
          <a:p>
            <a:pPr marL="462915" indent="-462915">
              <a:lnSpc>
                <a:spcPct val="120138"/>
              </a:lnSpc>
              <a:buFont typeface="+mj-lt"/>
              <a:buAutoNum type="arabicPeriod"/>
              <a:defRPr/>
            </a:pPr>
            <a:r>
              <a:rPr lang="en-US" sz="2200" dirty="0">
                <a:solidFill>
                  <a:srgbClr val="FFFFFF"/>
                </a:solidFill>
              </a:rPr>
              <a:t>CJP groove weld, </a:t>
            </a:r>
            <a:r>
              <a:rPr lang="en-US" sz="2200" i="1" dirty="0">
                <a:solidFill>
                  <a:srgbClr val="FFFFFF"/>
                </a:solidFill>
              </a:rPr>
              <a:t>and</a:t>
            </a:r>
          </a:p>
          <a:p>
            <a:pPr marL="462915" indent="-462915">
              <a:lnSpc>
                <a:spcPct val="120138"/>
              </a:lnSpc>
              <a:buFont typeface="+mj-lt"/>
              <a:buAutoNum type="arabicPeriod"/>
              <a:defRPr/>
            </a:pPr>
            <a:r>
              <a:rPr lang="en-US" sz="2200" dirty="0">
                <a:solidFill>
                  <a:srgbClr val="FFFFFF"/>
                </a:solidFill>
              </a:rPr>
              <a:t>Subject to transverse tension loading, </a:t>
            </a:r>
            <a:r>
              <a:rPr lang="en-US" sz="2200" i="1" dirty="0">
                <a:solidFill>
                  <a:srgbClr val="FFFFFF"/>
                </a:solidFill>
              </a:rPr>
              <a:t>and</a:t>
            </a:r>
          </a:p>
          <a:p>
            <a:pPr marL="462915" indent="-462915">
              <a:lnSpc>
                <a:spcPct val="120138"/>
              </a:lnSpc>
              <a:buFont typeface="+mj-lt"/>
              <a:buAutoNum type="arabicPeriod"/>
              <a:defRPr/>
            </a:pPr>
            <a:r>
              <a:rPr lang="en-US" sz="2200" dirty="0">
                <a:solidFill>
                  <a:srgbClr val="FFFFFF"/>
                </a:solidFill>
              </a:rPr>
              <a:t>In Butt, T or Corner Joint, </a:t>
            </a:r>
            <a:r>
              <a:rPr lang="en-US" sz="2200" i="1" dirty="0">
                <a:solidFill>
                  <a:srgbClr val="FFFFFF"/>
                </a:solidFill>
              </a:rPr>
              <a:t>and</a:t>
            </a:r>
          </a:p>
          <a:p>
            <a:pPr marL="462915" indent="-462915">
              <a:lnSpc>
                <a:spcPct val="120138"/>
              </a:lnSpc>
              <a:buFont typeface="+mj-lt"/>
              <a:buAutoNum type="arabicPeriod"/>
              <a:defRPr/>
            </a:pPr>
            <a:r>
              <a:rPr lang="en-US" sz="2200" dirty="0">
                <a:solidFill>
                  <a:srgbClr val="FFFFFF"/>
                </a:solidFill>
              </a:rPr>
              <a:t>Material Thickness ≥ </a:t>
            </a:r>
            <a:r>
              <a:rPr lang="en-US" sz="2200" baseline="30000" dirty="0">
                <a:solidFill>
                  <a:srgbClr val="FFFFFF"/>
                </a:solidFill>
              </a:rPr>
              <a:t>5</a:t>
            </a:r>
            <a:r>
              <a:rPr lang="en-US" sz="2200" dirty="0">
                <a:solidFill>
                  <a:srgbClr val="FFFFFF"/>
                </a:solidFill>
              </a:rPr>
              <a:t>/</a:t>
            </a:r>
            <a:r>
              <a:rPr lang="en-US" sz="2200" baseline="-25000" dirty="0">
                <a:solidFill>
                  <a:srgbClr val="FFFFFF"/>
                </a:solidFill>
              </a:rPr>
              <a:t>16</a:t>
            </a:r>
            <a:r>
              <a:rPr lang="en-US" sz="2200" dirty="0">
                <a:solidFill>
                  <a:srgbClr val="FFFFFF"/>
                </a:solidFill>
              </a:rPr>
              <a:t> in. </a:t>
            </a:r>
            <a:endParaRPr lang="en-US" sz="2500" dirty="0">
              <a:solidFill>
                <a:srgbClr val="FFFFFF"/>
              </a:solidFill>
            </a:endParaRPr>
          </a:p>
        </p:txBody>
      </p:sp>
      <p:sp>
        <p:nvSpPr>
          <p:cNvPr id="79876" name="TextBox 1"/>
          <p:cNvSpPr txBox="1">
            <a:spLocks noChangeArrowheads="1"/>
          </p:cNvSpPr>
          <p:nvPr/>
        </p:nvSpPr>
        <p:spPr bwMode="auto">
          <a:xfrm>
            <a:off x="303213" y="4786313"/>
            <a:ext cx="85026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NOTE: Complete-joint-penetration (CJP) groove welds loaded in tension applied transversely to their axis are assumed to develop the capacity of the smaller steel element being joined, and therefore have the highest demand for quality. </a:t>
            </a:r>
            <a:r>
              <a:rPr lang="en-US" altLang="en-US" sz="1800">
                <a:solidFill>
                  <a:srgbClr val="000000"/>
                </a:solidFill>
              </a:rPr>
              <a:t> </a:t>
            </a:r>
            <a:r>
              <a:rPr lang="en-US" altLang="en-US" sz="1800"/>
              <a:t>The designer should provide the information necessary to determine the type of load applied.</a:t>
            </a:r>
          </a:p>
          <a:p>
            <a:pPr eaLnBrk="1" hangingPunct="1">
              <a:spcBef>
                <a:spcPct val="0"/>
              </a:spcBef>
              <a:buFontTx/>
              <a:buNone/>
            </a:pPr>
            <a:endParaRPr lang="en-US" altLang="en-US" sz="1800"/>
          </a:p>
        </p:txBody>
      </p:sp>
      <p:pic>
        <p:nvPicPr>
          <p:cNvPr id="79877" name="Picture 2" descr="http://upload.wikimedia.org/wikipedia/en/thumb/7/75/Ultrasonic_pipeline_test.JPG/220px-Ultrasonic_pipeline_t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025" y="731838"/>
            <a:ext cx="2663825"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6379426-8165-48FE-9F16-C65B2CC146FD}" type="slidenum">
              <a:rPr lang="en-US" altLang="en-US" sz="1400" smtClean="0"/>
              <a:pPr eaLnBrk="1" hangingPunct="1">
                <a:spcBef>
                  <a:spcPct val="0"/>
                </a:spcBef>
                <a:buFontTx/>
                <a:buNone/>
              </a:pPr>
              <a:t>78</a:t>
            </a:fld>
            <a:endParaRPr lang="en-US" altLang="en-US" sz="1400" smtClean="0"/>
          </a:p>
        </p:txBody>
      </p:sp>
      <p:sp>
        <p:nvSpPr>
          <p:cNvPr id="80899" name="Text Box 2"/>
          <p:cNvSpPr txBox="1">
            <a:spLocks noChangeArrowheads="1"/>
          </p:cNvSpPr>
          <p:nvPr/>
        </p:nvSpPr>
        <p:spPr bwMode="auto">
          <a:xfrm>
            <a:off x="276225" y="5076825"/>
            <a:ext cx="859155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Magnetic particle inspection uses powdered magnetic particles to indicate defects in magnetic materials</a:t>
            </a:r>
          </a:p>
          <a:p>
            <a:pPr algn="just" eaLnBrk="1" hangingPunct="1">
              <a:spcBef>
                <a:spcPct val="50000"/>
              </a:spcBef>
            </a:pPr>
            <a:r>
              <a:rPr lang="en-US" altLang="en-US" sz="1800">
                <a:solidFill>
                  <a:schemeClr val="bg1"/>
                </a:solidFill>
              </a:rPr>
              <a:t>A magnetic field is induced in the part</a:t>
            </a:r>
          </a:p>
          <a:p>
            <a:pPr algn="just" eaLnBrk="1" hangingPunct="1">
              <a:spcBef>
                <a:spcPct val="50000"/>
              </a:spcBef>
            </a:pPr>
            <a:r>
              <a:rPr lang="en-US" altLang="en-US" sz="1800">
                <a:solidFill>
                  <a:schemeClr val="bg1"/>
                </a:solidFill>
              </a:rPr>
              <a:t>The magnetic powder is attracted to and outlines cracks within the material</a:t>
            </a:r>
          </a:p>
        </p:txBody>
      </p:sp>
      <p:sp>
        <p:nvSpPr>
          <p:cNvPr id="80900"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Magnetic Particle Inspection</a:t>
            </a:r>
          </a:p>
        </p:txBody>
      </p:sp>
      <p:pic>
        <p:nvPicPr>
          <p:cNvPr id="80901" name="Picture 6" descr="mpi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50" y="687388"/>
            <a:ext cx="6488113"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D02306A-3319-4989-A0A4-B383F8B0C14F}" type="slidenum">
              <a:rPr lang="en-US" altLang="en-US" sz="1400" smtClean="0"/>
              <a:pPr eaLnBrk="1" hangingPunct="1">
                <a:spcBef>
                  <a:spcPct val="0"/>
                </a:spcBef>
                <a:buFontTx/>
                <a:buNone/>
              </a:pPr>
              <a:t>79</a:t>
            </a:fld>
            <a:endParaRPr lang="en-US" altLang="en-US" sz="1400" smtClean="0"/>
          </a:p>
        </p:txBody>
      </p:sp>
      <p:sp>
        <p:nvSpPr>
          <p:cNvPr id="81923" name="Text Box 2"/>
          <p:cNvSpPr txBox="1">
            <a:spLocks noChangeArrowheads="1"/>
          </p:cNvSpPr>
          <p:nvPr/>
        </p:nvSpPr>
        <p:spPr bwMode="auto">
          <a:xfrm>
            <a:off x="274638" y="4532313"/>
            <a:ext cx="8591550" cy="203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Dye penetrant testing locates minute surface cracks and porosity</a:t>
            </a:r>
          </a:p>
          <a:p>
            <a:pPr algn="just" eaLnBrk="1" hangingPunct="1">
              <a:spcBef>
                <a:spcPct val="50000"/>
              </a:spcBef>
            </a:pPr>
            <a:r>
              <a:rPr lang="en-US" altLang="en-US" sz="1800">
                <a:solidFill>
                  <a:schemeClr val="bg1"/>
                </a:solidFill>
              </a:rPr>
              <a:t>Dye types that may be used include:</a:t>
            </a:r>
          </a:p>
          <a:p>
            <a:pPr lvl="1" algn="just" eaLnBrk="1" hangingPunct="1">
              <a:spcBef>
                <a:spcPct val="50000"/>
              </a:spcBef>
              <a:buSzPct val="85000"/>
              <a:buFont typeface="Wingdings" pitchFamily="2" charset="2"/>
              <a:buChar char="§"/>
            </a:pPr>
            <a:r>
              <a:rPr lang="en-US" altLang="en-US" sz="1800">
                <a:solidFill>
                  <a:schemeClr val="bg1"/>
                </a:solidFill>
              </a:rPr>
              <a:t>Color contrast dye - which shows up under ordinary light </a:t>
            </a:r>
          </a:p>
          <a:p>
            <a:pPr lvl="1" algn="just" eaLnBrk="1" hangingPunct="1">
              <a:spcBef>
                <a:spcPct val="50000"/>
              </a:spcBef>
              <a:buSzPct val="85000"/>
              <a:buFont typeface="Wingdings" pitchFamily="2" charset="2"/>
              <a:buChar char="§"/>
            </a:pPr>
            <a:r>
              <a:rPr lang="en-US" altLang="en-US" sz="1800">
                <a:solidFill>
                  <a:schemeClr val="bg1"/>
                </a:solidFill>
              </a:rPr>
              <a:t>Fluorescent dye – which shows up under black light</a:t>
            </a:r>
          </a:p>
          <a:p>
            <a:pPr algn="just" eaLnBrk="1" hangingPunct="1">
              <a:spcBef>
                <a:spcPct val="50000"/>
              </a:spcBef>
            </a:pPr>
            <a:r>
              <a:rPr lang="en-US" altLang="en-US" sz="1800">
                <a:solidFill>
                  <a:schemeClr val="bg1"/>
                </a:solidFill>
              </a:rPr>
              <a:t>The dye is normally applied by spraying it directly on the weld</a:t>
            </a:r>
          </a:p>
        </p:txBody>
      </p:sp>
      <p:sp>
        <p:nvSpPr>
          <p:cNvPr id="81924"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Dye Penetrant Test</a:t>
            </a:r>
          </a:p>
        </p:txBody>
      </p:sp>
      <p:pic>
        <p:nvPicPr>
          <p:cNvPr id="81925" name="Picture 6" descr="weld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15963"/>
            <a:ext cx="6399213"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1CE37DF-1C07-4F38-8CA4-7AF0F4C6F40E}" type="slidenum">
              <a:rPr lang="en-US" altLang="en-US" sz="1400" smtClean="0"/>
              <a:pPr eaLnBrk="1" hangingPunct="1">
                <a:spcBef>
                  <a:spcPct val="0"/>
                </a:spcBef>
                <a:buFontTx/>
                <a:buNone/>
              </a:pPr>
              <a:t>8</a:t>
            </a:fld>
            <a:endParaRPr lang="en-US" altLang="en-US" sz="1400" smtClean="0"/>
          </a:p>
        </p:txBody>
      </p:sp>
      <p:pic>
        <p:nvPicPr>
          <p:cNvPr id="9219" name="Picture 5" descr="Picture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WordArt 2"/>
          <p:cNvSpPr>
            <a:spLocks noChangeArrowheads="1" noChangeShapeType="1" noTextEdit="1"/>
          </p:cNvSpPr>
          <p:nvPr/>
        </p:nvSpPr>
        <p:spPr bwMode="auto">
          <a:xfrm>
            <a:off x="2514600" y="2974975"/>
            <a:ext cx="4191000" cy="914400"/>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Bolting</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1FB140E-9B44-415F-BD65-E7FA89EDA3BB}" type="slidenum">
              <a:rPr lang="en-US" altLang="en-US" sz="1400" smtClean="0"/>
              <a:pPr eaLnBrk="1" hangingPunct="1">
                <a:spcBef>
                  <a:spcPct val="0"/>
                </a:spcBef>
                <a:buFontTx/>
                <a:buNone/>
              </a:pPr>
              <a:t>80</a:t>
            </a:fld>
            <a:endParaRPr lang="en-US" altLang="en-US" sz="1400" smtClean="0"/>
          </a:p>
        </p:txBody>
      </p:sp>
      <p:sp>
        <p:nvSpPr>
          <p:cNvPr id="82947" name="Text Box 2"/>
          <p:cNvSpPr txBox="1">
            <a:spLocks noChangeArrowheads="1"/>
          </p:cNvSpPr>
          <p:nvPr/>
        </p:nvSpPr>
        <p:spPr bwMode="auto">
          <a:xfrm>
            <a:off x="276225" y="5054600"/>
            <a:ext cx="8591550"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Radiographic inspection, or X-ray, can also be used to detect flaws inside welds</a:t>
            </a:r>
          </a:p>
          <a:p>
            <a:pPr algn="just" eaLnBrk="1" hangingPunct="1">
              <a:spcBef>
                <a:spcPct val="50000"/>
              </a:spcBef>
            </a:pPr>
            <a:r>
              <a:rPr lang="en-US" altLang="en-US" sz="1800">
                <a:solidFill>
                  <a:schemeClr val="bg1"/>
                </a:solidFill>
              </a:rPr>
              <a:t>Invisible rays penetrate the metal and reveal flaws on an x-ray film or fluorescent screen (above)</a:t>
            </a:r>
          </a:p>
          <a:p>
            <a:pPr algn="just" eaLnBrk="1" hangingPunct="1">
              <a:spcBef>
                <a:spcPct val="50000"/>
              </a:spcBef>
            </a:pPr>
            <a:r>
              <a:rPr lang="en-US" altLang="en-US" sz="1800">
                <a:solidFill>
                  <a:schemeClr val="bg1"/>
                </a:solidFill>
              </a:rPr>
              <a:t>This is the most costly of the inspection methods</a:t>
            </a:r>
          </a:p>
        </p:txBody>
      </p:sp>
      <p:sp>
        <p:nvSpPr>
          <p:cNvPr id="82948" name="Rectangle 4"/>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Radiographic Inspection</a:t>
            </a:r>
          </a:p>
        </p:txBody>
      </p:sp>
      <p:pic>
        <p:nvPicPr>
          <p:cNvPr id="82949" name="Picture 5" descr="weld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975" y="708025"/>
            <a:ext cx="6240463"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D27AA86-0F26-44CA-AA32-2A8B9718BBB3}" type="slidenum">
              <a:rPr lang="en-US" altLang="en-US" sz="1400" smtClean="0"/>
              <a:pPr eaLnBrk="1" hangingPunct="1">
                <a:spcBef>
                  <a:spcPct val="0"/>
                </a:spcBef>
                <a:buFontTx/>
                <a:buNone/>
              </a:pPr>
              <a:t>81</a:t>
            </a:fld>
            <a:endParaRPr lang="en-US" altLang="en-US" sz="1400" smtClean="0"/>
          </a:p>
        </p:txBody>
      </p:sp>
      <p:sp>
        <p:nvSpPr>
          <p:cNvPr id="83971" name="Text Box 2"/>
          <p:cNvSpPr txBox="1">
            <a:spLocks noChangeArrowheads="1"/>
          </p:cNvSpPr>
          <p:nvPr/>
        </p:nvSpPr>
        <p:spPr bwMode="auto">
          <a:xfrm>
            <a:off x="992188" y="4052888"/>
            <a:ext cx="715962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Fillet weld is less expensive than groove weld</a:t>
            </a:r>
          </a:p>
          <a:p>
            <a:pPr lvl="1" algn="just" eaLnBrk="1" hangingPunct="1">
              <a:spcBef>
                <a:spcPct val="50000"/>
              </a:spcBef>
              <a:buSzPct val="85000"/>
              <a:buFont typeface="Wingdings" pitchFamily="2" charset="2"/>
              <a:buChar char="§"/>
            </a:pPr>
            <a:r>
              <a:rPr lang="en-US" altLang="en-US" sz="1800">
                <a:solidFill>
                  <a:schemeClr val="bg1"/>
                </a:solidFill>
              </a:rPr>
              <a:t>No special preparation</a:t>
            </a:r>
          </a:p>
          <a:p>
            <a:pPr lvl="1" algn="just" eaLnBrk="1" hangingPunct="1">
              <a:spcBef>
                <a:spcPct val="50000"/>
              </a:spcBef>
              <a:buSzPct val="85000"/>
              <a:buFont typeface="Wingdings" pitchFamily="2" charset="2"/>
              <a:buChar char="§"/>
            </a:pPr>
            <a:r>
              <a:rPr lang="en-US" altLang="en-US" sz="1800">
                <a:solidFill>
                  <a:schemeClr val="bg1"/>
                </a:solidFill>
              </a:rPr>
              <a:t>No backing required</a:t>
            </a:r>
          </a:p>
          <a:p>
            <a:pPr lvl="1" algn="just" eaLnBrk="1" hangingPunct="1">
              <a:spcBef>
                <a:spcPct val="50000"/>
              </a:spcBef>
              <a:buSzPct val="85000"/>
              <a:buFont typeface="Wingdings" pitchFamily="2" charset="2"/>
              <a:buChar char="§"/>
            </a:pPr>
            <a:r>
              <a:rPr lang="en-US" altLang="en-US" sz="1800">
                <a:solidFill>
                  <a:schemeClr val="bg1"/>
                </a:solidFill>
              </a:rPr>
              <a:t>Less volume of weld</a:t>
            </a:r>
          </a:p>
          <a:p>
            <a:pPr algn="just" eaLnBrk="1" hangingPunct="1">
              <a:spcBef>
                <a:spcPct val="50000"/>
              </a:spcBef>
            </a:pPr>
            <a:r>
              <a:rPr lang="en-US" altLang="en-US" sz="1800">
                <a:solidFill>
                  <a:schemeClr val="bg1"/>
                </a:solidFill>
              </a:rPr>
              <a:t>Partial penetration groove weld is less expensive than full penetration groove weld</a:t>
            </a:r>
          </a:p>
          <a:p>
            <a:pPr algn="just" eaLnBrk="1" hangingPunct="1">
              <a:spcBef>
                <a:spcPct val="50000"/>
              </a:spcBef>
            </a:pPr>
            <a:r>
              <a:rPr lang="en-US" altLang="en-US" sz="1800">
                <a:solidFill>
                  <a:schemeClr val="bg1"/>
                </a:solidFill>
              </a:rPr>
              <a:t>Labor represents the majority of the cost associated with welding</a:t>
            </a:r>
          </a:p>
        </p:txBody>
      </p:sp>
      <p:sp>
        <p:nvSpPr>
          <p:cNvPr id="83972"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Welding Cost Considerations</a:t>
            </a:r>
          </a:p>
        </p:txBody>
      </p:sp>
      <p:pic>
        <p:nvPicPr>
          <p:cNvPr id="83973" name="Picture 7" descr="Welding0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0" y="654050"/>
            <a:ext cx="56515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AB01613-DDEA-408E-A53D-1CFFDDBC6BF5}" type="slidenum">
              <a:rPr lang="en-US" altLang="en-US" sz="1400" smtClean="0"/>
              <a:pPr eaLnBrk="1" hangingPunct="1">
                <a:spcBef>
                  <a:spcPct val="0"/>
                </a:spcBef>
                <a:buFontTx/>
                <a:buNone/>
              </a:pPr>
              <a:t>82</a:t>
            </a:fld>
            <a:endParaRPr lang="en-US" altLang="en-US" sz="1400" smtClean="0"/>
          </a:p>
        </p:txBody>
      </p:sp>
      <p:sp>
        <p:nvSpPr>
          <p:cNvPr id="84995" name="Text Box 2"/>
          <p:cNvSpPr txBox="1">
            <a:spLocks noChangeArrowheads="1"/>
          </p:cNvSpPr>
          <p:nvPr/>
        </p:nvSpPr>
        <p:spPr bwMode="auto">
          <a:xfrm>
            <a:off x="276225" y="4864100"/>
            <a:ext cx="85915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Bolting is generally a faster operation than welding</a:t>
            </a:r>
          </a:p>
          <a:p>
            <a:pPr algn="just" eaLnBrk="1" hangingPunct="1">
              <a:spcBef>
                <a:spcPct val="50000"/>
              </a:spcBef>
            </a:pPr>
            <a:r>
              <a:rPr lang="en-US" altLang="en-US" sz="1800">
                <a:solidFill>
                  <a:schemeClr val="bg1"/>
                </a:solidFill>
              </a:rPr>
              <a:t>Bolting does not have the temperature and weather condition requirements that are associated with welding</a:t>
            </a:r>
          </a:p>
          <a:p>
            <a:pPr algn="just" eaLnBrk="1" hangingPunct="1">
              <a:spcBef>
                <a:spcPct val="50000"/>
              </a:spcBef>
            </a:pPr>
            <a:r>
              <a:rPr lang="en-US" altLang="en-US" sz="1800">
                <a:solidFill>
                  <a:schemeClr val="bg1"/>
                </a:solidFill>
              </a:rPr>
              <a:t>Unexpected weather changes may delay welding operations</a:t>
            </a:r>
          </a:p>
        </p:txBody>
      </p:sp>
      <p:sp>
        <p:nvSpPr>
          <p:cNvPr id="84996" name="Rectangle 5"/>
          <p:cNvSpPr>
            <a:spLocks noChangeArrowheads="1"/>
          </p:cNvSpPr>
          <p:nvPr/>
        </p:nvSpPr>
        <p:spPr bwMode="auto">
          <a:xfrm>
            <a:off x="152400" y="0"/>
            <a:ext cx="8839200" cy="118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Bolting and Welding </a:t>
            </a:r>
            <a:br>
              <a:rPr lang="en-US" altLang="en-US" sz="3600" b="1">
                <a:solidFill>
                  <a:schemeClr val="bg1"/>
                </a:solidFill>
              </a:rPr>
            </a:br>
            <a:r>
              <a:rPr lang="en-US" altLang="en-US" sz="3600" b="1">
                <a:solidFill>
                  <a:schemeClr val="bg1"/>
                </a:solidFill>
              </a:rPr>
              <a:t>Scheduling Considerations</a:t>
            </a:r>
          </a:p>
        </p:txBody>
      </p:sp>
      <p:pic>
        <p:nvPicPr>
          <p:cNvPr id="84997" name="Picture 6" descr="P1010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1614488"/>
            <a:ext cx="4276725"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7" descr="Welding0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425" y="1614488"/>
            <a:ext cx="4276725"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1AFDC9D-CED0-449B-B9A1-4A0A24F4C4EB}" type="slidenum">
              <a:rPr lang="en-US" altLang="en-US" sz="1400" smtClean="0"/>
              <a:pPr eaLnBrk="1" hangingPunct="1">
                <a:spcBef>
                  <a:spcPct val="0"/>
                </a:spcBef>
                <a:buFontTx/>
                <a:buNone/>
              </a:pPr>
              <a:t>83</a:t>
            </a:fld>
            <a:endParaRPr lang="en-US" altLang="en-US" sz="1400" smtClean="0"/>
          </a:p>
        </p:txBody>
      </p:sp>
      <p:pic>
        <p:nvPicPr>
          <p:cNvPr id="86019" name="Picture 7" descr="msubi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88" y="736600"/>
            <a:ext cx="7769225"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3"/>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a:solidFill>
                  <a:schemeClr val="bg1"/>
                </a:solidFill>
              </a:rPr>
              <a:t>Structural Steel: The Material of Choice</a:t>
            </a:r>
          </a:p>
        </p:txBody>
      </p:sp>
      <p:pic>
        <p:nvPicPr>
          <p:cNvPr id="86021"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838200"/>
            <a:ext cx="10477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E31D76A-8DB3-4FEF-A6BF-39A79AD336AC}" type="slidenum">
              <a:rPr lang="en-US" altLang="en-US" sz="1400" smtClean="0"/>
              <a:pPr eaLnBrk="1" hangingPunct="1">
                <a:spcBef>
                  <a:spcPct val="0"/>
                </a:spcBef>
                <a:buFontTx/>
                <a:buNone/>
              </a:pPr>
              <a:t>84</a:t>
            </a:fld>
            <a:endParaRPr lang="en-US" altLang="en-US" sz="1400" smtClean="0"/>
          </a:p>
        </p:txBody>
      </p:sp>
      <p:sp>
        <p:nvSpPr>
          <p:cNvPr id="87043" name="Rectangle 2"/>
          <p:cNvSpPr>
            <a:spLocks noChangeArrowheads="1"/>
          </p:cNvSpPr>
          <p:nvPr/>
        </p:nvSpPr>
        <p:spPr bwMode="auto">
          <a:xfrm>
            <a:off x="152400" y="0"/>
            <a:ext cx="88392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solidFill>
                  <a:schemeClr val="bg1"/>
                </a:solidFill>
              </a:rPr>
              <a:t>References</a:t>
            </a:r>
            <a:endParaRPr lang="en-US" altLang="en-US" sz="3600" b="1">
              <a:solidFill>
                <a:schemeClr val="bg1"/>
              </a:solidFill>
            </a:endParaRPr>
          </a:p>
        </p:txBody>
      </p:sp>
      <p:sp>
        <p:nvSpPr>
          <p:cNvPr id="87044" name="Text Box 3"/>
          <p:cNvSpPr txBox="1">
            <a:spLocks noChangeArrowheads="1"/>
          </p:cNvSpPr>
          <p:nvPr/>
        </p:nvSpPr>
        <p:spPr bwMode="auto">
          <a:xfrm>
            <a:off x="528638" y="825500"/>
            <a:ext cx="8086725" cy="595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35000"/>
              </a:spcBef>
              <a:buFontTx/>
              <a:buNone/>
            </a:pPr>
            <a:r>
              <a:rPr lang="en-US" altLang="en-US" sz="1400">
                <a:solidFill>
                  <a:schemeClr val="bg1"/>
                </a:solidFill>
              </a:rPr>
              <a:t>AISC. (2011). </a:t>
            </a:r>
            <a:r>
              <a:rPr lang="en-US" altLang="en-US" sz="1400" i="1">
                <a:solidFill>
                  <a:schemeClr val="bg1"/>
                </a:solidFill>
              </a:rPr>
              <a:t>Steel Construction Manual, Fourteenth Edition.</a:t>
            </a:r>
            <a:r>
              <a:rPr lang="en-US" altLang="en-US" sz="1400">
                <a:solidFill>
                  <a:schemeClr val="bg1"/>
                </a:solidFill>
              </a:rPr>
              <a:t> American Institute of Steel Construction, Inc. Chicago, IL.</a:t>
            </a:r>
          </a:p>
          <a:p>
            <a:pPr eaLnBrk="1" hangingPunct="1">
              <a:spcBef>
                <a:spcPct val="35000"/>
              </a:spcBef>
              <a:buFontTx/>
              <a:buNone/>
            </a:pPr>
            <a:r>
              <a:rPr lang="en-US" altLang="en-US" sz="1400">
                <a:solidFill>
                  <a:schemeClr val="bg1"/>
                </a:solidFill>
              </a:rPr>
              <a:t>AISC. (2012). </a:t>
            </a:r>
            <a:r>
              <a:rPr lang="en-US" altLang="en-US" sz="1400" i="1">
                <a:solidFill>
                  <a:schemeClr val="bg1"/>
                </a:solidFill>
              </a:rPr>
              <a:t>Seismic Provisions for Structural Steel Buildings, Second Edition.</a:t>
            </a:r>
            <a:r>
              <a:rPr lang="en-US" altLang="en-US" sz="1400">
                <a:solidFill>
                  <a:schemeClr val="bg1"/>
                </a:solidFill>
              </a:rPr>
              <a:t> American Institute of Steel Construction, Inc. Chicago, IL.</a:t>
            </a:r>
          </a:p>
          <a:p>
            <a:pPr eaLnBrk="1" hangingPunct="1">
              <a:spcBef>
                <a:spcPct val="35000"/>
              </a:spcBef>
              <a:buFontTx/>
              <a:buNone/>
            </a:pPr>
            <a:r>
              <a:rPr lang="en-US" altLang="en-US" sz="1400">
                <a:solidFill>
                  <a:schemeClr val="bg1"/>
                </a:solidFill>
              </a:rPr>
              <a:t>AISC. (2002). </a:t>
            </a:r>
            <a:r>
              <a:rPr lang="en-US" altLang="en-US" sz="1400" i="1">
                <a:solidFill>
                  <a:schemeClr val="bg1"/>
                </a:solidFill>
              </a:rPr>
              <a:t>Design Guide 15 – AISC Rehabilitation and Retrofit Guide.</a:t>
            </a:r>
            <a:r>
              <a:rPr lang="en-US" altLang="en-US" sz="1400">
                <a:solidFill>
                  <a:schemeClr val="bg1"/>
                </a:solidFill>
              </a:rPr>
              <a:t> American Institute of Steel Construction, Inc. Chicago, IL.</a:t>
            </a:r>
          </a:p>
          <a:p>
            <a:pPr algn="just" eaLnBrk="1" hangingPunct="1">
              <a:spcBef>
                <a:spcPct val="35000"/>
              </a:spcBef>
              <a:buFontTx/>
              <a:buNone/>
            </a:pPr>
            <a:r>
              <a:rPr lang="en-US" altLang="en-US" sz="1400">
                <a:solidFill>
                  <a:schemeClr val="bg1"/>
                </a:solidFill>
              </a:rPr>
              <a:t>AISC. (2003). </a:t>
            </a:r>
            <a:r>
              <a:rPr lang="en-US" altLang="en-US" sz="1400" i="1">
                <a:solidFill>
                  <a:schemeClr val="bg1"/>
                </a:solidFill>
              </a:rPr>
              <a:t>Design Guide 17 – High Strength Bolts: A Primer for Structural Engineers.</a:t>
            </a:r>
            <a:r>
              <a:rPr lang="en-US" altLang="en-US" sz="1400">
                <a:solidFill>
                  <a:schemeClr val="bg1"/>
                </a:solidFill>
              </a:rPr>
              <a:t> American Institute of Steel Construction, Inc. Chicago, IL.</a:t>
            </a:r>
          </a:p>
          <a:p>
            <a:pPr algn="just" eaLnBrk="1" hangingPunct="1">
              <a:spcBef>
                <a:spcPct val="35000"/>
              </a:spcBef>
              <a:buFontTx/>
              <a:buNone/>
            </a:pPr>
            <a:r>
              <a:rPr lang="en-US" altLang="en-US" sz="1400">
                <a:solidFill>
                  <a:schemeClr val="bg1"/>
                </a:solidFill>
              </a:rPr>
              <a:t>AISC. (2006). </a:t>
            </a:r>
            <a:r>
              <a:rPr lang="en-US" altLang="en-US" sz="1400" i="1">
                <a:solidFill>
                  <a:schemeClr val="bg1"/>
                </a:solidFill>
              </a:rPr>
              <a:t>Design Guide 21 – Welded Connections—A Primer for Engineers. </a:t>
            </a:r>
            <a:r>
              <a:rPr lang="en-US" altLang="en-US" sz="1400">
                <a:solidFill>
                  <a:schemeClr val="bg1"/>
                </a:solidFill>
              </a:rPr>
              <a:t>American Institute of Steel Construction, Inc. Chicago, IL.</a:t>
            </a:r>
          </a:p>
          <a:p>
            <a:pPr eaLnBrk="1" hangingPunct="1">
              <a:spcBef>
                <a:spcPct val="35000"/>
              </a:spcBef>
              <a:buFontTx/>
              <a:buNone/>
            </a:pPr>
            <a:r>
              <a:rPr lang="en-US" altLang="en-US" sz="1400">
                <a:solidFill>
                  <a:schemeClr val="bg1"/>
                </a:solidFill>
              </a:rPr>
              <a:t>American Welding Society, (AWS). (2010a). American Welding Society Web Site. Available at: </a:t>
            </a:r>
            <a:r>
              <a:rPr lang="en-US" altLang="en-US" sz="1400">
                <a:solidFill>
                  <a:schemeClr val="bg1"/>
                </a:solidFill>
                <a:hlinkClick r:id="rId3"/>
              </a:rPr>
              <a:t>http://www.aws.org/</a:t>
            </a:r>
            <a:r>
              <a:rPr lang="en-US" altLang="en-US" sz="1400">
                <a:solidFill>
                  <a:schemeClr val="bg1"/>
                </a:solidFill>
              </a:rPr>
              <a:t>. Viewed December, 2010.</a:t>
            </a:r>
          </a:p>
          <a:p>
            <a:pPr eaLnBrk="1" hangingPunct="1">
              <a:spcBef>
                <a:spcPct val="35000"/>
              </a:spcBef>
              <a:buFontTx/>
              <a:buNone/>
            </a:pPr>
            <a:r>
              <a:rPr lang="en-US" altLang="en-US" sz="1400">
                <a:solidFill>
                  <a:schemeClr val="bg1"/>
                </a:solidFill>
              </a:rPr>
              <a:t>American Welding Society, (AWS). (2010b). “Structural Welding Code.” </a:t>
            </a:r>
            <a:r>
              <a:rPr lang="en-US" altLang="en-US" sz="1400" i="1">
                <a:solidFill>
                  <a:schemeClr val="bg1"/>
                </a:solidFill>
              </a:rPr>
              <a:t>ANSI/AWS D1.1-2004,</a:t>
            </a:r>
            <a:r>
              <a:rPr lang="en-US" altLang="en-US" sz="1400">
                <a:solidFill>
                  <a:schemeClr val="bg1"/>
                </a:solidFill>
              </a:rPr>
              <a:t> Miami, FL.</a:t>
            </a:r>
          </a:p>
          <a:p>
            <a:pPr eaLnBrk="1" hangingPunct="1">
              <a:spcBef>
                <a:spcPct val="35000"/>
              </a:spcBef>
              <a:buFontTx/>
              <a:buNone/>
            </a:pPr>
            <a:r>
              <a:rPr lang="en-US" altLang="en-US" sz="1400">
                <a:solidFill>
                  <a:schemeClr val="bg1"/>
                </a:solidFill>
              </a:rPr>
              <a:t>Green, P. S., Sputo, T., and Veltri, P. (n.d.). </a:t>
            </a:r>
            <a:r>
              <a:rPr lang="en-US" altLang="en-US" sz="1400" i="1">
                <a:solidFill>
                  <a:schemeClr val="bg1"/>
                </a:solidFill>
              </a:rPr>
              <a:t>Connections Teaching Toolkit – A Teaching Guide for Structural Steel Connections.</a:t>
            </a:r>
            <a:r>
              <a:rPr lang="en-US" altLang="en-US" sz="1400">
                <a:solidFill>
                  <a:schemeClr val="bg1"/>
                </a:solidFill>
              </a:rPr>
              <a:t> American Institute of Steel Construction, Inc. Chicago, IL.</a:t>
            </a:r>
          </a:p>
          <a:p>
            <a:pPr eaLnBrk="1" hangingPunct="1">
              <a:spcBef>
                <a:spcPct val="35000"/>
              </a:spcBef>
              <a:buFontTx/>
              <a:buNone/>
            </a:pPr>
            <a:r>
              <a:rPr lang="en-US" altLang="en-US" sz="1400">
                <a:solidFill>
                  <a:schemeClr val="bg1"/>
                </a:solidFill>
              </a:rPr>
              <a:t>Research Council on Structural Connections, (RCSC). (2009). </a:t>
            </a:r>
            <a:r>
              <a:rPr lang="en-US" altLang="en-US" sz="1400" i="1">
                <a:solidFill>
                  <a:schemeClr val="bg1"/>
                </a:solidFill>
              </a:rPr>
              <a:t>Specification for Structural Joints Using ASTM A325 or A490 Bolts.</a:t>
            </a:r>
            <a:r>
              <a:rPr lang="en-US" altLang="en-US" sz="1400">
                <a:solidFill>
                  <a:schemeClr val="bg1"/>
                </a:solidFill>
              </a:rPr>
              <a:t> American Institute of Steel Construction, Inc. Chicago, IL.</a:t>
            </a:r>
          </a:p>
          <a:p>
            <a:pPr eaLnBrk="1" hangingPunct="1">
              <a:spcBef>
                <a:spcPct val="35000"/>
              </a:spcBef>
              <a:buFontTx/>
              <a:buNone/>
            </a:pPr>
            <a:r>
              <a:rPr lang="en-US" altLang="en-US" sz="1400">
                <a:solidFill>
                  <a:schemeClr val="bg1"/>
                </a:solidFill>
              </a:rPr>
              <a:t>Ruby, D.I. (2003) . “All About Bolts.” </a:t>
            </a:r>
            <a:r>
              <a:rPr lang="en-US" altLang="en-US" sz="1400" i="1">
                <a:solidFill>
                  <a:schemeClr val="bg1"/>
                </a:solidFill>
              </a:rPr>
              <a:t>AISC Modern Steel Construction,</a:t>
            </a:r>
            <a:r>
              <a:rPr lang="en-US" altLang="en-US" sz="1400">
                <a:solidFill>
                  <a:schemeClr val="bg1"/>
                </a:solidFill>
              </a:rPr>
              <a:t> May.</a:t>
            </a:r>
          </a:p>
          <a:p>
            <a:pPr eaLnBrk="1" hangingPunct="1">
              <a:spcBef>
                <a:spcPct val="35000"/>
              </a:spcBef>
              <a:buFontTx/>
              <a:buNone/>
            </a:pPr>
            <a:r>
              <a:rPr lang="en-US" altLang="en-US" sz="1400">
                <a:solidFill>
                  <a:schemeClr val="bg1"/>
                </a:solidFill>
              </a:rPr>
              <a:t>SSTC. (2010). </a:t>
            </a:r>
            <a:r>
              <a:rPr lang="en-US" altLang="en-US" sz="1400" i="1">
                <a:solidFill>
                  <a:schemeClr val="bg1"/>
                </a:solidFill>
              </a:rPr>
              <a:t>Structural Bolting Handbook.</a:t>
            </a:r>
            <a:r>
              <a:rPr lang="en-US" altLang="en-US" sz="1400">
                <a:solidFill>
                  <a:schemeClr val="bg1"/>
                </a:solidFill>
              </a:rPr>
              <a:t> Steel Structures Technology Center, Inc. Howell, MI.</a:t>
            </a:r>
          </a:p>
          <a:p>
            <a:pPr eaLnBrk="1" hangingPunct="1">
              <a:spcBef>
                <a:spcPct val="35000"/>
              </a:spcBef>
              <a:buFontTx/>
              <a:buNone/>
            </a:pPr>
            <a:r>
              <a:rPr lang="en-US" altLang="en-US" sz="1400">
                <a:solidFill>
                  <a:schemeClr val="bg1"/>
                </a:solidFill>
              </a:rPr>
              <a:t>Carter, C.J., 1996, “Specifying Bolt Length for High-Strength Bolts,” Engineering Journal, Vol. 33, No. 2, (2nd Qtr.), AISC, Chicago, IL. </a:t>
            </a:r>
          </a:p>
          <a:p>
            <a:pPr eaLnBrk="1" hangingPunct="1">
              <a:spcBef>
                <a:spcPct val="35000"/>
              </a:spcBef>
              <a:buFontTx/>
              <a:buNone/>
            </a:pPr>
            <a:endParaRPr lang="en-US" altLang="en-US" sz="140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9267E24-E76B-486F-8F12-99F7776B1B41}" type="slidenum">
              <a:rPr lang="en-US" altLang="en-US" sz="1400" smtClean="0"/>
              <a:pPr eaLnBrk="1" hangingPunct="1">
                <a:spcBef>
                  <a:spcPct val="0"/>
                </a:spcBef>
                <a:buFontTx/>
                <a:buNone/>
              </a:pPr>
              <a:t>9</a:t>
            </a:fld>
            <a:endParaRPr lang="en-US" altLang="en-US" sz="1400" smtClean="0"/>
          </a:p>
        </p:txBody>
      </p:sp>
      <p:sp>
        <p:nvSpPr>
          <p:cNvPr id="10243" name="Text Box 2"/>
          <p:cNvSpPr txBox="1">
            <a:spLocks noChangeArrowheads="1"/>
          </p:cNvSpPr>
          <p:nvPr/>
        </p:nvSpPr>
        <p:spPr bwMode="auto">
          <a:xfrm>
            <a:off x="276225" y="4983163"/>
            <a:ext cx="85915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eaLnBrk="0" hangingPunct="0">
              <a:spcBef>
                <a:spcPct val="20000"/>
              </a:spcBef>
              <a:buChar char="•"/>
              <a:defRPr sz="3200">
                <a:solidFill>
                  <a:schemeClr val="tx1"/>
                </a:solidFill>
                <a:latin typeface="Arial" charset="0"/>
              </a:defRPr>
            </a:lvl1pPr>
            <a:lvl2pPr marL="804863" indent="-347663"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n-US" altLang="en-US" sz="1800">
                <a:solidFill>
                  <a:schemeClr val="bg1"/>
                </a:solidFill>
              </a:rPr>
              <a:t>The Research Council on Structural Connections (RCSC) prepares specifications and documents related to structural connections</a:t>
            </a:r>
          </a:p>
          <a:p>
            <a:pPr algn="just" eaLnBrk="1" hangingPunct="1">
              <a:spcBef>
                <a:spcPct val="50000"/>
              </a:spcBef>
            </a:pPr>
            <a:r>
              <a:rPr lang="en-US" altLang="en-US" sz="1800">
                <a:solidFill>
                  <a:schemeClr val="bg1"/>
                </a:solidFill>
              </a:rPr>
              <a:t>RCSC’s Specification for Structural Joints Using High-Strength Bolts (2009) is a widely used specification which discusses joints, fasteners, limit states, installation, and inspections</a:t>
            </a:r>
          </a:p>
        </p:txBody>
      </p:sp>
      <p:sp>
        <p:nvSpPr>
          <p:cNvPr id="10244" name="Rectangle 5"/>
          <p:cNvSpPr>
            <a:spLocks noChangeArrowheads="1"/>
          </p:cNvSpPr>
          <p:nvPr/>
        </p:nvSpPr>
        <p:spPr bwMode="auto">
          <a:xfrm>
            <a:off x="152400" y="0"/>
            <a:ext cx="88392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bg1"/>
                </a:solidFill>
              </a:rPr>
              <a:t>Structural Bolting</a:t>
            </a:r>
          </a:p>
        </p:txBody>
      </p:sp>
      <p:pic>
        <p:nvPicPr>
          <p:cNvPr id="1024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0" y="654050"/>
            <a:ext cx="5807075" cy="422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rgbClr val="000000"/>
                </a:solidFill>
                <a:miter lim="800000"/>
                <a:headEnd/>
                <a:tailEnd type="none" w="lg" len="lg"/>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6">
      <a:dk1>
        <a:srgbClr val="FFFFFF"/>
      </a:dk1>
      <a:lt1>
        <a:srgbClr val="FFFFFF"/>
      </a:lt1>
      <a:dk2>
        <a:srgbClr val="E3EBF1"/>
      </a:dk2>
      <a:lt2>
        <a:srgbClr val="336699"/>
      </a:lt2>
      <a:accent1>
        <a:srgbClr val="003399"/>
      </a:accent1>
      <a:accent2>
        <a:srgbClr val="468A4B"/>
      </a:accent2>
      <a:accent3>
        <a:srgbClr val="FFFFFF"/>
      </a:accent3>
      <a:accent4>
        <a:srgbClr val="DADADA"/>
      </a:accent4>
      <a:accent5>
        <a:srgbClr val="AAADCA"/>
      </a:accent5>
      <a:accent6>
        <a:srgbClr val="3F7D43"/>
      </a:accent6>
      <a:hlink>
        <a:srgbClr val="6699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rgbClr val="00000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5875" cap="flat" cmpd="sng" algn="ctr">
          <a:solidFill>
            <a:srgbClr val="00000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4">
        <a:dk1>
          <a:srgbClr val="FFFFFF"/>
        </a:dk1>
        <a:lt1>
          <a:srgbClr val="FFFFFF"/>
        </a:lt1>
        <a:dk2>
          <a:srgbClr val="E3EBF1"/>
        </a:dk2>
        <a:lt2>
          <a:srgbClr val="336699"/>
        </a:lt2>
        <a:accent1>
          <a:srgbClr val="003399"/>
        </a:accent1>
        <a:accent2>
          <a:srgbClr val="468A4B"/>
        </a:accent2>
        <a:accent3>
          <a:srgbClr val="FFFFFF"/>
        </a:accent3>
        <a:accent4>
          <a:srgbClr val="DADADA"/>
        </a:accent4>
        <a:accent5>
          <a:srgbClr val="AAADCA"/>
        </a:accent5>
        <a:accent6>
          <a:srgbClr val="3F7D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Default Design 15">
        <a:dk1>
          <a:srgbClr val="FFFFFF"/>
        </a:dk1>
        <a:lt1>
          <a:srgbClr val="FFFFFF"/>
        </a:lt1>
        <a:dk2>
          <a:srgbClr val="E3EBF1"/>
        </a:dk2>
        <a:lt2>
          <a:srgbClr val="336699"/>
        </a:lt2>
        <a:accent1>
          <a:srgbClr val="003399"/>
        </a:accent1>
        <a:accent2>
          <a:srgbClr val="468A4B"/>
        </a:accent2>
        <a:accent3>
          <a:srgbClr val="FFFFFF"/>
        </a:accent3>
        <a:accent4>
          <a:srgbClr val="DADADA"/>
        </a:accent4>
        <a:accent5>
          <a:srgbClr val="AAADCA"/>
        </a:accent5>
        <a:accent6>
          <a:srgbClr val="3F7D43"/>
        </a:accent6>
        <a:hlink>
          <a:srgbClr val="FFFFFF"/>
        </a:hlink>
        <a:folHlink>
          <a:srgbClr val="F0E500"/>
        </a:folHlink>
      </a:clrScheme>
      <a:clrMap bg1="lt1" tx1="dk1" bg2="lt2" tx2="dk2" accent1="accent1" accent2="accent2" accent3="accent3" accent4="accent4" accent5="accent5" accent6="accent6" hlink="hlink" folHlink="folHlink"/>
    </a:extraClrScheme>
    <a:extraClrScheme>
      <a:clrScheme name="Default Design 16">
        <a:dk1>
          <a:srgbClr val="FFFFFF"/>
        </a:dk1>
        <a:lt1>
          <a:srgbClr val="FFFFFF"/>
        </a:lt1>
        <a:dk2>
          <a:srgbClr val="E3EBF1"/>
        </a:dk2>
        <a:lt2>
          <a:srgbClr val="336699"/>
        </a:lt2>
        <a:accent1>
          <a:srgbClr val="003399"/>
        </a:accent1>
        <a:accent2>
          <a:srgbClr val="468A4B"/>
        </a:accent2>
        <a:accent3>
          <a:srgbClr val="FFFFFF"/>
        </a:accent3>
        <a:accent4>
          <a:srgbClr val="DADADA"/>
        </a:accent4>
        <a:accent5>
          <a:srgbClr val="AAADCA"/>
        </a:accent5>
        <a:accent6>
          <a:srgbClr val="3F7D43"/>
        </a:accent6>
        <a:hlink>
          <a:srgbClr val="6699FF"/>
        </a:hlink>
        <a:folHlink>
          <a:srgbClr val="F0E5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227669</TotalTime>
  <Words>5764</Words>
  <Application>Microsoft Office PowerPoint</Application>
  <PresentationFormat>On-screen Show (4:3)</PresentationFormat>
  <Paragraphs>637</Paragraphs>
  <Slides>84</Slides>
  <Notes>10</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ASTM Bolt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Bolted Joints</vt:lpstr>
      <vt:lpstr>PowerPoint Presentation</vt:lpstr>
      <vt:lpstr>PowerPoint Presentation</vt:lpstr>
      <vt:lpstr>PowerPoint Presentation</vt:lpstr>
      <vt:lpstr>PowerPoint Presentation</vt:lpstr>
      <vt:lpstr>Bolt Slip (-SC Connections)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Criste, Erin</dc:creator>
  <cp:lastModifiedBy>Cservenyak, Victoria</cp:lastModifiedBy>
  <cp:revision>351</cp:revision>
  <cp:lastPrinted>2014-01-14T22:32:40Z</cp:lastPrinted>
  <dcterms:created xsi:type="dcterms:W3CDTF">2004-05-24T14:48:53Z</dcterms:created>
  <dcterms:modified xsi:type="dcterms:W3CDTF">2014-01-30T22:14:46Z</dcterms:modified>
</cp:coreProperties>
</file>