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257" r:id="rId2"/>
    <p:sldId id="411" r:id="rId3"/>
    <p:sldId id="575" r:id="rId4"/>
    <p:sldId id="572" r:id="rId5"/>
    <p:sldId id="571" r:id="rId6"/>
    <p:sldId id="569" r:id="rId7"/>
    <p:sldId id="570" r:id="rId8"/>
    <p:sldId id="404" r:id="rId9"/>
    <p:sldId id="359" r:id="rId10"/>
    <p:sldId id="280" r:id="rId11"/>
    <p:sldId id="319" r:id="rId12"/>
    <p:sldId id="407" r:id="rId13"/>
    <p:sldId id="408" r:id="rId14"/>
    <p:sldId id="409" r:id="rId15"/>
    <p:sldId id="335" r:id="rId16"/>
    <p:sldId id="360" r:id="rId17"/>
    <p:sldId id="361" r:id="rId18"/>
    <p:sldId id="336" r:id="rId19"/>
    <p:sldId id="347" r:id="rId20"/>
    <p:sldId id="362" r:id="rId21"/>
    <p:sldId id="405" r:id="rId22"/>
    <p:sldId id="337" r:id="rId23"/>
    <p:sldId id="364" r:id="rId24"/>
    <p:sldId id="366" r:id="rId25"/>
    <p:sldId id="338" r:id="rId26"/>
    <p:sldId id="365" r:id="rId27"/>
    <p:sldId id="363" r:id="rId28"/>
    <p:sldId id="369" r:id="rId29"/>
    <p:sldId id="339" r:id="rId30"/>
    <p:sldId id="370" r:id="rId31"/>
    <p:sldId id="341" r:id="rId32"/>
    <p:sldId id="375" r:id="rId33"/>
    <p:sldId id="376" r:id="rId34"/>
    <p:sldId id="357" r:id="rId35"/>
    <p:sldId id="374" r:id="rId36"/>
    <p:sldId id="373" r:id="rId37"/>
    <p:sldId id="351" r:id="rId38"/>
    <p:sldId id="350" r:id="rId39"/>
    <p:sldId id="372" r:id="rId40"/>
    <p:sldId id="352" r:id="rId41"/>
    <p:sldId id="354" r:id="rId42"/>
    <p:sldId id="353" r:id="rId43"/>
    <p:sldId id="527" r:id="rId44"/>
    <p:sldId id="528" r:id="rId45"/>
    <p:sldId id="529" r:id="rId46"/>
    <p:sldId id="530" r:id="rId47"/>
    <p:sldId id="531" r:id="rId48"/>
    <p:sldId id="343" r:id="rId49"/>
    <p:sldId id="394" r:id="rId50"/>
    <p:sldId id="342" r:id="rId51"/>
    <p:sldId id="516" r:id="rId52"/>
    <p:sldId id="389" r:id="rId53"/>
    <p:sldId id="515" r:id="rId54"/>
    <p:sldId id="525" r:id="rId55"/>
    <p:sldId id="391" r:id="rId56"/>
    <p:sldId id="392" r:id="rId57"/>
    <p:sldId id="344" r:id="rId58"/>
    <p:sldId id="395" r:id="rId59"/>
    <p:sldId id="345" r:id="rId60"/>
    <p:sldId id="396" r:id="rId61"/>
    <p:sldId id="573" r:id="rId62"/>
    <p:sldId id="574" r:id="rId63"/>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5800"/>
    <a:srgbClr val="339966"/>
    <a:srgbClr val="CCFFCC"/>
    <a:srgbClr val="336600"/>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9" autoAdjust="0"/>
    <p:restoredTop sz="96148" autoAdjust="0"/>
  </p:normalViewPr>
  <p:slideViewPr>
    <p:cSldViewPr>
      <p:cViewPr varScale="1">
        <p:scale>
          <a:sx n="75" d="100"/>
          <a:sy n="75" d="100"/>
        </p:scale>
        <p:origin x="-84" y="-240"/>
      </p:cViewPr>
      <p:guideLst>
        <p:guide orient="horz" pos="2160"/>
        <p:guide pos="2880"/>
      </p:guideLst>
    </p:cSldViewPr>
  </p:slideViewPr>
  <p:notesTextViewPr>
    <p:cViewPr>
      <p:scale>
        <a:sx n="1" d="1"/>
        <a:sy n="1" d="1"/>
      </p:scale>
      <p:origin x="0" y="0"/>
    </p:cViewPr>
  </p:notesTextViewPr>
  <p:sorterViewPr>
    <p:cViewPr>
      <p:scale>
        <a:sx n="100" d="100"/>
        <a:sy n="100" d="100"/>
      </p:scale>
      <p:origin x="0" y="46854"/>
    </p:cViewPr>
  </p:sorterViewPr>
  <p:notesViewPr>
    <p:cSldViewPr>
      <p:cViewPr varScale="1">
        <p:scale>
          <a:sx n="56" d="100"/>
          <a:sy n="56" d="100"/>
        </p:scale>
        <p:origin x="-1218" y="-78"/>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image" Target="../media/image8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6688" y="0"/>
            <a:ext cx="3041650"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1F552BA-34D1-4C3B-A7FF-8C53DA898894}" type="datetimeFigureOut">
              <a:rPr lang="en-US"/>
              <a:pPr>
                <a:defRPr/>
              </a:pPr>
              <a:t>3/16/2015</a:t>
            </a:fld>
            <a:endParaRPr lang="en-US" dirty="0"/>
          </a:p>
        </p:txBody>
      </p:sp>
      <p:sp>
        <p:nvSpPr>
          <p:cNvPr id="4" name="Footer Placeholder 3"/>
          <p:cNvSpPr>
            <a:spLocks noGrp="1"/>
          </p:cNvSpPr>
          <p:nvPr>
            <p:ph type="ftr" sz="quarter" idx="2"/>
          </p:nvPr>
        </p:nvSpPr>
        <p:spPr>
          <a:xfrm>
            <a:off x="0" y="8839200"/>
            <a:ext cx="304165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44BF96D-C9F5-4526-ADC2-B96B0BF0D0CE}" type="slidenum">
              <a:rPr lang="en-US"/>
              <a:pPr>
                <a:defRPr/>
              </a:pPr>
              <a:t>‹#›</a:t>
            </a:fld>
            <a:endParaRPr lang="en-US" dirty="0"/>
          </a:p>
        </p:txBody>
      </p:sp>
    </p:spTree>
    <p:extLst>
      <p:ext uri="{BB962C8B-B14F-4D97-AF65-F5344CB8AC3E}">
        <p14:creationId xmlns:p14="http://schemas.microsoft.com/office/powerpoint/2010/main" val="1032128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3287" tIns="46644" rIns="93287" bIns="46644"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6688" y="0"/>
            <a:ext cx="3041650" cy="465138"/>
          </a:xfrm>
          <a:prstGeom prst="rect">
            <a:avLst/>
          </a:prstGeom>
        </p:spPr>
        <p:txBody>
          <a:bodyPr vert="horz" lIns="93287" tIns="46644" rIns="93287" bIns="46644" rtlCol="0"/>
          <a:lstStyle>
            <a:lvl1pPr algn="r" fontAlgn="auto">
              <a:spcBef>
                <a:spcPts val="0"/>
              </a:spcBef>
              <a:spcAft>
                <a:spcPts val="0"/>
              </a:spcAft>
              <a:defRPr sz="1200">
                <a:latin typeface="+mn-lt"/>
                <a:cs typeface="+mn-cs"/>
              </a:defRPr>
            </a:lvl1pPr>
          </a:lstStyle>
          <a:p>
            <a:pPr>
              <a:defRPr/>
            </a:pPr>
            <a:fld id="{309B0C39-6C78-4E4C-8907-223D9E35F6C3}" type="datetimeFigureOut">
              <a:rPr lang="en-US"/>
              <a:pPr>
                <a:defRPr/>
              </a:pPr>
              <a:t>3/16/2015</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pPr lvl="0"/>
            <a:endParaRPr lang="en-US" noProof="0" dirty="0"/>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3287" tIns="46644" rIns="93287" bIns="4664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9200"/>
            <a:ext cx="3041650" cy="465138"/>
          </a:xfrm>
          <a:prstGeom prst="rect">
            <a:avLst/>
          </a:prstGeom>
        </p:spPr>
        <p:txBody>
          <a:bodyPr vert="horz" lIns="93287" tIns="46644" rIns="93287" bIns="46644"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3287" tIns="46644" rIns="93287" bIns="46644" rtlCol="0" anchor="b"/>
          <a:lstStyle>
            <a:lvl1pPr algn="r" fontAlgn="auto">
              <a:spcBef>
                <a:spcPts val="0"/>
              </a:spcBef>
              <a:spcAft>
                <a:spcPts val="0"/>
              </a:spcAft>
              <a:defRPr sz="1200">
                <a:latin typeface="+mn-lt"/>
                <a:cs typeface="+mn-cs"/>
              </a:defRPr>
            </a:lvl1pPr>
          </a:lstStyle>
          <a:p>
            <a:pPr>
              <a:defRPr/>
            </a:pPr>
            <a:fld id="{5D339576-523D-458F-9E51-EB7D8AFAD256}" type="slidenum">
              <a:rPr lang="en-US"/>
              <a:pPr>
                <a:defRPr/>
              </a:pPr>
              <a:t>‹#›</a:t>
            </a:fld>
            <a:endParaRPr lang="en-US" dirty="0"/>
          </a:p>
        </p:txBody>
      </p:sp>
    </p:spTree>
    <p:extLst>
      <p:ext uri="{BB962C8B-B14F-4D97-AF65-F5344CB8AC3E}">
        <p14:creationId xmlns:p14="http://schemas.microsoft.com/office/powerpoint/2010/main" val="4109419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aisc.org/WorkArea/linkit.aspx?LinkIdentifier=id&amp;ItemID=3262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aisc.org/WorkArea/linkit.aspx?LinkIdentifier=id&amp;ItemID=2350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aisc.org/WorkArea/linkit.aspx?LinkIdentifier=id&amp;ItemID=2350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aisc.org/WorkArea/linkit.aspx?LinkIdentifier=id&amp;ItemID=2350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aisc.org/WorkArea/linkit.aspx?LinkIdentifier=id&amp;ItemID=32626"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aisc.org/WorkArea/linkit.aspx?LinkIdentifier=id&amp;ItemID=33666"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aisc.org/WorkArea/linkit.aspx?LinkIdentifier=id&amp;ItemID=32626"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ww.aisc.org/WorkArea/linkit.aspx?LinkIdentifier=id&amp;ItemID=33666"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modernsteel.com/Uploads/Issues/February_2014/022014_Keep_on.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modernsteel.com/Uploads/Issues/February_2014/022014_Keep_on.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msc.aisc.org/globalassets/modern-steel/archives/2006/08/2006v08_at_your_service.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modernsteel.com/Uploads/Issues/March_2008/032008_30775_cives_web.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modernsteel.com/Uploads/Issues/June_2004/30730_dfd.pdf"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Rectangle 3"/>
          <p:cNvSpPr>
            <a:spLocks noGrp="1" noChangeArrowheads="1"/>
          </p:cNvSpPr>
          <p:nvPr>
            <p:ph type="body" idx="1"/>
          </p:nvPr>
        </p:nvSpPr>
        <p:spPr bwMode="auto">
          <a:xfrm>
            <a:off x="935038" y="4421188"/>
            <a:ext cx="5149850" cy="4186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440" tIns="44720" rIns="89440" bIns="44720"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3" rIns="93267" bIns="46633"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238879D2-2112-4E31-B4BE-6C7B975CC70A}" type="slidenum">
              <a:rPr lang="en-US" altLang="en-US">
                <a:latin typeface="Arial" pitchFamily="34" charset="0"/>
              </a:rPr>
              <a:pPr algn="r" eaLnBrk="1" hangingPunct="1">
                <a:spcBef>
                  <a:spcPct val="0"/>
                </a:spcBef>
              </a:pPr>
              <a:t>11</a:t>
            </a:fld>
            <a:endParaRPr lang="en-US" altLang="en-US" dirty="0">
              <a:latin typeface="Arial" pitchFamily="34" charset="0"/>
            </a:endParaRPr>
          </a:p>
        </p:txBody>
      </p:sp>
      <p:sp>
        <p:nvSpPr>
          <p:cNvPr id="175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0" i="0" kern="1200" dirty="0" smtClean="0">
                <a:solidFill>
                  <a:schemeClr val="tx1"/>
                </a:solidFill>
                <a:effectLst/>
                <a:latin typeface="+mn-lt"/>
                <a:ea typeface="+mn-ea"/>
                <a:cs typeface="+mn-cs"/>
              </a:rPr>
              <a:t>Structural steel has a recovery rate of 98 percent and all steel products made via the scrap-based electric arc furnace (EAF) method have an industry average recycled content of over 92 percent. (http://www.recycle-steel.org/)</a:t>
            </a:r>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3" rIns="93267" bIns="46633"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8C0090B-4736-4759-B841-9A3301659B40}" type="slidenum">
              <a:rPr lang="en-US" altLang="en-US">
                <a:latin typeface="Arial" pitchFamily="34" charset="0"/>
              </a:rPr>
              <a:pPr algn="r" eaLnBrk="1" hangingPunct="1">
                <a:spcBef>
                  <a:spcPct val="0"/>
                </a:spcBef>
              </a:pPr>
              <a:t>12</a:t>
            </a:fld>
            <a:endParaRPr lang="en-US" altLang="en-US" dirty="0">
              <a:latin typeface="Arial" pitchFamily="34" charset="0"/>
            </a:endParaRPr>
          </a:p>
        </p:txBody>
      </p:sp>
      <p:sp>
        <p:nvSpPr>
          <p:cNvPr id="176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0" i="0" kern="1200" dirty="0" smtClean="0">
                <a:solidFill>
                  <a:schemeClr val="tx1"/>
                </a:solidFill>
                <a:effectLst/>
                <a:latin typeface="+mn-lt"/>
                <a:ea typeface="+mn-ea"/>
                <a:cs typeface="+mn-cs"/>
              </a:rPr>
              <a:t>Cradle-to-Gate</a:t>
            </a:r>
            <a:r>
              <a:rPr lang="en-US" sz="1200" b="0" i="0" kern="1200" baseline="0" dirty="0" smtClean="0">
                <a:solidFill>
                  <a:schemeClr val="tx1"/>
                </a:solidFill>
                <a:effectLst/>
                <a:latin typeface="+mn-lt"/>
                <a:ea typeface="+mn-ea"/>
                <a:cs typeface="+mn-cs"/>
              </a:rPr>
              <a:t> has a</a:t>
            </a:r>
            <a:r>
              <a:rPr lang="en-US" sz="1200" b="0" i="0" kern="1200" dirty="0" smtClean="0">
                <a:solidFill>
                  <a:schemeClr val="tx1"/>
                </a:solidFill>
                <a:effectLst/>
                <a:latin typeface="+mn-lt"/>
                <a:ea typeface="+mn-ea"/>
                <a:cs typeface="+mn-cs"/>
              </a:rPr>
              <a:t>ny steel product, construction or otherwise, becoming any other steel product—a refrigerator or junk car can become a steel beam. Steel mills collect scrap in the most efficient manner from within a few hundred miles of their location. A variety of different</a:t>
            </a:r>
            <a:r>
              <a:rPr lang="en-US" sz="1200" b="0" i="0" kern="1200" baseline="0" dirty="0" smtClean="0">
                <a:solidFill>
                  <a:schemeClr val="tx1"/>
                </a:solidFill>
                <a:effectLst/>
                <a:latin typeface="+mn-lt"/>
                <a:ea typeface="+mn-ea"/>
                <a:cs typeface="+mn-cs"/>
              </a:rPr>
              <a:t> steel products are used for the production of structural steel.</a:t>
            </a:r>
          </a:p>
          <a:p>
            <a:pPr eaLnBrk="1" hangingPunct="1">
              <a:spcBef>
                <a:spcPct val="0"/>
              </a:spcBef>
            </a:pPr>
            <a:endParaRPr lang="en-US" altLang="en-US" sz="1200" b="0" i="0"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t>From March 2012 Civil Engineering “</a:t>
            </a:r>
            <a:r>
              <a:rPr lang="en-US" sz="1200" b="0" i="0" kern="1200" dirty="0" smtClean="0">
                <a:solidFill>
                  <a:schemeClr val="tx1"/>
                </a:solidFill>
                <a:effectLst/>
                <a:latin typeface="+mn-lt"/>
                <a:ea typeface="+mn-ea"/>
                <a:cs typeface="+mn-cs"/>
              </a:rPr>
              <a:t>Steel's sustainability stance” by Weisenberger </a:t>
            </a:r>
            <a:r>
              <a:rPr lang="en-US" altLang="en-US" dirty="0" smtClean="0"/>
              <a:t>(http://cenews.com/article/8772/steels-sustainability-stance)</a:t>
            </a:r>
          </a:p>
          <a:p>
            <a:pPr eaLnBrk="1" hangingPunct="1">
              <a:spcBef>
                <a:spcPct val="0"/>
              </a:spcBef>
            </a:pPr>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3" rIns="93267" bIns="46633"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8A7B77B-9367-4C4C-98C5-E050E7895CA5}" type="slidenum">
              <a:rPr lang="en-US" altLang="en-US">
                <a:latin typeface="Arial" pitchFamily="34" charset="0"/>
              </a:rPr>
              <a:pPr algn="r" eaLnBrk="1" hangingPunct="1">
                <a:spcBef>
                  <a:spcPct val="0"/>
                </a:spcBef>
              </a:pPr>
              <a:t>13</a:t>
            </a:fld>
            <a:endParaRPr lang="en-US" altLang="en-US" dirty="0">
              <a:latin typeface="Arial" pitchFamily="34" charset="0"/>
            </a:endParaRPr>
          </a:p>
        </p:txBody>
      </p:sp>
      <p:sp>
        <p:nvSpPr>
          <p:cNvPr id="177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0" i="0" kern="1200" dirty="0" smtClean="0">
                <a:solidFill>
                  <a:schemeClr val="tx1"/>
                </a:solidFill>
                <a:effectLst/>
                <a:latin typeface="+mn-lt"/>
                <a:ea typeface="+mn-ea"/>
                <a:cs typeface="+mn-cs"/>
              </a:rPr>
              <a:t>The supply chain for domestic structural steel flows from scrap collection to scrap processing to producing mill, to warehouse to fabricator to erector to completed building.  But it doesn’t end there. </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1200" b="0"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t>From March 2012 Civil Engineering “</a:t>
            </a:r>
            <a:r>
              <a:rPr lang="en-US" sz="1200" b="0" i="0" kern="1200" dirty="0" smtClean="0">
                <a:solidFill>
                  <a:schemeClr val="tx1"/>
                </a:solidFill>
                <a:effectLst/>
                <a:latin typeface="+mn-lt"/>
                <a:ea typeface="+mn-ea"/>
                <a:cs typeface="+mn-cs"/>
              </a:rPr>
              <a:t>Steel's sustainability stance” by Weisenberger </a:t>
            </a:r>
            <a:r>
              <a:rPr lang="en-US" altLang="en-US" dirty="0" smtClean="0"/>
              <a:t>(http://cenews.com/article/8772/steels-sustainability-stance)</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1200" b="0" i="0" kern="1200" dirty="0" smtClean="0">
              <a:solidFill>
                <a:schemeClr val="tx1"/>
              </a:solidFill>
              <a:effectLst/>
              <a:latin typeface="+mn-lt"/>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3" rIns="93267" bIns="46633"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D901CADC-9972-4204-AF06-33459540CFAB}" type="slidenum">
              <a:rPr lang="en-US" altLang="en-US">
                <a:latin typeface="Arial" pitchFamily="34" charset="0"/>
              </a:rPr>
              <a:pPr algn="r" eaLnBrk="1" hangingPunct="1">
                <a:spcBef>
                  <a:spcPct val="0"/>
                </a:spcBef>
              </a:pPr>
              <a:t>14</a:t>
            </a:fld>
            <a:endParaRPr lang="en-US" altLang="en-US" dirty="0">
              <a:latin typeface="Arial" pitchFamily="34" charset="0"/>
            </a:endParaRPr>
          </a:p>
        </p:txBody>
      </p:sp>
      <p:sp>
        <p:nvSpPr>
          <p:cNvPr id="178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0" i="0" kern="1200" dirty="0" smtClean="0">
                <a:solidFill>
                  <a:schemeClr val="tx1"/>
                </a:solidFill>
                <a:effectLst/>
                <a:latin typeface="+mn-lt"/>
                <a:ea typeface="+mn-ea"/>
                <a:cs typeface="+mn-cs"/>
              </a:rPr>
              <a:t>After useful life</a:t>
            </a:r>
            <a:r>
              <a:rPr lang="en-US" sz="1200" b="0" i="0" kern="1200" baseline="0" dirty="0" smtClean="0">
                <a:solidFill>
                  <a:schemeClr val="tx1"/>
                </a:solidFill>
                <a:effectLst/>
                <a:latin typeface="+mn-lt"/>
                <a:ea typeface="+mn-ea"/>
                <a:cs typeface="+mn-cs"/>
              </a:rPr>
              <a:t> of the structure, a building can be </a:t>
            </a:r>
            <a:r>
              <a:rPr lang="en-US" sz="1200" b="0" i="0" kern="1200" dirty="0" smtClean="0">
                <a:solidFill>
                  <a:schemeClr val="tx1"/>
                </a:solidFill>
                <a:effectLst/>
                <a:latin typeface="+mn-lt"/>
                <a:ea typeface="+mn-ea"/>
                <a:cs typeface="+mn-cs"/>
              </a:rPr>
              <a:t>deconstructed and the steel sent back to scrap collection. It does not end its life in a landfill. While other products can only be recycled into a lower quality product (down-cycled), steel can be recycled over and over again and remade into new members without any loss of quality  (multi-cycled). This makes it a true cradle-to-cradle building framing material.</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t>From March 2012 Civil Engineering “</a:t>
            </a:r>
            <a:r>
              <a:rPr lang="en-US" sz="1200" b="0" i="0" kern="1200" dirty="0" smtClean="0">
                <a:solidFill>
                  <a:schemeClr val="tx1"/>
                </a:solidFill>
                <a:effectLst/>
                <a:latin typeface="+mn-lt"/>
                <a:ea typeface="+mn-ea"/>
                <a:cs typeface="+mn-cs"/>
              </a:rPr>
              <a:t>Steel's sustainability stance” by Weisenberger </a:t>
            </a:r>
            <a:r>
              <a:rPr lang="en-US" altLang="en-US" dirty="0" smtClean="0"/>
              <a:t>(http://cenews.com/article/8772/steels-sustainability-stance)</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b="0" i="0" kern="1200" dirty="0" smtClean="0">
              <a:solidFill>
                <a:schemeClr val="tx1"/>
              </a:solidFill>
              <a:effectLst/>
              <a:latin typeface="+mn-lt"/>
              <a:ea typeface="+mn-ea"/>
              <a:cs typeface="+mn-cs"/>
            </a:endParaRPr>
          </a:p>
          <a:p>
            <a:pPr eaLnBrk="1" hangingPunct="1">
              <a:spcBef>
                <a:spcPct val="0"/>
              </a:spcBef>
            </a:pPr>
            <a:endParaRPr lang="en-US" sz="1200" b="0" i="0" kern="1200" dirty="0" smtClean="0">
              <a:solidFill>
                <a:schemeClr val="tx1"/>
              </a:solidFill>
              <a:effectLst/>
              <a:latin typeface="+mn-lt"/>
              <a:ea typeface="+mn-ea"/>
              <a:cs typeface="+mn-cs"/>
            </a:endParaRPr>
          </a:p>
          <a:p>
            <a:pPr eaLnBrk="1" hangingPunct="1">
              <a:spcBef>
                <a:spcPct val="0"/>
              </a:spcBef>
            </a:pPr>
            <a:endParaRPr lang="en-US" altLang="en-US" sz="1200" b="0" i="0" kern="1200" dirty="0" smtClean="0">
              <a:solidFill>
                <a:schemeClr val="tx1"/>
              </a:solidFill>
              <a:effectLst/>
              <a:latin typeface="+mn-lt"/>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3" rIns="93267" bIns="46633"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9EB746A4-0E88-4B2D-85AC-C52202D398C0}" type="slidenum">
              <a:rPr lang="en-US" altLang="en-US">
                <a:latin typeface="Arial" pitchFamily="34" charset="0"/>
              </a:rPr>
              <a:pPr algn="r" eaLnBrk="1" hangingPunct="1">
                <a:spcBef>
                  <a:spcPct val="0"/>
                </a:spcBef>
              </a:pPr>
              <a:t>15</a:t>
            </a:fld>
            <a:endParaRPr lang="en-US" altLang="en-US" dirty="0">
              <a:latin typeface="Arial" pitchFamily="34" charset="0"/>
            </a:endParaRPr>
          </a:p>
        </p:txBody>
      </p:sp>
      <p:sp>
        <p:nvSpPr>
          <p:cNvPr id="179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0" i="0" kern="1200" dirty="0" smtClean="0">
                <a:solidFill>
                  <a:schemeClr val="tx1"/>
                </a:solidFill>
                <a:effectLst/>
                <a:latin typeface="+mn-lt"/>
                <a:ea typeface="+mn-ea"/>
                <a:cs typeface="+mn-cs"/>
              </a:rPr>
              <a:t>American structural steel is made of steel scrap collected in the most efficient manner from within a few hundred miles of their location.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The supply chain for hot-rolled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structural steel does not include the use of coal, coke and iron ore. Considerations relative to harvesting, mining or quarrying do not apply to hot-rolled structural steel.</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t>From March 2012 Civil Engineering “</a:t>
            </a:r>
            <a:r>
              <a:rPr lang="en-US" sz="1200" b="0" i="0" kern="1200" dirty="0" smtClean="0">
                <a:solidFill>
                  <a:schemeClr val="tx1"/>
                </a:solidFill>
                <a:effectLst/>
                <a:latin typeface="+mn-lt"/>
                <a:ea typeface="+mn-ea"/>
                <a:cs typeface="+mn-cs"/>
              </a:rPr>
              <a:t>Steel's sustainability stance” by Weisenberger </a:t>
            </a:r>
            <a:r>
              <a:rPr lang="en-US" altLang="en-US" dirty="0" smtClean="0"/>
              <a:t>(http://cenews.com/article/8772/steels-sustainability-stance)</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b="0" i="0" kern="1200" dirty="0" smtClean="0">
              <a:solidFill>
                <a:schemeClr val="tx1"/>
              </a:solidFill>
              <a:effectLst/>
              <a:latin typeface="+mn-lt"/>
              <a:ea typeface="+mn-ea"/>
              <a:cs typeface="+mn-cs"/>
            </a:endParaRPr>
          </a:p>
          <a:p>
            <a:pPr eaLnBrk="1" hangingPunct="1">
              <a:spcBef>
                <a:spcPct val="0"/>
              </a:spcBef>
            </a:pPr>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3" rIns="93267" bIns="46633"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1A487BC0-7E81-47F5-8563-256ED9316BA2}" type="slidenum">
              <a:rPr lang="en-US" altLang="en-US">
                <a:latin typeface="Arial" pitchFamily="34" charset="0"/>
              </a:rPr>
              <a:pPr algn="r" eaLnBrk="1" hangingPunct="1">
                <a:spcBef>
                  <a:spcPct val="0"/>
                </a:spcBef>
              </a:pPr>
              <a:t>16</a:t>
            </a:fld>
            <a:endParaRPr lang="en-US" altLang="en-US" dirty="0">
              <a:latin typeface="Arial" pitchFamily="34" charset="0"/>
            </a:endParaRPr>
          </a:p>
        </p:txBody>
      </p:sp>
      <p:sp>
        <p:nvSpPr>
          <p:cNvPr id="180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a:r>
              <a:rPr lang="en-US" sz="1200" b="0" i="0" u="none" strike="noStrike" kern="1200" dirty="0" smtClean="0">
                <a:solidFill>
                  <a:schemeClr val="tx1"/>
                </a:solidFill>
                <a:effectLst/>
                <a:latin typeface="+mn-lt"/>
                <a:ea typeface="+mn-ea"/>
                <a:cs typeface="+mn-cs"/>
              </a:rPr>
              <a:t>Over 90% of the weight of American structural steel section comes from recycled materials. </a:t>
            </a:r>
            <a:r>
              <a:rPr lang="en-US" sz="1200" b="0" i="0" u="none" kern="1200" dirty="0" smtClean="0">
                <a:solidFill>
                  <a:schemeClr val="tx1"/>
                </a:solidFill>
                <a:effectLst/>
                <a:latin typeface="+mn-lt"/>
                <a:ea typeface="+mn-ea"/>
                <a:cs typeface="+mn-cs"/>
              </a:rPr>
              <a:t>VERY LITTLE structural steel ever makes it into a landfill.  98% is recovered! </a:t>
            </a:r>
            <a:r>
              <a:rPr lang="en-US" sz="1200" b="0" i="0" u="none" strike="noStrike" kern="1200" dirty="0" smtClean="0">
                <a:solidFill>
                  <a:schemeClr val="tx1"/>
                </a:solidFill>
                <a:effectLst/>
                <a:latin typeface="+mn-lt"/>
                <a:ea typeface="+mn-ea"/>
                <a:cs typeface="+mn-cs"/>
              </a:rPr>
              <a:t> A five-story steel framed office building using 500 tons of American structural steel is actually made from steel that is captured at the end of its life and recycled into new American steel products. At the end of the useful life of the building, all 500 tons of structural steel can be recycled back into new steel products - with no loss of attributes.  </a:t>
            </a:r>
            <a:r>
              <a:rPr lang="en-US" sz="1200" b="0" i="0" u="none" kern="1200" dirty="0" smtClean="0">
                <a:solidFill>
                  <a:schemeClr val="tx1"/>
                </a:solidFill>
                <a:effectLst/>
                <a:latin typeface="+mn-lt"/>
                <a:ea typeface="+mn-ea"/>
                <a:cs typeface="+mn-cs"/>
              </a:rPr>
              <a:t>It is not “down-cycled” (made into another product like plastic bottles to carpet tile - it is truly recycled - made into new steel. This is a true cradle-to-cradle material. The steel building going up across the street could easily contain material from your old car!</a:t>
            </a:r>
            <a:endParaRPr lang="en-US" b="0" u="none" dirty="0" smtClean="0">
              <a:effectLst/>
            </a:endParaRPr>
          </a:p>
          <a:p>
            <a:r>
              <a:rPr lang="en-US" dirty="0" smtClean="0"/>
              <a:t/>
            </a:r>
            <a:br>
              <a:rPr lang="en-US" dirty="0" smtClean="0"/>
            </a:br>
            <a:r>
              <a:rPr lang="en-US" sz="1200" b="0" i="0" u="none" strike="noStrike" kern="1200" dirty="0" smtClean="0">
                <a:solidFill>
                  <a:schemeClr val="tx1"/>
                </a:solidFill>
                <a:effectLst/>
                <a:latin typeface="+mn-lt"/>
                <a:ea typeface="+mn-ea"/>
                <a:cs typeface="+mn-cs"/>
                <a:hlinkClick r:id="rId3" tooltip="Made in America"/>
              </a:rPr>
              <a:t>View the first Made in America ad.</a:t>
            </a:r>
            <a:r>
              <a:rPr lang="en-US" dirty="0" smtClean="0"/>
              <a:t/>
            </a:r>
            <a:br>
              <a:rPr lang="en-US" dirty="0" smtClean="0"/>
            </a:br>
            <a:r>
              <a:rPr lang="en-US" sz="1200" b="0" i="0" u="none" strike="noStrike" kern="1200" dirty="0" smtClean="0">
                <a:solidFill>
                  <a:schemeClr val="tx1"/>
                </a:solidFill>
                <a:effectLst/>
                <a:latin typeface="+mn-lt"/>
                <a:ea typeface="+mn-ea"/>
                <a:cs typeface="+mn-cs"/>
              </a:rPr>
              <a:t>Read the May</a:t>
            </a:r>
            <a:r>
              <a:rPr lang="en-US" sz="1200" b="0" i="0" u="none" strike="noStrike" kern="1200" baseline="0" dirty="0" smtClean="0">
                <a:solidFill>
                  <a:schemeClr val="tx1"/>
                </a:solidFill>
                <a:effectLst/>
                <a:latin typeface="+mn-lt"/>
                <a:ea typeface="+mn-ea"/>
                <a:cs typeface="+mn-cs"/>
              </a:rPr>
              <a:t> 2013 Modern Steel Construction article dealing with j</a:t>
            </a:r>
            <a:r>
              <a:rPr lang="en-US" sz="1200" b="0" i="0" u="none" strike="noStrike" kern="1200" dirty="0" smtClean="0">
                <a:solidFill>
                  <a:schemeClr val="tx1"/>
                </a:solidFill>
                <a:effectLst/>
                <a:latin typeface="+mn-lt"/>
                <a:ea typeface="+mn-ea"/>
                <a:cs typeface="+mn-cs"/>
              </a:rPr>
              <a:t>ob creation in the fabricated structural steel industry</a:t>
            </a:r>
            <a:r>
              <a:rPr lang="en-US" sz="1200" b="0" i="0" u="none" strike="noStrike" kern="1200" baseline="0" dirty="0" smtClean="0">
                <a:solidFill>
                  <a:schemeClr val="tx1"/>
                </a:solidFill>
                <a:effectLst/>
                <a:latin typeface="+mn-lt"/>
                <a:ea typeface="+mn-ea"/>
                <a:cs typeface="+mn-cs"/>
              </a:rPr>
              <a:t> titled “Behind the </a:t>
            </a:r>
            <a:r>
              <a:rPr lang="en-US" sz="1200" b="0" i="0" u="none" strike="noStrike" kern="1200" baseline="0" smtClean="0">
                <a:solidFill>
                  <a:schemeClr val="tx1"/>
                </a:solidFill>
                <a:effectLst/>
                <a:latin typeface="+mn-lt"/>
                <a:ea typeface="+mn-ea"/>
                <a:cs typeface="+mn-cs"/>
              </a:rPr>
              <a:t>Scenes”.</a:t>
            </a:r>
            <a:endParaRPr lang="en-US" sz="1200" b="0" i="0" kern="1200" dirty="0" smtClean="0">
              <a:solidFill>
                <a:schemeClr val="tx1"/>
              </a:solidFill>
              <a:effectLst/>
              <a:latin typeface="+mn-lt"/>
              <a:ea typeface="+mn-ea"/>
              <a:cs typeface="+mn-cs"/>
            </a:endParaRPr>
          </a:p>
          <a:p>
            <a:pPr eaLnBrk="1" hangingPunct="1">
              <a:spcBef>
                <a:spcPct val="0"/>
              </a:spcBef>
            </a:pPr>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3" rIns="93267" bIns="46633"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BEF9657E-E9AB-4A13-964B-4B6E22A1ACEF}" type="slidenum">
              <a:rPr lang="en-US" altLang="en-US">
                <a:latin typeface="Arial" pitchFamily="34" charset="0"/>
              </a:rPr>
              <a:pPr algn="r" eaLnBrk="1" hangingPunct="1">
                <a:spcBef>
                  <a:spcPct val="0"/>
                </a:spcBef>
              </a:pPr>
              <a:t>17</a:t>
            </a:fld>
            <a:endParaRPr lang="en-US" altLang="en-US" dirty="0">
              <a:latin typeface="Arial" pitchFamily="34" charset="0"/>
            </a:endParaRPr>
          </a:p>
        </p:txBody>
      </p:sp>
      <p:sp>
        <p:nvSpPr>
          <p:cNvPr id="181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The process of scrap recovery is very efficient with a commitment to remove</a:t>
            </a:r>
            <a:r>
              <a:rPr lang="en-US" sz="1200" b="0" i="0" kern="1200" baseline="0" dirty="0" smtClean="0">
                <a:solidFill>
                  <a:schemeClr val="tx1"/>
                </a:solidFill>
                <a:effectLst/>
                <a:latin typeface="+mn-lt"/>
                <a:ea typeface="+mn-ea"/>
                <a:cs typeface="+mn-cs"/>
              </a:rPr>
              <a:t> potential impurities. Only ferrous scrap can be separated magnetically creating a very “pure” waste stream. </a:t>
            </a:r>
            <a:endParaRPr lang="en-US" sz="1200" b="0" i="0" kern="1200" dirty="0" smtClean="0">
              <a:solidFill>
                <a:schemeClr val="tx1"/>
              </a:solidFill>
              <a:effectLst/>
              <a:latin typeface="+mn-lt"/>
              <a:ea typeface="+mn-ea"/>
              <a:cs typeface="+mn-cs"/>
            </a:endParaRPr>
          </a:p>
          <a:p>
            <a:pPr eaLnBrk="1" hangingPunct="1">
              <a:spcBef>
                <a:spcPct val="0"/>
              </a:spcBef>
            </a:pPr>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3" rIns="93267" bIns="46633"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9C2DF17A-4593-4ABA-B706-B6752337D6B0}" type="slidenum">
              <a:rPr lang="en-US" altLang="en-US">
                <a:latin typeface="Arial" pitchFamily="34" charset="0"/>
              </a:rPr>
              <a:pPr algn="r" eaLnBrk="1" hangingPunct="1">
                <a:spcBef>
                  <a:spcPct val="0"/>
                </a:spcBef>
              </a:pPr>
              <a:t>18</a:t>
            </a:fld>
            <a:endParaRPr lang="en-US" altLang="en-US" dirty="0">
              <a:latin typeface="Arial" pitchFamily="34" charset="0"/>
            </a:endParaRPr>
          </a:p>
        </p:txBody>
      </p:sp>
      <p:sp>
        <p:nvSpPr>
          <p:cNvPr id="182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Following collection, the steel scrap is processed by a shredding</a:t>
            </a:r>
            <a:r>
              <a:rPr lang="en-US" altLang="en-US" baseline="0" dirty="0" smtClean="0"/>
              <a:t> process in order to optimize it for the melting process.</a:t>
            </a:r>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a:r>
              <a:rPr lang="en-US" sz="1200" b="0" i="0" u="none" strike="noStrike" kern="1200" dirty="0" smtClean="0">
                <a:solidFill>
                  <a:schemeClr val="tx1"/>
                </a:solidFill>
                <a:effectLst/>
                <a:latin typeface="+mn-lt"/>
                <a:ea typeface="+mn-ea"/>
                <a:cs typeface="+mn-cs"/>
              </a:rPr>
              <a:t>The map showing the green circles indicate the </a:t>
            </a:r>
            <a:r>
              <a:rPr lang="en-US" sz="1200" b="0" i="0" u="none" kern="1200" dirty="0" smtClean="0">
                <a:solidFill>
                  <a:schemeClr val="tx1"/>
                </a:solidFill>
                <a:effectLst/>
                <a:latin typeface="+mn-lt"/>
                <a:ea typeface="+mn-ea"/>
                <a:cs typeface="+mn-cs"/>
              </a:rPr>
              <a:t>structural</a:t>
            </a:r>
            <a:r>
              <a:rPr lang="en-US" sz="1200" b="0" i="0" u="none" strike="noStrike" kern="1200" dirty="0" smtClean="0">
                <a:solidFill>
                  <a:schemeClr val="tx1"/>
                </a:solidFill>
                <a:effectLst/>
                <a:latin typeface="+mn-lt"/>
                <a:ea typeface="+mn-ea"/>
                <a:cs typeface="+mn-cs"/>
              </a:rPr>
              <a:t> steel producers in the United States.  These five locations provide 90% of the structural steel that is utilized in the US in a given year.  </a:t>
            </a:r>
            <a:r>
              <a:rPr lang="en-US" sz="1200" b="0" i="0" u="none" kern="1200" dirty="0" smtClean="0">
                <a:solidFill>
                  <a:schemeClr val="tx1"/>
                </a:solidFill>
                <a:effectLst/>
                <a:latin typeface="+mn-lt"/>
                <a:ea typeface="+mn-ea"/>
                <a:cs typeface="+mn-cs"/>
              </a:rPr>
              <a:t>Usually less than 10% of structural steel consumed in the US is imported. </a:t>
            </a:r>
            <a:r>
              <a:rPr lang="en-US" sz="1200" b="0" i="0" u="none" strike="noStrike" kern="1200" dirty="0" smtClean="0">
                <a:solidFill>
                  <a:schemeClr val="tx1"/>
                </a:solidFill>
                <a:effectLst/>
                <a:latin typeface="+mn-lt"/>
                <a:ea typeface="+mn-ea"/>
                <a:cs typeface="+mn-cs"/>
              </a:rPr>
              <a:t>The map below on the right with red and green circles shows all the steel mills within the United States. These circles are 500 mile radius which cover 99% of the United States. </a:t>
            </a:r>
            <a:r>
              <a:rPr lang="en-US" sz="1200" b="0" i="0" u="none" kern="1200" dirty="0" smtClean="0">
                <a:solidFill>
                  <a:schemeClr val="tx1"/>
                </a:solidFill>
                <a:effectLst/>
                <a:latin typeface="+mn-lt"/>
                <a:ea typeface="+mn-ea"/>
                <a:cs typeface="+mn-cs"/>
              </a:rPr>
              <a:t>For most green building rating systems, the recycled content credit is calculated by using the full post-consumer content added to 0.5 times the pre-consumer content.</a:t>
            </a:r>
          </a:p>
          <a:p>
            <a:pPr rtl="0"/>
            <a:endParaRPr lang="en-US" b="0" u="none" dirty="0" smtClean="0">
              <a:effectLst/>
            </a:endParaRPr>
          </a:p>
          <a:p>
            <a:pPr eaLnBrk="1" hangingPunct="1">
              <a:spcBef>
                <a:spcPct val="0"/>
              </a:spcBef>
            </a:pPr>
            <a:r>
              <a:rPr lang="en-US" altLang="en-US" sz="1200" b="0" i="0" kern="1200" dirty="0" smtClean="0">
                <a:solidFill>
                  <a:schemeClr val="tx1"/>
                </a:solidFill>
                <a:effectLst/>
                <a:latin typeface="+mn-lt"/>
                <a:ea typeface="+mn-ea"/>
                <a:cs typeface="+mn-cs"/>
              </a:rPr>
              <a:t>Learn more at</a:t>
            </a:r>
            <a:r>
              <a:rPr lang="en-US" altLang="en-US" sz="1200" b="0" i="0" kern="1200" baseline="0" dirty="0" smtClean="0">
                <a:solidFill>
                  <a:schemeClr val="tx1"/>
                </a:solidFill>
                <a:effectLst/>
                <a:latin typeface="+mn-lt"/>
                <a:ea typeface="+mn-ea"/>
                <a:cs typeface="+mn-cs"/>
              </a:rPr>
              <a:t> http://www.aisc.org/sustainability -- </a:t>
            </a:r>
            <a:r>
              <a:rPr lang="en-US" sz="1200" b="0" i="0" u="none" kern="1200" dirty="0" smtClean="0">
                <a:solidFill>
                  <a:schemeClr val="tx1"/>
                </a:solidFill>
                <a:effectLst/>
                <a:latin typeface="+mn-lt"/>
                <a:ea typeface="+mn-ea"/>
                <a:cs typeface="+mn-cs"/>
                <a:hlinkClick r:id="rId3" tooltip="Steel takes LEED Nov 2009"/>
              </a:rPr>
              <a:t>Steel Takes LEED with Recycled Content</a:t>
            </a:r>
            <a:r>
              <a:rPr lang="en-US" sz="1200" b="0" i="0" u="sng" kern="1200" dirty="0" smtClean="0">
                <a:solidFill>
                  <a:schemeClr val="tx1"/>
                </a:solidFill>
                <a:effectLst/>
                <a:latin typeface="+mn-lt"/>
                <a:ea typeface="+mn-ea"/>
                <a:cs typeface="+mn-cs"/>
                <a:hlinkClick r:id="rId3" tooltip="Steel takes LEED Nov 2009"/>
              </a:rPr>
              <a:t> </a:t>
            </a:r>
            <a:endParaRPr lang="en-US" altLang="en-US" dirty="0" smtClean="0">
              <a:solidFill>
                <a:schemeClr val="tx1"/>
              </a:solidFill>
            </a:endParaRPr>
          </a:p>
          <a:p>
            <a:r>
              <a:rPr lang="en-US" dirty="0" smtClean="0"/>
              <a:t/>
            </a:r>
            <a:br>
              <a:rPr lang="en-US" dirty="0" smtClean="0"/>
            </a:br>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0" i="0" kern="1200" dirty="0" smtClean="0">
                <a:solidFill>
                  <a:schemeClr val="tx1"/>
                </a:solidFill>
                <a:effectLst/>
                <a:latin typeface="+mn-lt"/>
                <a:ea typeface="+mn-ea"/>
                <a:cs typeface="+mn-cs"/>
              </a:rPr>
              <a:t>Structural steel produced in the United States contains 93.3% recycled steel scrap. At the end of a building’s life, 98% of all structural steel is recycled back into new steel products with no loss of its physical properties. As such, structural steel isn’t just recycled but “multi-cycled,” as it can be recycled over and over and over again. It is truly a cradle-to-cradle material.</a:t>
            </a:r>
          </a:p>
          <a:p>
            <a:pPr eaLnBrk="1" hangingPunct="1">
              <a:spcBef>
                <a:spcPct val="0"/>
              </a:spcBef>
            </a:pPr>
            <a:endParaRPr lang="en-US" altLang="en-US" sz="1200" b="0" i="0" kern="1200" dirty="0" smtClean="0">
              <a:solidFill>
                <a:schemeClr val="tx1"/>
              </a:solidFill>
              <a:effectLst/>
              <a:latin typeface="+mn-lt"/>
              <a:ea typeface="+mn-ea"/>
              <a:cs typeface="+mn-cs"/>
            </a:endParaRPr>
          </a:p>
          <a:p>
            <a:pPr eaLnBrk="1" hangingPunct="1">
              <a:spcBef>
                <a:spcPct val="0"/>
              </a:spcBef>
            </a:pPr>
            <a:r>
              <a:rPr lang="en-US" altLang="en-US" sz="1200" b="0" i="0" kern="1200" dirty="0" smtClean="0">
                <a:solidFill>
                  <a:schemeClr val="tx1"/>
                </a:solidFill>
                <a:effectLst/>
                <a:latin typeface="+mn-lt"/>
                <a:ea typeface="+mn-ea"/>
                <a:cs typeface="+mn-cs"/>
              </a:rPr>
              <a:t>Learn more at</a:t>
            </a:r>
            <a:r>
              <a:rPr lang="en-US" altLang="en-US" sz="1200" b="0" i="0" kern="1200" baseline="0" dirty="0" smtClean="0">
                <a:solidFill>
                  <a:schemeClr val="tx1"/>
                </a:solidFill>
                <a:effectLst/>
                <a:latin typeface="+mn-lt"/>
                <a:ea typeface="+mn-ea"/>
                <a:cs typeface="+mn-cs"/>
              </a:rPr>
              <a:t> http://www.aisc.org/sustainability -- </a:t>
            </a:r>
            <a:r>
              <a:rPr lang="en-US" sz="1200" b="0" i="0" u="none" kern="1200" dirty="0" smtClean="0">
                <a:solidFill>
                  <a:schemeClr val="tx1"/>
                </a:solidFill>
                <a:effectLst/>
                <a:latin typeface="+mn-lt"/>
                <a:ea typeface="+mn-ea"/>
                <a:cs typeface="+mn-cs"/>
                <a:hlinkClick r:id="rId3" tooltip="Steel takes LEED Nov 2009"/>
              </a:rPr>
              <a:t>Steel Takes LEED with Recycled Content</a:t>
            </a:r>
            <a:r>
              <a:rPr lang="en-US" sz="1200" b="0" i="0" u="sng" kern="1200" dirty="0" smtClean="0">
                <a:solidFill>
                  <a:schemeClr val="tx1"/>
                </a:solidFill>
                <a:effectLst/>
                <a:latin typeface="+mn-lt"/>
                <a:ea typeface="+mn-ea"/>
                <a:cs typeface="+mn-cs"/>
                <a:hlinkClick r:id="rId3" tooltip="Steel takes LEED Nov 2009"/>
              </a:rPr>
              <a:t> </a:t>
            </a:r>
            <a:endParaRPr lang="en-US" altLang="en-US" dirty="0" smtClean="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68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FFDD71A-4AE7-4C04-BFED-E27FB6BFC5AD}" type="slidenum">
              <a:rPr lang="en-US" altLang="en-US" smtClean="0"/>
              <a:pPr fontAlgn="base">
                <a:spcBef>
                  <a:spcPct val="0"/>
                </a:spcBef>
                <a:spcAft>
                  <a:spcPct val="0"/>
                </a:spcAft>
                <a:defRPr/>
              </a:pPr>
              <a:t>2</a:t>
            </a:fld>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The following steps for collection and provision of information should satisfy the vast majority of the various requirements of projects seeking certification under LEED 2009 (the details of the calculations are not included here but are available at www.aisc.org/sustainability along with a spreadsheet template for reporting results). </a:t>
            </a:r>
            <a:r>
              <a:rPr lang="en-US" sz="1200" b="0" i="0" u="none" kern="1200" dirty="0" smtClean="0">
                <a:solidFill>
                  <a:schemeClr val="tx1"/>
                </a:solidFill>
                <a:effectLst/>
                <a:latin typeface="+mn-lt"/>
                <a:ea typeface="+mn-ea"/>
                <a:cs typeface="+mn-cs"/>
              </a:rPr>
              <a:t>LEED 2009 is open for registering projects through Summer of 2016, at which time new projects will have to register to LEED V4.  There are also other rating systems and standards, like Green Globes (rating system) and ASHRAE 189 (standard).</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228600" indent="-228600">
              <a:buAutoNum type="arabicPeriod"/>
            </a:pPr>
            <a:r>
              <a:rPr lang="en-US" sz="1200" b="0" i="0" u="none" strike="noStrike" kern="1200" baseline="0" dirty="0" smtClean="0">
                <a:solidFill>
                  <a:schemeClr val="tx1"/>
                </a:solidFill>
                <a:latin typeface="+mn-lt"/>
                <a:ea typeface="+mn-ea"/>
                <a:cs typeface="+mn-cs"/>
              </a:rPr>
              <a:t>Determine the contract requirements for sustainable materials before bidding and accepting the project.</a:t>
            </a:r>
          </a:p>
          <a:p>
            <a:r>
              <a:rPr lang="en-US" sz="1200" b="0" i="0" u="none" strike="noStrike" kern="1200" baseline="0" dirty="0" smtClean="0">
                <a:solidFill>
                  <a:schemeClr val="tx1"/>
                </a:solidFill>
                <a:latin typeface="+mn-lt"/>
                <a:ea typeface="+mn-ea"/>
                <a:cs typeface="+mn-cs"/>
              </a:rPr>
              <a:t>2.  Verify with potential material suppliers that the required material or documentation is available.</a:t>
            </a:r>
          </a:p>
          <a:p>
            <a:r>
              <a:rPr lang="en-US" sz="1200" b="0" i="0" u="none" strike="noStrike" kern="1200" baseline="0" dirty="0" smtClean="0">
                <a:solidFill>
                  <a:schemeClr val="tx1"/>
                </a:solidFill>
                <a:latin typeface="+mn-lt"/>
                <a:ea typeface="+mn-ea"/>
                <a:cs typeface="+mn-cs"/>
              </a:rPr>
              <a:t>3.  Collect recycled content letters from all material suppliers.</a:t>
            </a:r>
          </a:p>
          <a:p>
            <a:r>
              <a:rPr lang="en-US" sz="1200" b="0" i="0" u="none" strike="noStrike" kern="1200" baseline="0" dirty="0" smtClean="0">
                <a:solidFill>
                  <a:schemeClr val="tx1"/>
                </a:solidFill>
                <a:latin typeface="+mn-lt"/>
                <a:ea typeface="+mn-ea"/>
                <a:cs typeface="+mn-cs"/>
              </a:rPr>
              <a:t>4.  Provide the general contractor with a recycled content summary list.</a:t>
            </a:r>
          </a:p>
          <a:p>
            <a:r>
              <a:rPr lang="en-US" sz="1200" b="0" i="0" u="none" strike="noStrike" kern="1200" baseline="0" dirty="0" smtClean="0">
                <a:solidFill>
                  <a:schemeClr val="tx1"/>
                </a:solidFill>
                <a:latin typeface="+mn-lt"/>
                <a:ea typeface="+mn-ea"/>
                <a:cs typeface="+mn-cs"/>
              </a:rPr>
              <a:t>5.  Document the regional material content of the project.</a:t>
            </a:r>
          </a:p>
          <a:p>
            <a:r>
              <a:rPr lang="en-US" sz="1200" b="0" i="0" u="none" strike="noStrike" kern="1200" baseline="0" dirty="0" smtClean="0">
                <a:solidFill>
                  <a:schemeClr val="tx1"/>
                </a:solidFill>
                <a:latin typeface="+mn-lt"/>
                <a:ea typeface="+mn-ea"/>
                <a:cs typeface="+mn-cs"/>
              </a:rPr>
              <a:t>6.  Provide the general contractor with a regional content summary list.</a:t>
            </a:r>
          </a:p>
          <a:p>
            <a:r>
              <a:rPr lang="en-US" sz="1200" b="0" i="0" u="none" strike="noStrike" kern="1200" baseline="0" dirty="0" smtClean="0">
                <a:solidFill>
                  <a:schemeClr val="tx1"/>
                </a:solidFill>
                <a:latin typeface="+mn-lt"/>
                <a:ea typeface="+mn-ea"/>
                <a:cs typeface="+mn-cs"/>
              </a:rPr>
              <a:t>7.  Include in the submissions the industry average recovery rate for structural steel materials used in building construction.</a:t>
            </a:r>
          </a:p>
          <a:p>
            <a:endParaRPr lang="en-US" altLang="en-US" sz="1200" b="1" i="0" u="none" strike="noStrike" kern="1200" baseline="0" dirty="0" smtClean="0">
              <a:solidFill>
                <a:schemeClr val="tx1"/>
              </a:solidFill>
              <a:latin typeface="+mn-lt"/>
              <a:ea typeface="+mn-ea"/>
              <a:cs typeface="+mn-cs"/>
            </a:endParaRPr>
          </a:p>
          <a:p>
            <a:r>
              <a:rPr lang="en-US" altLang="en-US" sz="1200" b="0" i="0" u="none" strike="noStrike" kern="1200" baseline="0" dirty="0" smtClean="0">
                <a:solidFill>
                  <a:schemeClr val="tx1"/>
                </a:solidFill>
                <a:latin typeface="+mn-lt"/>
                <a:ea typeface="+mn-ea"/>
                <a:cs typeface="+mn-cs"/>
              </a:rPr>
              <a:t>(Read more at www.modernsteel.com_Uploads_Issues_February_2013_022013_econ.pdf)</a:t>
            </a:r>
            <a:endParaRPr lang="en-US" altLang="en-US" b="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3" rIns="93267" bIns="46633"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ADCD9434-0541-45FB-852B-C8D65FC2349F}" type="slidenum">
              <a:rPr lang="en-US" altLang="en-US">
                <a:latin typeface="Arial" pitchFamily="34" charset="0"/>
              </a:rPr>
              <a:pPr algn="r" eaLnBrk="1" hangingPunct="1">
                <a:spcBef>
                  <a:spcPct val="0"/>
                </a:spcBef>
              </a:pPr>
              <a:t>22</a:t>
            </a:fld>
            <a:endParaRPr lang="en-US" altLang="en-US" dirty="0">
              <a:latin typeface="Arial" pitchFamily="34" charset="0"/>
            </a:endParaRPr>
          </a:p>
        </p:txBody>
      </p:sp>
      <p:sp>
        <p:nvSpPr>
          <p:cNvPr id="186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Three major structural steel shape producers account for over 90% of all wide‐flange shapes produced in the United States</a:t>
            </a:r>
            <a:r>
              <a:rPr lang="en-US" altLang="en-US" baseline="0" dirty="0" smtClean="0"/>
              <a:t> </a:t>
            </a:r>
            <a:r>
              <a:rPr lang="en-US" altLang="en-US" dirty="0" smtClean="0"/>
              <a:t>at five mill locations. </a:t>
            </a:r>
            <a:r>
              <a:rPr lang="en-US" sz="1200" b="0" i="0" u="none" strike="noStrike" kern="1200" baseline="0" dirty="0" smtClean="0">
                <a:solidFill>
                  <a:schemeClr val="tx1"/>
                </a:solidFill>
                <a:latin typeface="+mn-lt"/>
                <a:ea typeface="+mn-ea"/>
                <a:cs typeface="+mn-cs"/>
              </a:rPr>
              <a:t>The cradle-to-cradle nature of structural steel has fueled the drive for efficiency and waste utilization in structural steel mills. Recycling has progressed to the level that even the dust from the production process is captured and all dust is recycled for its ferrous content back into the final product</a:t>
            </a:r>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48C3A69-102C-431C-BDAD-E074C348FCA4}" type="slidenum">
              <a:rPr lang="en-US" altLang="en-US" smtClean="0"/>
              <a:pPr fontAlgn="base">
                <a:spcBef>
                  <a:spcPct val="0"/>
                </a:spcBef>
                <a:spcAft>
                  <a:spcPct val="0"/>
                </a:spcAft>
                <a:defRPr/>
              </a:pPr>
              <a:t>23</a:t>
            </a:fld>
            <a:endParaRPr lang="en-US" altLang="en-US" dirty="0" smtClean="0"/>
          </a:p>
        </p:txBody>
      </p:sp>
      <p:sp>
        <p:nvSpPr>
          <p:cNvPr id="187395" name="Rectangle 2"/>
          <p:cNvSpPr>
            <a:spLocks noGrp="1" noRot="1" noChangeAspect="1" noChangeArrowheads="1" noTextEdit="1"/>
          </p:cNvSpPr>
          <p:nvPr>
            <p:ph type="sldImg"/>
          </p:nvPr>
        </p:nvSpPr>
        <p:spPr bwMode="auto">
          <a:xfrm>
            <a:off x="1184275" y="700088"/>
            <a:ext cx="46513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There are two common methods of producing steel. One method Basic Oxygen Furnace (BOF)</a:t>
            </a:r>
            <a:r>
              <a:rPr lang="en-US" altLang="en-US" baseline="0" dirty="0" smtClean="0"/>
              <a:t> </a:t>
            </a:r>
            <a:r>
              <a:rPr lang="en-US" altLang="en-US" dirty="0" smtClean="0"/>
              <a:t>uses iron ore, coke and roughly 30% steel scrap. The newer method Electric Arc Furnace (EAF) is completely scrap based using electricity to melt the scrap.</a:t>
            </a:r>
          </a:p>
          <a:p>
            <a:pPr eaLnBrk="1" hangingPunct="1">
              <a:spcBef>
                <a:spcPct val="0"/>
              </a:spcBef>
            </a:pPr>
            <a:endParaRPr lang="en-US" altLang="en-US" dirty="0" smtClean="0"/>
          </a:p>
          <a:p>
            <a:pPr eaLnBrk="1" hangingPunct="1">
              <a:spcBef>
                <a:spcPct val="0"/>
              </a:spcBef>
            </a:pPr>
            <a:r>
              <a:rPr lang="en-US" altLang="en-US" dirty="0" smtClean="0"/>
              <a:t>Hot-rolled structural shapes in</a:t>
            </a:r>
            <a:r>
              <a:rPr lang="en-US" altLang="en-US" baseline="0" dirty="0" smtClean="0"/>
              <a:t> the United States are produced using EAF.  </a:t>
            </a:r>
            <a:r>
              <a:rPr lang="en-US" altLang="en-US" dirty="0" smtClean="0"/>
              <a:t>Steel production has increased productivity by a factor of 24 since 1980 (reduced labor hours per ton from 12 to 0.6).  In addition there has been an increased in material strength by 40% since 1990 (36 ksi to 50 ksi). </a:t>
            </a:r>
          </a:p>
          <a:p>
            <a:pPr eaLnBrk="1" hangingPunct="1">
              <a:spcBef>
                <a:spcPct val="0"/>
              </a:spcBef>
            </a:pPr>
            <a:endParaRPr lang="en-US" alt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1200" b="0" i="0" kern="1200" baseline="0" dirty="0" smtClean="0">
                <a:solidFill>
                  <a:schemeClr val="tx1"/>
                </a:solidFill>
                <a:effectLst/>
                <a:latin typeface="+mn-lt"/>
                <a:ea typeface="+mn-ea"/>
                <a:cs typeface="+mn-cs"/>
              </a:rPr>
              <a:t>http://www.aisc.org/sustainability -- </a:t>
            </a:r>
            <a:r>
              <a:rPr lang="en-US" sz="1200" b="0" i="0" u="none" kern="1200" dirty="0" smtClean="0">
                <a:solidFill>
                  <a:schemeClr val="tx1"/>
                </a:solidFill>
                <a:effectLst/>
                <a:latin typeface="+mn-lt"/>
                <a:ea typeface="+mn-ea"/>
                <a:cs typeface="+mn-cs"/>
                <a:hlinkClick r:id="rId3" tooltip="Steel takes LEED Nov 2009"/>
              </a:rPr>
              <a:t>Steel Takes LEED with Recycled Content</a:t>
            </a:r>
            <a:r>
              <a:rPr lang="en-US" sz="1200" b="0" i="0" u="sng" kern="1200" dirty="0" smtClean="0">
                <a:solidFill>
                  <a:schemeClr val="tx1"/>
                </a:solidFill>
                <a:effectLst/>
                <a:latin typeface="+mn-lt"/>
                <a:ea typeface="+mn-ea"/>
                <a:cs typeface="+mn-cs"/>
                <a:hlinkClick r:id="rId3" tooltip="Steel takes LEED Nov 2009"/>
              </a:rPr>
              <a:t> </a:t>
            </a:r>
            <a:endParaRPr lang="en-US" altLang="en-US" dirty="0" smtClean="0">
              <a:solidFill>
                <a:schemeClr val="tx1"/>
              </a:solidFill>
            </a:endParaRPr>
          </a:p>
          <a:p>
            <a:pPr eaLnBrk="1" hangingPunct="1">
              <a:spcBef>
                <a:spcPct val="0"/>
              </a:spcBef>
            </a:pPr>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F35AA82-FFA0-4A6C-9C87-42F80A8E10AA}" type="slidenum">
              <a:rPr lang="en-US" altLang="en-US" smtClean="0"/>
              <a:pPr fontAlgn="base">
                <a:spcBef>
                  <a:spcPct val="0"/>
                </a:spcBef>
                <a:spcAft>
                  <a:spcPct val="0"/>
                </a:spcAft>
                <a:defRPr/>
              </a:pPr>
              <a:t>24</a:t>
            </a:fld>
            <a:endParaRPr lang="en-US" altLang="en-US" dirty="0" smtClean="0"/>
          </a:p>
        </p:txBody>
      </p:sp>
      <p:sp>
        <p:nvSpPr>
          <p:cNvPr id="188419" name="Rectangle 2"/>
          <p:cNvSpPr>
            <a:spLocks noGrp="1" noRot="1" noChangeAspect="1" noChangeArrowheads="1" noTextEdit="1"/>
          </p:cNvSpPr>
          <p:nvPr>
            <p:ph type="sldImg"/>
          </p:nvPr>
        </p:nvSpPr>
        <p:spPr bwMode="auto">
          <a:xfrm>
            <a:off x="1184275" y="700088"/>
            <a:ext cx="46513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t>Steel</a:t>
            </a:r>
            <a:r>
              <a:rPr lang="en-US" altLang="en-US" baseline="0" dirty="0" smtClean="0"/>
              <a:t> production has overall d</a:t>
            </a:r>
            <a:r>
              <a:rPr lang="en-US" altLang="en-US" dirty="0" smtClean="0"/>
              <a:t>ecreased its energy use by 67% since 1980. The</a:t>
            </a:r>
            <a:r>
              <a:rPr lang="en-US" altLang="en-US" baseline="0" dirty="0" smtClean="0"/>
              <a:t> c</a:t>
            </a:r>
            <a:r>
              <a:rPr lang="en-US" altLang="en-US" dirty="0" smtClean="0"/>
              <a:t>arbon</a:t>
            </a:r>
            <a:r>
              <a:rPr lang="en-US" altLang="en-US" baseline="0" dirty="0" smtClean="0"/>
              <a:t> </a:t>
            </a:r>
            <a:r>
              <a:rPr lang="en-US" altLang="en-US" dirty="0" smtClean="0"/>
              <a:t>footprint (per ton) </a:t>
            </a:r>
            <a:r>
              <a:rPr lang="en-US" altLang="en-US" baseline="0" dirty="0" smtClean="0"/>
              <a:t>has d</a:t>
            </a:r>
            <a:r>
              <a:rPr lang="en-US" altLang="en-US" dirty="0" smtClean="0"/>
              <a:t>ecreased over 38% since 1990 and greenhouse gas emissions (per ton) has decreased by 45% since 1975.  In addition the energy intensity (per ton) has seen a decrease by 29% since 1990. </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200" b="0" i="0" u="none" strike="noStrike" kern="1200" dirty="0" smtClean="0">
                <a:solidFill>
                  <a:schemeClr val="tx1"/>
                </a:solidFill>
                <a:effectLst/>
                <a:latin typeface="+mn-lt"/>
                <a:ea typeface="+mn-ea"/>
                <a:cs typeface="+mn-cs"/>
                <a:hlinkClick r:id="rId3" tooltip="Made in America"/>
              </a:rPr>
              <a:t>View the first Made in America ad.</a:t>
            </a:r>
            <a:r>
              <a:rPr lang="en-US" dirty="0" smtClean="0"/>
              <a:t/>
            </a:r>
            <a:br>
              <a:rPr lang="en-US" dirty="0" smtClean="0"/>
            </a:br>
            <a:r>
              <a:rPr lang="en-US" sz="1200" b="0" i="0" u="none" strike="noStrike" kern="1200" dirty="0" smtClean="0">
                <a:solidFill>
                  <a:schemeClr val="tx1"/>
                </a:solidFill>
                <a:effectLst/>
                <a:latin typeface="+mn-lt"/>
                <a:ea typeface="+mn-ea"/>
                <a:cs typeface="+mn-cs"/>
                <a:hlinkClick r:id="rId4" tooltip="Job Creation in the Fabricated Structural Steel Industry"/>
              </a:rPr>
              <a:t>Read the white paper: Job Creation in the Fabricated Structural Steel Industry.</a:t>
            </a:r>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3" rIns="93267" bIns="46633"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FA1C6D27-2F00-40FB-A378-5AB18B5C67A3}" type="slidenum">
              <a:rPr lang="en-US" altLang="en-US">
                <a:latin typeface="Arial" pitchFamily="34" charset="0"/>
              </a:rPr>
              <a:pPr algn="r" eaLnBrk="1" hangingPunct="1">
                <a:spcBef>
                  <a:spcPct val="0"/>
                </a:spcBef>
              </a:pPr>
              <a:t>25</a:t>
            </a:fld>
            <a:endParaRPr lang="en-US" altLang="en-US" dirty="0">
              <a:latin typeface="Arial" pitchFamily="34" charset="0"/>
            </a:endParaRPr>
          </a:p>
        </p:txBody>
      </p:sp>
      <p:sp>
        <p:nvSpPr>
          <p:cNvPr id="189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steel industry exceeded the Kyoto Protocol improvement goals by 240% and earned an EPA best industry performance designation. Water</a:t>
            </a:r>
            <a:r>
              <a:rPr lang="en-US" altLang="en-US" baseline="0" dirty="0" smtClean="0"/>
              <a:t> usage in the steel industry is often misunderstood. </a:t>
            </a:r>
            <a:r>
              <a:rPr lang="en-US" sz="1200" b="0" i="0" u="none" strike="noStrike" kern="1200" baseline="0" dirty="0" smtClean="0">
                <a:solidFill>
                  <a:schemeClr val="tx1"/>
                </a:solidFill>
                <a:latin typeface="+mn-lt"/>
                <a:ea typeface="+mn-ea"/>
                <a:cs typeface="+mn-cs"/>
              </a:rPr>
              <a:t>American structural mills use closed-loop water recycling systems with no discharges into the environment. The water that is consumed in the mill process is actually in the range of 60 gallons per ton of structural steel produced and this takes place through the evaporation of steam in the cooling process.</a:t>
            </a:r>
          </a:p>
          <a:p>
            <a:pPr eaLnBrk="1" hangingPunct="1">
              <a:spcBef>
                <a:spcPct val="0"/>
              </a:spcBef>
            </a:pPr>
            <a:endParaRPr lang="en-US" altLang="en-US" sz="1200" b="0" i="0" u="none" strike="noStrike"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b="0" i="0" kern="1200" dirty="0" smtClean="0">
                <a:solidFill>
                  <a:schemeClr val="tx1"/>
                </a:solidFill>
                <a:effectLst/>
                <a:latin typeface="+mn-lt"/>
                <a:ea typeface="+mn-ea"/>
                <a:cs typeface="+mn-cs"/>
              </a:rPr>
              <a:t>It is also important to note that 85 percent of the energy used by an EAF mill is electricity, which accounts for the majority of hot-rolled steel's carbon footprint. As a function of this energy consumption, domestically produced structural steel has approximately 0.73 tons of embodied carbon per ton produced. And, as the electrical grid becomes less carbon-based and more renewable, the environmental footprint of structural steel will decrease proportionally.</a:t>
            </a:r>
          </a:p>
          <a:p>
            <a:pPr eaLnBrk="1" hangingPunct="1">
              <a:spcBef>
                <a:spcPct val="0"/>
              </a:spcBef>
            </a:pPr>
            <a:endParaRPr lang="en-US" altLang="en-US" dirty="0" smtClean="0"/>
          </a:p>
          <a:p>
            <a:pPr eaLnBrk="1" hangingPunct="1">
              <a:spcBef>
                <a:spcPct val="0"/>
              </a:spcBef>
            </a:pPr>
            <a:r>
              <a:rPr lang="en-US" sz="1200" b="0" i="0" u="none" strike="noStrike" kern="1200" dirty="0" smtClean="0">
                <a:solidFill>
                  <a:schemeClr val="tx1"/>
                </a:solidFill>
                <a:effectLst/>
                <a:latin typeface="+mn-lt"/>
                <a:ea typeface="+mn-ea"/>
                <a:cs typeface="+mn-cs"/>
                <a:hlinkClick r:id="rId3" tooltip="Made in America"/>
              </a:rPr>
              <a:t>View the first Made in America ad.</a:t>
            </a:r>
            <a:r>
              <a:rPr lang="en-US" dirty="0" smtClean="0"/>
              <a:t/>
            </a:r>
            <a:br>
              <a:rPr lang="en-US" dirty="0" smtClean="0"/>
            </a:br>
            <a:r>
              <a:rPr lang="en-US" sz="1200" b="0" i="0" u="none" strike="noStrike" kern="1200" dirty="0" smtClean="0">
                <a:solidFill>
                  <a:schemeClr val="tx1"/>
                </a:solidFill>
                <a:effectLst/>
                <a:latin typeface="+mn-lt"/>
                <a:ea typeface="+mn-ea"/>
                <a:cs typeface="+mn-cs"/>
                <a:hlinkClick r:id="rId4" tooltip="Job Creation in the Fabricated Structural Steel Industry"/>
              </a:rPr>
              <a:t>Read the white paper: Job Creation in the Fabricated Structural Steel Industry.</a:t>
            </a:r>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1759B12-CBEF-4C79-A6B1-9BA3F3A7C836}" type="slidenum">
              <a:rPr lang="en-US" altLang="en-US" smtClean="0"/>
              <a:pPr fontAlgn="base">
                <a:spcBef>
                  <a:spcPct val="0"/>
                </a:spcBef>
                <a:spcAft>
                  <a:spcPct val="0"/>
                </a:spcAft>
                <a:defRPr/>
              </a:pPr>
              <a:t>26</a:t>
            </a:fld>
            <a:endParaRPr lang="en-US" altLang="en-US" dirty="0" smtClean="0"/>
          </a:p>
        </p:txBody>
      </p:sp>
      <p:sp>
        <p:nvSpPr>
          <p:cNvPr id="190467" name="Rectangle 2"/>
          <p:cNvSpPr>
            <a:spLocks noGrp="1" noRot="1" noChangeAspect="1" noChangeArrowheads="1" noTextEdit="1"/>
          </p:cNvSpPr>
          <p:nvPr>
            <p:ph type="sldImg"/>
          </p:nvPr>
        </p:nvSpPr>
        <p:spPr bwMode="auto">
          <a:xfrm>
            <a:off x="1184275" y="700088"/>
            <a:ext cx="46513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The mill uses several different types of scrap, based on content and density, each with a certain percentage of iron and other residual elements: nickel, chromium, copper, tin, etc. The ladle of molten steel is refined to the proper material chemistries from the specified material designation (ASTM standard). The steel is continuously cast and rolled to the proper section dimensions based on ASTM A6.  After the steel is rolled, it is inspected then stored for shipping.</a:t>
            </a:r>
          </a:p>
          <a:p>
            <a:endParaRPr lang="en-US" altLang="en-US" sz="12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Once steel is produced it becomes a permanent resource because it is 100% recyclable without loss of quality and has a potentially endless life cycle.  Steel exhibits the strength, recyclability, availability, versatility and affordability for sustainable construction. While the steel industry is energy and carbon intensive, significant progress has been made to reduce steelmaking impacts.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mn-lt"/>
                <a:cs typeface="Arial" pitchFamily="34" charset="0"/>
              </a:rPr>
              <a:t>For more information on mill</a:t>
            </a:r>
            <a:r>
              <a:rPr lang="en-US" altLang="en-US" baseline="0" dirty="0" smtClean="0">
                <a:latin typeface="+mn-lt"/>
                <a:cs typeface="Arial" pitchFamily="34" charset="0"/>
              </a:rPr>
              <a:t> production, look at the Modern Steel Construction article </a:t>
            </a:r>
            <a:r>
              <a:rPr lang="en-US" sz="1200" b="1" i="0" u="none" strike="noStrike" kern="1200" dirty="0" smtClean="0">
                <a:solidFill>
                  <a:schemeClr val="tx1"/>
                </a:solidFill>
                <a:effectLst/>
                <a:latin typeface="+mn-lt"/>
                <a:ea typeface="+mn-ea"/>
                <a:cs typeface="+mn-cs"/>
                <a:hlinkClick r:id="rId3"/>
              </a:rPr>
              <a:t>Keep on Rolling</a:t>
            </a:r>
            <a:r>
              <a:rPr lang="en-US" sz="1200" b="1"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from February 2014.</a:t>
            </a:r>
            <a:endParaRPr lang="en-US" altLang="en-US" dirty="0" smtClean="0">
              <a:latin typeface="Arial" pitchFamily="34" charset="0"/>
              <a:cs typeface="Arial" pitchFamily="34" charset="0"/>
            </a:endParaRPr>
          </a:p>
          <a:p>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7238" indent="-290513" eaLnBrk="0" hangingPunct="0">
              <a:spcBef>
                <a:spcPct val="30000"/>
              </a:spcBef>
              <a:defRPr sz="1200">
                <a:solidFill>
                  <a:schemeClr val="tx1"/>
                </a:solidFill>
                <a:latin typeface="Calibri" pitchFamily="34" charset="0"/>
              </a:defRPr>
            </a:lvl2pPr>
            <a:lvl3pPr marL="1165225" indent="-231775" eaLnBrk="0" hangingPunct="0">
              <a:spcBef>
                <a:spcPct val="30000"/>
              </a:spcBef>
              <a:defRPr sz="1200">
                <a:solidFill>
                  <a:schemeClr val="tx1"/>
                </a:solidFill>
                <a:latin typeface="Calibri" pitchFamily="34" charset="0"/>
              </a:defRPr>
            </a:lvl3pPr>
            <a:lvl4pPr marL="1631950" indent="-231775" eaLnBrk="0" hangingPunct="0">
              <a:spcBef>
                <a:spcPct val="30000"/>
              </a:spcBef>
              <a:defRPr sz="1200">
                <a:solidFill>
                  <a:schemeClr val="tx1"/>
                </a:solidFill>
                <a:latin typeface="Calibri" pitchFamily="34" charset="0"/>
              </a:defRPr>
            </a:lvl4pPr>
            <a:lvl5pPr marL="2098675" indent="-231775" eaLnBrk="0" hangingPunct="0">
              <a:spcBef>
                <a:spcPct val="30000"/>
              </a:spcBef>
              <a:defRPr sz="1200">
                <a:solidFill>
                  <a:schemeClr val="tx1"/>
                </a:solidFill>
                <a:latin typeface="Calibri" pitchFamily="34" charset="0"/>
              </a:defRPr>
            </a:lvl5pPr>
            <a:lvl6pPr marL="2555875" indent="-231775" eaLnBrk="0" fontAlgn="base" hangingPunct="0">
              <a:spcBef>
                <a:spcPct val="30000"/>
              </a:spcBef>
              <a:spcAft>
                <a:spcPct val="0"/>
              </a:spcAft>
              <a:defRPr sz="1200">
                <a:solidFill>
                  <a:schemeClr val="tx1"/>
                </a:solidFill>
                <a:latin typeface="Calibri" pitchFamily="34" charset="0"/>
              </a:defRPr>
            </a:lvl6pPr>
            <a:lvl7pPr marL="3013075" indent="-231775" eaLnBrk="0" fontAlgn="base" hangingPunct="0">
              <a:spcBef>
                <a:spcPct val="30000"/>
              </a:spcBef>
              <a:spcAft>
                <a:spcPct val="0"/>
              </a:spcAft>
              <a:defRPr sz="1200">
                <a:solidFill>
                  <a:schemeClr val="tx1"/>
                </a:solidFill>
                <a:latin typeface="Calibri" pitchFamily="34" charset="0"/>
              </a:defRPr>
            </a:lvl7pPr>
            <a:lvl8pPr marL="3470275" indent="-231775" eaLnBrk="0" fontAlgn="base" hangingPunct="0">
              <a:spcBef>
                <a:spcPct val="30000"/>
              </a:spcBef>
              <a:spcAft>
                <a:spcPct val="0"/>
              </a:spcAft>
              <a:defRPr sz="1200">
                <a:solidFill>
                  <a:schemeClr val="tx1"/>
                </a:solidFill>
                <a:latin typeface="Calibri" pitchFamily="34" charset="0"/>
              </a:defRPr>
            </a:lvl8pPr>
            <a:lvl9pPr marL="3927475" indent="-231775"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0741A165-6876-4EA2-8B6F-C8017FD850F1}" type="slidenum">
              <a:rPr lang="en-US" altLang="en-US" smtClean="0">
                <a:latin typeface="Arial" pitchFamily="34" charset="0"/>
                <a:cs typeface="Arial" pitchFamily="34" charset="0"/>
              </a:rPr>
              <a:pPr eaLnBrk="1" fontAlgn="base" hangingPunct="1">
                <a:spcBef>
                  <a:spcPct val="0"/>
                </a:spcBef>
                <a:spcAft>
                  <a:spcPct val="0"/>
                </a:spcAft>
              </a:pPr>
              <a:t>27</a:t>
            </a:fld>
            <a:endParaRPr lang="en-US" altLang="en-US" dirty="0" smtClean="0">
              <a:latin typeface="Arial" pitchFamily="34" charset="0"/>
              <a:cs typeface="Arial" pitchFamily="34" charset="0"/>
            </a:endParaRPr>
          </a:p>
        </p:txBody>
      </p:sp>
      <p:sp>
        <p:nvSpPr>
          <p:cNvPr id="191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The structural steel industry has aggressively achieved energy and pollution reduction goals over the last few decades (67 percent energy use reduction since 1980 and 47 percent carbon footprint reduction since 1990).  Safety is also a top priority for steel production and many measures have been taken to improve safety and quality in steel production. This has driven the structural steel producers to optimize energy efficiencies to the point where today they are approaching the theoretical limits of the structural steel production process.</a:t>
            </a:r>
          </a:p>
          <a:p>
            <a:endParaRPr lang="en-US" sz="12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mn-lt"/>
                <a:cs typeface="Arial" pitchFamily="34" charset="0"/>
              </a:rPr>
              <a:t>The steel production process has not only</a:t>
            </a:r>
            <a:r>
              <a:rPr lang="en-US" altLang="en-US" baseline="0" dirty="0" smtClean="0">
                <a:latin typeface="+mn-lt"/>
                <a:cs typeface="Arial" pitchFamily="34" charset="0"/>
              </a:rPr>
              <a:t> reduced its environmental impact but it has also improved its efficiency. </a:t>
            </a:r>
            <a:r>
              <a:rPr lang="en-US" sz="1200" b="0" i="0" u="none" strike="noStrike" kern="1200" baseline="0" dirty="0" smtClean="0">
                <a:solidFill>
                  <a:schemeClr val="tx1"/>
                </a:solidFill>
                <a:latin typeface="+mn-lt"/>
                <a:ea typeface="+mn-ea"/>
                <a:cs typeface="+mn-cs"/>
              </a:rPr>
              <a:t>The time frame from scrap melting to cutting is around two hours: 35 minutes for the heat in the electric arc furnace, 10 minutes or so in transit, 40 minutes to create proper chemistry and 40 minutes for the casting operation.  </a:t>
            </a:r>
            <a:r>
              <a:rPr lang="en-US" altLang="en-US" dirty="0" smtClean="0">
                <a:latin typeface="+mn-lt"/>
                <a:cs typeface="Arial" pitchFamily="34" charset="0"/>
              </a:rPr>
              <a:t>For more information on mill</a:t>
            </a:r>
            <a:r>
              <a:rPr lang="en-US" altLang="en-US" baseline="0" dirty="0" smtClean="0">
                <a:latin typeface="+mn-lt"/>
                <a:cs typeface="Arial" pitchFamily="34" charset="0"/>
              </a:rPr>
              <a:t> production, look at the Modern Steel Construction article </a:t>
            </a:r>
            <a:r>
              <a:rPr lang="en-US" sz="1200" b="1" i="0" u="none" strike="noStrike" kern="1200" dirty="0" smtClean="0">
                <a:solidFill>
                  <a:schemeClr val="tx1"/>
                </a:solidFill>
                <a:effectLst/>
                <a:latin typeface="+mn-lt"/>
                <a:ea typeface="+mn-ea"/>
                <a:cs typeface="+mn-cs"/>
                <a:hlinkClick r:id="rId3"/>
              </a:rPr>
              <a:t>Keep on Rolling</a:t>
            </a:r>
            <a:r>
              <a:rPr lang="en-US" sz="1200" b="1"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from February 2014.</a:t>
            </a:r>
            <a:endParaRPr lang="en-US" altLang="en-US" b="0" dirty="0" smtClean="0">
              <a:latin typeface="+mn-lt"/>
              <a:cs typeface="Arial" pitchFamily="34" charset="0"/>
            </a:endParaRPr>
          </a:p>
          <a:p>
            <a:endParaRPr lang="en-US" sz="1200" b="0" i="0" u="none" strike="noStrike" kern="1200" baseline="0" dirty="0" smtClean="0">
              <a:solidFill>
                <a:schemeClr val="tx1"/>
              </a:solidFill>
              <a:latin typeface="+mn-lt"/>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7238" indent="-290513" eaLnBrk="0" hangingPunct="0">
              <a:spcBef>
                <a:spcPct val="30000"/>
              </a:spcBef>
              <a:defRPr sz="1200">
                <a:solidFill>
                  <a:schemeClr val="tx1"/>
                </a:solidFill>
                <a:latin typeface="Calibri" pitchFamily="34" charset="0"/>
              </a:defRPr>
            </a:lvl2pPr>
            <a:lvl3pPr marL="1165225" indent="-231775" eaLnBrk="0" hangingPunct="0">
              <a:spcBef>
                <a:spcPct val="30000"/>
              </a:spcBef>
              <a:defRPr sz="1200">
                <a:solidFill>
                  <a:schemeClr val="tx1"/>
                </a:solidFill>
                <a:latin typeface="Calibri" pitchFamily="34" charset="0"/>
              </a:defRPr>
            </a:lvl3pPr>
            <a:lvl4pPr marL="1631950" indent="-231775" eaLnBrk="0" hangingPunct="0">
              <a:spcBef>
                <a:spcPct val="30000"/>
              </a:spcBef>
              <a:defRPr sz="1200">
                <a:solidFill>
                  <a:schemeClr val="tx1"/>
                </a:solidFill>
                <a:latin typeface="Calibri" pitchFamily="34" charset="0"/>
              </a:defRPr>
            </a:lvl4pPr>
            <a:lvl5pPr marL="2098675" indent="-231775" eaLnBrk="0" hangingPunct="0">
              <a:spcBef>
                <a:spcPct val="30000"/>
              </a:spcBef>
              <a:defRPr sz="1200">
                <a:solidFill>
                  <a:schemeClr val="tx1"/>
                </a:solidFill>
                <a:latin typeface="Calibri" pitchFamily="34" charset="0"/>
              </a:defRPr>
            </a:lvl5pPr>
            <a:lvl6pPr marL="2555875" indent="-231775" eaLnBrk="0" fontAlgn="base" hangingPunct="0">
              <a:spcBef>
                <a:spcPct val="30000"/>
              </a:spcBef>
              <a:spcAft>
                <a:spcPct val="0"/>
              </a:spcAft>
              <a:defRPr sz="1200">
                <a:solidFill>
                  <a:schemeClr val="tx1"/>
                </a:solidFill>
                <a:latin typeface="Calibri" pitchFamily="34" charset="0"/>
              </a:defRPr>
            </a:lvl6pPr>
            <a:lvl7pPr marL="3013075" indent="-231775" eaLnBrk="0" fontAlgn="base" hangingPunct="0">
              <a:spcBef>
                <a:spcPct val="30000"/>
              </a:spcBef>
              <a:spcAft>
                <a:spcPct val="0"/>
              </a:spcAft>
              <a:defRPr sz="1200">
                <a:solidFill>
                  <a:schemeClr val="tx1"/>
                </a:solidFill>
                <a:latin typeface="Calibri" pitchFamily="34" charset="0"/>
              </a:defRPr>
            </a:lvl7pPr>
            <a:lvl8pPr marL="3470275" indent="-231775" eaLnBrk="0" fontAlgn="base" hangingPunct="0">
              <a:spcBef>
                <a:spcPct val="30000"/>
              </a:spcBef>
              <a:spcAft>
                <a:spcPct val="0"/>
              </a:spcAft>
              <a:defRPr sz="1200">
                <a:solidFill>
                  <a:schemeClr val="tx1"/>
                </a:solidFill>
                <a:latin typeface="Calibri" pitchFamily="34" charset="0"/>
              </a:defRPr>
            </a:lvl8pPr>
            <a:lvl9pPr marL="3927475" indent="-231775"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CA1E698-18F6-481A-8267-D6BF95D051E3}" type="slidenum">
              <a:rPr lang="en-US" altLang="en-US" smtClean="0">
                <a:latin typeface="Arial" pitchFamily="34" charset="0"/>
                <a:cs typeface="Arial" pitchFamily="34" charset="0"/>
              </a:rPr>
              <a:pPr eaLnBrk="1" fontAlgn="base" hangingPunct="1">
                <a:spcBef>
                  <a:spcPct val="0"/>
                </a:spcBef>
                <a:spcAft>
                  <a:spcPct val="0"/>
                </a:spcAft>
              </a:pPr>
              <a:t>28</a:t>
            </a:fld>
            <a:endParaRPr lang="en-US" altLang="en-US" dirty="0" smtClean="0">
              <a:latin typeface="Arial" pitchFamily="34" charset="0"/>
              <a:cs typeface="Arial" pitchFamily="34" charset="0"/>
            </a:endParaRPr>
          </a:p>
        </p:txBody>
      </p:sp>
      <p:sp>
        <p:nvSpPr>
          <p:cNvPr id="192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smtClean="0">
                <a:latin typeface="+mn-lt"/>
                <a:cs typeface="Arial" pitchFamily="34" charset="0"/>
              </a:rPr>
              <a:t>When the Willis Tower in Chicago was built</a:t>
            </a:r>
            <a:r>
              <a:rPr lang="en-US" altLang="en-US" b="0" baseline="0" dirty="0" smtClean="0">
                <a:latin typeface="+mn-lt"/>
                <a:cs typeface="Arial" pitchFamily="34" charset="0"/>
              </a:rPr>
              <a:t> in 1972, it required 76,000 tons of structural steel which had a recycled content of 20%. If it were to be built today, it would require only 60,000 tons of structural steel. Today that steel could have a recycled content of at least 90%. To produce the steel would have totaled 876,000 fewer hours with a 58% lower carbon footprint and 74% less energy. </a:t>
            </a:r>
            <a:endParaRPr lang="en-US" altLang="en-US" b="0" dirty="0" smtClean="0">
              <a:latin typeface="+mn-lt"/>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3" rIns="93267" bIns="46633"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8B9E9E99-7AEB-4A32-8840-6EEC4379957D}" type="slidenum">
              <a:rPr lang="en-US" altLang="en-US">
                <a:latin typeface="Arial" pitchFamily="34" charset="0"/>
              </a:rPr>
              <a:pPr algn="r" eaLnBrk="1" hangingPunct="1">
                <a:spcBef>
                  <a:spcPct val="0"/>
                </a:spcBef>
              </a:pPr>
              <a:t>29</a:t>
            </a:fld>
            <a:endParaRPr lang="en-US" altLang="en-US" dirty="0">
              <a:latin typeface="Arial" pitchFamily="34" charset="0"/>
            </a:endParaRPr>
          </a:p>
        </p:txBody>
      </p:sp>
      <p:sp>
        <p:nvSpPr>
          <p:cNvPr id="193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As an alternative to ordering directly from the mill, fabricators can make a call to a steel service center. The fabricator purchases only the items required for each project, in the exact quantities required and to the closest dimensions possible; less waste is less cost. There are several advantages of ordering steel from a service center, but it’s their inventory that creates the most value for fabricators and manufacturers. Service centers generally have three to four months of inventory on hand at any given time so that larger-than-normal orders can be met from current inventory. </a:t>
            </a:r>
          </a:p>
          <a:p>
            <a:endParaRPr lang="en-US" altLang="en-US" sz="1200" b="0" i="0" u="none" strike="noStrike" kern="1200" baseline="0" dirty="0" smtClean="0">
              <a:solidFill>
                <a:schemeClr val="tx1"/>
              </a:solidFill>
              <a:latin typeface="+mn-lt"/>
              <a:ea typeface="+mn-ea"/>
              <a:cs typeface="+mn-cs"/>
            </a:endParaRPr>
          </a:p>
          <a:p>
            <a:r>
              <a:rPr lang="en-US" altLang="en-US" dirty="0" smtClean="0"/>
              <a:t>March 2006 Modern Steel Construction article </a:t>
            </a:r>
            <a:r>
              <a:rPr lang="en-US" sz="1200" b="0" i="0" u="none" strike="noStrike" kern="1200" cap="all" dirty="0" smtClean="0">
                <a:solidFill>
                  <a:schemeClr val="tx1"/>
                </a:solidFill>
                <a:effectLst/>
                <a:latin typeface="+mn-lt"/>
                <a:ea typeface="+mn-ea"/>
                <a:cs typeface="+mn-cs"/>
                <a:hlinkClick r:id="rId3"/>
              </a:rPr>
              <a:t>AT YOUR SERVICE</a:t>
            </a:r>
            <a:r>
              <a:rPr lang="en-US" sz="1200" b="0" i="0" u="none" strike="noStrike" kern="1200" dirty="0" smtClean="0">
                <a:solidFill>
                  <a:schemeClr val="tx1"/>
                </a:solidFill>
                <a:effectLst/>
                <a:latin typeface="+mn-lt"/>
                <a:ea typeface="+mn-ea"/>
                <a:cs typeface="+mn-cs"/>
                <a:hlinkClick r:id="rId3"/>
              </a:rPr>
              <a:t> </a:t>
            </a:r>
            <a:r>
              <a:rPr lang="en-US" sz="1200" b="0" i="0" u="none" strike="noStrike" kern="1200" dirty="0" smtClean="0">
                <a:solidFill>
                  <a:schemeClr val="tx1"/>
                </a:solidFill>
                <a:effectLst/>
                <a:latin typeface="+mn-lt"/>
                <a:ea typeface="+mn-ea"/>
                <a:cs typeface="+mn-cs"/>
              </a:rPr>
              <a:t> </a:t>
            </a:r>
            <a:r>
              <a:rPr lang="en-US" altLang="en-US" dirty="0" smtClean="0"/>
              <a:t>discusses Service Centers.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3" rIns="93267" bIns="46633"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E9091DD-2B97-491D-9B32-36F707C2C0CE}" type="slidenum">
              <a:rPr lang="en-US" altLang="en-US">
                <a:latin typeface="Arial" pitchFamily="34" charset="0"/>
              </a:rPr>
              <a:pPr algn="r" eaLnBrk="1" hangingPunct="1">
                <a:spcBef>
                  <a:spcPct val="0"/>
                </a:spcBef>
              </a:pPr>
              <a:t>30</a:t>
            </a:fld>
            <a:endParaRPr lang="en-US" altLang="en-US" dirty="0">
              <a:latin typeface="Arial" pitchFamily="34" charset="0"/>
            </a:endParaRPr>
          </a:p>
        </p:txBody>
      </p:sp>
      <p:sp>
        <p:nvSpPr>
          <p:cNvPr id="194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The fabricator has two places where it can buy steel: a producing mill or a steel service center. Each has advantages and each fabricator has its own preferences and criteria for buying from either. Approximately 70% of steel in the U.S. is delivered via a steel service center. While it’s fair to say that virtually every fabricator buys steel from a service center, not every fabricator has the resources or desire to buy from a producing mill.</a:t>
            </a:r>
          </a:p>
          <a:p>
            <a:endParaRPr lang="en-US" altLang="en-US" sz="12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i="0" u="none" strike="noStrike" kern="1200" baseline="0" dirty="0" smtClean="0">
                <a:solidFill>
                  <a:schemeClr val="tx1"/>
                </a:solidFill>
                <a:latin typeface="+mn-lt"/>
                <a:ea typeface="+mn-ea"/>
                <a:cs typeface="+mn-cs"/>
              </a:rPr>
              <a:t>However, there are some advantages of a fabricator ordering from a mill directly if they can meet the minimum tonnage requirements.  Shapes ordered from the mill can be ordered to exact lengths required in the finished structure down to the nearest inch. This means there will be little to no scrap material generated from the fabrication process. When ordering from Service Centers, material must be ordered at stock lengths which are in increments of 5 feet but can be cut to lengths needed. Therefore, if a piece for the finished structure is required to be 36’-5 3/8”, if the piece is ordered from the mill then it will be ordered at 36’-6” that leaves very little scrap generated in fabrication.  If the piece is ordered form a Service Center, a 40’-0” piece must be ordered and can be cut to length which will have 4’-5 5/8” of scrap generated through fabrication.</a:t>
            </a:r>
            <a:endParaRPr lang="en-US" altLang="en-US" i="0" dirty="0" smtClean="0">
              <a:solidFill>
                <a:srgbClr val="FF0000"/>
              </a:solidFill>
            </a:endParaRPr>
          </a:p>
          <a:p>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8" tIns="46186" rIns="92368" bIns="46186" anchor="b"/>
          <a:lstStyle>
            <a:lvl1pPr defTabSz="955675" eaLnBrk="0" hangingPunct="0">
              <a:spcBef>
                <a:spcPct val="30000"/>
              </a:spcBef>
              <a:defRPr sz="1200">
                <a:solidFill>
                  <a:schemeClr val="tx1"/>
                </a:solidFill>
                <a:latin typeface="Calibri" pitchFamily="34" charset="0"/>
              </a:defRPr>
            </a:lvl1pPr>
            <a:lvl2pPr marL="742950" indent="-285750" defTabSz="955675" eaLnBrk="0" hangingPunct="0">
              <a:spcBef>
                <a:spcPct val="30000"/>
              </a:spcBef>
              <a:defRPr sz="1200">
                <a:solidFill>
                  <a:schemeClr val="tx1"/>
                </a:solidFill>
                <a:latin typeface="Calibri" pitchFamily="34" charset="0"/>
              </a:defRPr>
            </a:lvl2pPr>
            <a:lvl3pPr marL="1143000" indent="-228600" defTabSz="955675" eaLnBrk="0" hangingPunct="0">
              <a:spcBef>
                <a:spcPct val="30000"/>
              </a:spcBef>
              <a:defRPr sz="1200">
                <a:solidFill>
                  <a:schemeClr val="tx1"/>
                </a:solidFill>
                <a:latin typeface="Calibri" pitchFamily="34" charset="0"/>
              </a:defRPr>
            </a:lvl3pPr>
            <a:lvl4pPr marL="1600200" indent="-228600" defTabSz="955675" eaLnBrk="0" hangingPunct="0">
              <a:spcBef>
                <a:spcPct val="30000"/>
              </a:spcBef>
              <a:defRPr sz="1200">
                <a:solidFill>
                  <a:schemeClr val="tx1"/>
                </a:solidFill>
                <a:latin typeface="Calibri" pitchFamily="34" charset="0"/>
              </a:defRPr>
            </a:lvl4pPr>
            <a:lvl5pPr marL="2057400" indent="-228600" defTabSz="955675" eaLnBrk="0" hangingPunct="0">
              <a:spcBef>
                <a:spcPct val="30000"/>
              </a:spcBef>
              <a:defRPr sz="1200">
                <a:solidFill>
                  <a:schemeClr val="tx1"/>
                </a:solidFill>
                <a:latin typeface="Calibri" pitchFamily="34" charset="0"/>
              </a:defRPr>
            </a:lvl5pPr>
            <a:lvl6pPr marL="2514600" indent="-228600" defTabSz="955675" eaLnBrk="0" fontAlgn="base" hangingPunct="0">
              <a:spcBef>
                <a:spcPct val="30000"/>
              </a:spcBef>
              <a:spcAft>
                <a:spcPct val="0"/>
              </a:spcAft>
              <a:defRPr sz="1200">
                <a:solidFill>
                  <a:schemeClr val="tx1"/>
                </a:solidFill>
                <a:latin typeface="Calibri" pitchFamily="34" charset="0"/>
              </a:defRPr>
            </a:lvl6pPr>
            <a:lvl7pPr marL="2971800" indent="-228600" defTabSz="955675" eaLnBrk="0" fontAlgn="base" hangingPunct="0">
              <a:spcBef>
                <a:spcPct val="30000"/>
              </a:spcBef>
              <a:spcAft>
                <a:spcPct val="0"/>
              </a:spcAft>
              <a:defRPr sz="1200">
                <a:solidFill>
                  <a:schemeClr val="tx1"/>
                </a:solidFill>
                <a:latin typeface="Calibri" pitchFamily="34" charset="0"/>
              </a:defRPr>
            </a:lvl7pPr>
            <a:lvl8pPr marL="3429000" indent="-228600" defTabSz="955675" eaLnBrk="0" fontAlgn="base" hangingPunct="0">
              <a:spcBef>
                <a:spcPct val="30000"/>
              </a:spcBef>
              <a:spcAft>
                <a:spcPct val="0"/>
              </a:spcAft>
              <a:defRPr sz="1200">
                <a:solidFill>
                  <a:schemeClr val="tx1"/>
                </a:solidFill>
                <a:latin typeface="Calibri" pitchFamily="34" charset="0"/>
              </a:defRPr>
            </a:lvl8pPr>
            <a:lvl9pPr marL="3886200" indent="-228600" defTabSz="955675"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642DCDF-DFBA-42D2-B85B-A913A7394C63}" type="slidenum">
              <a:rPr lang="en-US" altLang="en-US" sz="1300">
                <a:latin typeface="Arial" pitchFamily="34" charset="0"/>
              </a:rPr>
              <a:pPr algn="r" eaLnBrk="1" hangingPunct="1">
                <a:spcBef>
                  <a:spcPct val="0"/>
                </a:spcBef>
              </a:pPr>
              <a:t>3</a:t>
            </a:fld>
            <a:endParaRPr lang="en-US" altLang="en-US" sz="1300" dirty="0">
              <a:latin typeface="Arial" pitchFamily="34" charset="0"/>
            </a:endParaRPr>
          </a:p>
        </p:txBody>
      </p:sp>
      <p:sp>
        <p:nvSpPr>
          <p:cNvPr id="171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3" rIns="93267" bIns="46633"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3DEA6D8-D908-499A-862C-124783BA6875}" type="slidenum">
              <a:rPr lang="en-US" altLang="en-US">
                <a:latin typeface="Arial" pitchFamily="34" charset="0"/>
              </a:rPr>
              <a:pPr algn="r" eaLnBrk="1" hangingPunct="1">
                <a:spcBef>
                  <a:spcPct val="0"/>
                </a:spcBef>
              </a:pPr>
              <a:t>31</a:t>
            </a:fld>
            <a:endParaRPr lang="en-US" altLang="en-US" dirty="0">
              <a:latin typeface="Arial" pitchFamily="34" charset="0"/>
            </a:endParaRPr>
          </a:p>
        </p:txBody>
      </p:sp>
      <p:sp>
        <p:nvSpPr>
          <p:cNvPr id="195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0" i="0" kern="1200" dirty="0" smtClean="0">
                <a:solidFill>
                  <a:schemeClr val="tx1"/>
                </a:solidFill>
                <a:effectLst/>
                <a:latin typeface="+mn-lt"/>
                <a:ea typeface="+mn-ea"/>
                <a:cs typeface="+mn-cs"/>
              </a:rPr>
              <a:t>From production to design, shared data and collaboration by different stakeholders are basic premises of BIM. Collaboration and sharing of data is accomplished through interoperability across a variety of platforms. Sharing of data allows for coordination of not just 3D building elements, but scheduling and maintenance data as well. </a:t>
            </a:r>
          </a:p>
          <a:p>
            <a:pPr eaLnBrk="1" hangingPunct="1">
              <a:spcBef>
                <a:spcPct val="0"/>
              </a:spcBef>
            </a:pPr>
            <a:endParaRPr lang="en-US" altLang="en-US" sz="1200" b="0"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1200" b="0" i="0" kern="1200" dirty="0" smtClean="0">
                <a:solidFill>
                  <a:schemeClr val="tx1"/>
                </a:solidFill>
                <a:effectLst/>
                <a:latin typeface="+mn-lt"/>
                <a:ea typeface="+mn-ea"/>
                <a:cs typeface="+mn-cs"/>
              </a:rPr>
              <a:t>For more information look at the July 2012 Modern Steel Construction article “A Model Approach” for comparisons of the construction</a:t>
            </a:r>
            <a:r>
              <a:rPr lang="en-US" altLang="en-US" sz="1200" b="0" i="0" kern="1200" baseline="0" dirty="0" smtClean="0">
                <a:solidFill>
                  <a:schemeClr val="tx1"/>
                </a:solidFill>
                <a:effectLst/>
                <a:latin typeface="+mn-lt"/>
                <a:ea typeface="+mn-ea"/>
                <a:cs typeface="+mn-cs"/>
              </a:rPr>
              <a:t> practices.</a:t>
            </a:r>
            <a:r>
              <a:rPr lang="en-US" altLang="en-US" sz="1200" b="0" i="0" kern="1200" dirty="0" smtClean="0">
                <a:solidFill>
                  <a:schemeClr val="tx1"/>
                </a:solidFill>
                <a:effectLst/>
                <a:latin typeface="+mn-lt"/>
                <a:ea typeface="+mn-ea"/>
                <a:cs typeface="+mn-cs"/>
              </a:rPr>
              <a:t> (http://www.modernsteel.com/Uploads/Issues/July_2012/072012_model.pdf)</a:t>
            </a:r>
            <a:r>
              <a:rPr lang="en-US" altLang="en-US" sz="1200" b="0" i="0" kern="1200" baseline="0" dirty="0" smtClean="0">
                <a:solidFill>
                  <a:schemeClr val="tx1"/>
                </a:solidFill>
                <a:effectLst/>
                <a:latin typeface="+mn-lt"/>
                <a:ea typeface="+mn-ea"/>
                <a:cs typeface="+mn-cs"/>
              </a:rPr>
              <a:t>  </a:t>
            </a:r>
            <a:r>
              <a:rPr lang="en-US" altLang="en-US" sz="1200" b="0" i="0" kern="1200" dirty="0" smtClean="0">
                <a:solidFill>
                  <a:schemeClr val="tx1"/>
                </a:solidFill>
                <a:effectLst/>
                <a:latin typeface="+mn-lt"/>
                <a:ea typeface="+mn-ea"/>
                <a:cs typeface="+mn-cs"/>
              </a:rPr>
              <a:t>To learn more about this project you can also</a:t>
            </a:r>
            <a:r>
              <a:rPr lang="en-US" altLang="en-US" sz="1200" b="0" i="0" kern="1200" baseline="0" dirty="0" smtClean="0">
                <a:solidFill>
                  <a:schemeClr val="tx1"/>
                </a:solidFill>
                <a:effectLst/>
                <a:latin typeface="+mn-lt"/>
                <a:ea typeface="+mn-ea"/>
                <a:cs typeface="+mn-cs"/>
              </a:rPr>
              <a:t> </a:t>
            </a:r>
            <a:r>
              <a:rPr lang="en-US" altLang="en-US" sz="1200" b="0" i="0" kern="1200" dirty="0" smtClean="0">
                <a:solidFill>
                  <a:schemeClr val="tx1"/>
                </a:solidFill>
                <a:effectLst/>
                <a:latin typeface="+mn-lt"/>
                <a:ea typeface="+mn-ea"/>
                <a:cs typeface="+mn-cs"/>
              </a:rPr>
              <a:t>visit http://www.rubyandassociates.com/results-he-proj07_12.asp.</a:t>
            </a:r>
          </a:p>
          <a:p>
            <a:pPr eaLnBrk="1" hangingPunct="1">
              <a:spcBef>
                <a:spcPct val="0"/>
              </a:spcBef>
            </a:pPr>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82F0557-652A-4EA6-B384-D323D26570C6}" type="slidenum">
              <a:rPr lang="en-US" altLang="en-US" smtClean="0"/>
              <a:pPr fontAlgn="base">
                <a:spcBef>
                  <a:spcPct val="0"/>
                </a:spcBef>
                <a:spcAft>
                  <a:spcPct val="0"/>
                </a:spcAft>
                <a:defRPr/>
              </a:pPr>
              <a:t>32</a:t>
            </a:fld>
            <a:endParaRPr lang="en-US" altLang="en-US" dirty="0" smtClean="0"/>
          </a:p>
        </p:txBody>
      </p:sp>
      <p:sp>
        <p:nvSpPr>
          <p:cNvPr id="196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2" name="Rectangle 3"/>
          <p:cNvSpPr>
            <a:spLocks noGrp="1" noChangeArrowheads="1"/>
          </p:cNvSpPr>
          <p:nvPr>
            <p:ph type="body" idx="1"/>
          </p:nvPr>
        </p:nvSpPr>
        <p:spPr bwMode="auto">
          <a:xfrm>
            <a:off x="701675" y="4421188"/>
            <a:ext cx="5616575" cy="4186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For comparison,</a:t>
            </a:r>
            <a:r>
              <a:rPr lang="en-US" altLang="en-US" baseline="0" dirty="0" smtClean="0"/>
              <a:t> </a:t>
            </a:r>
            <a:r>
              <a:rPr lang="en-US" altLang="en-US" dirty="0" smtClean="0"/>
              <a:t>AISC has conducted our own study with PE International (environmental consulting firm) and HDR (structural engineer) that compares the environmental impact of two comparable buildings, one steel and one concrete. </a:t>
            </a:r>
          </a:p>
          <a:p>
            <a:endParaRPr lang="en-US" altLang="en-US" dirty="0" smtClean="0"/>
          </a:p>
          <a:p>
            <a:pPr eaLnBrk="1" hangingPunct="1">
              <a:spcBef>
                <a:spcPct val="0"/>
              </a:spcBef>
            </a:pPr>
            <a:r>
              <a:rPr lang="en-US" altLang="en-US" dirty="0" smtClean="0"/>
              <a:t>For more information please read the August 2010 Modern Steel Construction article “And the Winner is...” for a summary</a:t>
            </a:r>
            <a:r>
              <a:rPr lang="en-US" altLang="en-US" baseline="0" dirty="0" smtClean="0"/>
              <a:t> of the findings of the study. </a:t>
            </a:r>
            <a:r>
              <a:rPr lang="en-US" altLang="en-US" dirty="0" smtClean="0"/>
              <a:t>(http://www.modernsteel.com/Uploads/Issues/August_2010/082010_Aug10_Sustainability_web.pdf)</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785CE50-DA66-4429-B2FF-E70473329E07}" type="slidenum">
              <a:rPr lang="en-US" altLang="en-US" smtClean="0"/>
              <a:pPr fontAlgn="base">
                <a:spcBef>
                  <a:spcPct val="0"/>
                </a:spcBef>
                <a:spcAft>
                  <a:spcPct val="0"/>
                </a:spcAft>
                <a:defRPr/>
              </a:pPr>
              <a:t>33</a:t>
            </a:fld>
            <a:endParaRPr lang="en-US" altLang="en-US" dirty="0" smtClean="0"/>
          </a:p>
        </p:txBody>
      </p:sp>
      <p:sp>
        <p:nvSpPr>
          <p:cNvPr id="197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6" name="Rectangle 3"/>
          <p:cNvSpPr>
            <a:spLocks noGrp="1" noChangeArrowheads="1"/>
          </p:cNvSpPr>
          <p:nvPr>
            <p:ph type="body" idx="1"/>
          </p:nvPr>
        </p:nvSpPr>
        <p:spPr bwMode="auto">
          <a:xfrm>
            <a:off x="701675" y="4421188"/>
            <a:ext cx="5616575" cy="4186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While the study did conclude that the steel-framed building had a lower environmental impact in four of the five categories, it should be noted that the differences in these categories did not reach a confidence threshold of a 15% difference to conclusively recommend one material over the other. </a:t>
            </a:r>
          </a:p>
          <a:p>
            <a:pPr eaLnBrk="1" hangingPunct="1">
              <a:spcBef>
                <a:spcPct val="0"/>
              </a:spcBef>
            </a:pPr>
            <a:endParaRPr lang="en-US" alt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t>For more information please read the August 2010 Modern Steel Construction article “And the Winner is...” for a summary</a:t>
            </a:r>
            <a:r>
              <a:rPr lang="en-US" altLang="en-US" baseline="0" dirty="0" smtClean="0"/>
              <a:t> of the findings of the study. </a:t>
            </a:r>
            <a:r>
              <a:rPr lang="en-US" altLang="en-US" dirty="0" smtClean="0"/>
              <a:t>(http://www.modernsteel.com/Uploads/Issues/August_2010/082010_Aug10_Sustainability_web.pdf)</a:t>
            </a:r>
          </a:p>
          <a:p>
            <a:pPr eaLnBrk="1" hangingPunct="1">
              <a:spcBef>
                <a:spcPct val="0"/>
              </a:spcBef>
            </a:pPr>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3" rIns="93267" bIns="46633"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B2D27375-CB0E-412A-8CBC-ECB915151907}" type="slidenum">
              <a:rPr lang="en-US" altLang="en-US">
                <a:latin typeface="Arial" pitchFamily="34" charset="0"/>
              </a:rPr>
              <a:pPr algn="r" eaLnBrk="1" hangingPunct="1">
                <a:spcBef>
                  <a:spcPct val="0"/>
                </a:spcBef>
              </a:pPr>
              <a:t>34</a:t>
            </a:fld>
            <a:endParaRPr lang="en-US" altLang="en-US" dirty="0">
              <a:latin typeface="Arial" pitchFamily="34" charset="0"/>
            </a:endParaRPr>
          </a:p>
        </p:txBody>
      </p:sp>
      <p:sp>
        <p:nvSpPr>
          <p:cNvPr id="198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The table above (from the study) shows how 11 different activities and materials contribute to five different measures of environmental impact, for both concrete and steel buildings. In all but one category, the structural steel building outperformed the concrete-framed building; the comparisons, expressed as percentages, are as follows: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Global warming potential: 9% less equivalent CO2 per sq. ft</a:t>
            </a:r>
          </a:p>
          <a:p>
            <a:r>
              <a:rPr lang="en-US" sz="1200" b="0" i="0" u="none" strike="noStrike" kern="1200" baseline="0" dirty="0" smtClean="0">
                <a:solidFill>
                  <a:schemeClr val="tx1"/>
                </a:solidFill>
                <a:latin typeface="+mn-lt"/>
                <a:ea typeface="+mn-ea"/>
                <a:cs typeface="+mn-cs"/>
              </a:rPr>
              <a:t>• Acidification potential : 8% less mol H+ equivalents per sq. ft</a:t>
            </a:r>
          </a:p>
          <a:p>
            <a:r>
              <a:rPr lang="en-US" sz="1200" b="0" i="0" u="none" strike="noStrike" kern="1200" baseline="0" dirty="0" smtClean="0">
                <a:solidFill>
                  <a:schemeClr val="tx1"/>
                </a:solidFill>
                <a:latin typeface="+mn-lt"/>
                <a:ea typeface="+mn-ea"/>
                <a:cs typeface="+mn-cs"/>
              </a:rPr>
              <a:t>• Eutrophication potential: 9% less kg N equivalent per sq. ft</a:t>
            </a:r>
          </a:p>
          <a:p>
            <a:r>
              <a:rPr lang="en-US" sz="1200" b="0" i="0" u="none" strike="noStrike" kern="1200" baseline="0" dirty="0" smtClean="0">
                <a:solidFill>
                  <a:schemeClr val="tx1"/>
                </a:solidFill>
                <a:latin typeface="+mn-lt"/>
                <a:ea typeface="+mn-ea"/>
                <a:cs typeface="+mn-cs"/>
              </a:rPr>
              <a:t>• Smog potential: 14% less kg NO equivalent per sq. ft</a:t>
            </a:r>
          </a:p>
          <a:p>
            <a:r>
              <a:rPr lang="en-US" sz="1200" b="0" i="0" u="none" strike="noStrike" kern="1200" baseline="0" dirty="0" smtClean="0">
                <a:solidFill>
                  <a:schemeClr val="tx1"/>
                </a:solidFill>
                <a:latin typeface="+mn-lt"/>
                <a:ea typeface="+mn-ea"/>
                <a:cs typeface="+mn-cs"/>
              </a:rPr>
              <a:t>• Non-renewable energy primary demand: 1% more MJ per sq. ft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only category in which steel lagged concrete was energy demand, and only by one percentage point.</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For more information please read the August 2010 Modern Steel Construction article “And the Winner is...” for a summary</a:t>
            </a:r>
            <a:r>
              <a:rPr lang="en-US" altLang="en-US" baseline="0" dirty="0" smtClean="0"/>
              <a:t> of the findings of the study. </a:t>
            </a:r>
            <a:r>
              <a:rPr lang="en-US" altLang="en-US" dirty="0" smtClean="0"/>
              <a:t>(http://www.modernsteel.com/Uploads/Issues/August_2010/082010_Aug10_Sustainability_web.pdf)</a:t>
            </a:r>
          </a:p>
          <a:p>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240535E-E4A4-429B-AC9A-DC3F2C674114}" type="slidenum">
              <a:rPr lang="en-US" altLang="en-US" smtClean="0"/>
              <a:pPr fontAlgn="base">
                <a:spcBef>
                  <a:spcPct val="0"/>
                </a:spcBef>
                <a:spcAft>
                  <a:spcPct val="0"/>
                </a:spcAft>
                <a:defRPr/>
              </a:pPr>
              <a:t>35</a:t>
            </a:fld>
            <a:endParaRPr lang="en-US" altLang="en-US" dirty="0" smtClean="0"/>
          </a:p>
        </p:txBody>
      </p:sp>
      <p:sp>
        <p:nvSpPr>
          <p:cNvPr id="199683" name="Rectangle 2"/>
          <p:cNvSpPr>
            <a:spLocks noGrp="1" noRot="1" noChangeAspect="1" noChangeArrowheads="1" noTextEdit="1"/>
          </p:cNvSpPr>
          <p:nvPr>
            <p:ph type="sldImg"/>
          </p:nvPr>
        </p:nvSpPr>
        <p:spPr bwMode="auto">
          <a:xfrm>
            <a:off x="1184275" y="700088"/>
            <a:ext cx="46513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0" i="0" kern="1200" dirty="0" smtClean="0">
                <a:solidFill>
                  <a:schemeClr val="tx1"/>
                </a:solidFill>
                <a:effectLst/>
                <a:latin typeface="+mn-lt"/>
                <a:ea typeface="+mn-ea"/>
                <a:cs typeface="+mn-cs"/>
              </a:rPr>
              <a:t>The design-build movement has championed collaborative project development, encouraging the full early integration of every level of the design and construction industry into the project process. Significant cost and schedule savings coupled with enhanced project quality, as well as a reduction in embodied carbon dioxide, is a demonstrated result for project owners willing to embrace a project delivery methodology outside of the comfort zone of design-bid-build.</a:t>
            </a:r>
          </a:p>
          <a:p>
            <a:pPr eaLnBrk="1" hangingPunct="1">
              <a:spcBef>
                <a:spcPct val="0"/>
              </a:spcBef>
            </a:pPr>
            <a:endParaRPr lang="en-US" altLang="en-US" sz="1200" b="0" i="0" kern="1200" dirty="0" smtClean="0">
              <a:solidFill>
                <a:schemeClr val="tx1"/>
              </a:solidFill>
              <a:effectLst/>
              <a:latin typeface="+mn-lt"/>
              <a:ea typeface="+mn-ea"/>
              <a:cs typeface="+mn-cs"/>
            </a:endParaRPr>
          </a:p>
          <a:p>
            <a:pPr eaLnBrk="1" hangingPunct="1">
              <a:spcBef>
                <a:spcPct val="0"/>
              </a:spcBef>
            </a:pPr>
            <a:r>
              <a:rPr lang="en-US" altLang="en-US" sz="1200" b="0" i="0" kern="1200" dirty="0" smtClean="0">
                <a:solidFill>
                  <a:schemeClr val="tx1"/>
                </a:solidFill>
                <a:effectLst/>
                <a:latin typeface="+mn-lt"/>
                <a:ea typeface="+mn-ea"/>
                <a:cs typeface="+mn-cs"/>
              </a:rPr>
              <a:t>For more information look at the July 2012 Modern Steel Construction article “A Model Approach” for comparisons of the construction</a:t>
            </a:r>
            <a:r>
              <a:rPr lang="en-US" altLang="en-US" sz="1200" b="0" i="0" kern="1200" baseline="0" dirty="0" smtClean="0">
                <a:solidFill>
                  <a:schemeClr val="tx1"/>
                </a:solidFill>
                <a:effectLst/>
                <a:latin typeface="+mn-lt"/>
                <a:ea typeface="+mn-ea"/>
                <a:cs typeface="+mn-cs"/>
              </a:rPr>
              <a:t> practices.</a:t>
            </a:r>
            <a:r>
              <a:rPr lang="en-US" altLang="en-US" sz="1200" b="0" i="0" kern="1200" dirty="0" smtClean="0">
                <a:solidFill>
                  <a:schemeClr val="tx1"/>
                </a:solidFill>
                <a:effectLst/>
                <a:latin typeface="+mn-lt"/>
                <a:ea typeface="+mn-ea"/>
                <a:cs typeface="+mn-cs"/>
              </a:rPr>
              <a:t> (http://www.modernsteel.com/Uploads/Issues/July_2012/072012_model.pdf)</a:t>
            </a:r>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3" rIns="93267" bIns="46633"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43B4F78C-DDCE-4CE6-9D6B-7D5C1D3BE6D2}" type="slidenum">
              <a:rPr lang="en-US" altLang="en-US">
                <a:latin typeface="Arial" pitchFamily="34" charset="0"/>
              </a:rPr>
              <a:pPr algn="r" eaLnBrk="1" hangingPunct="1">
                <a:spcBef>
                  <a:spcPct val="0"/>
                </a:spcBef>
              </a:pPr>
              <a:t>36</a:t>
            </a:fld>
            <a:endParaRPr lang="en-US" altLang="en-US" dirty="0">
              <a:latin typeface="Arial" pitchFamily="34" charset="0"/>
            </a:endParaRPr>
          </a:p>
        </p:txBody>
      </p:sp>
      <p:sp>
        <p:nvSpPr>
          <p:cNvPr id="200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Not only in production but in fabrication there are efficiencies and savings seen. The efficiency of the fabricator contributes greatly to minimizing the overall environmental impact of structural steel.  Reducing the overall scrap generated from the fabrication process can contribute to significant gains in reducing the overall environmental impact.  Any scrap generated is recycled or re-used which diverts waste from the landfills.</a:t>
            </a:r>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87" tIns="46644" rIns="93287" bIns="46644"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A35479D0-7D4F-48FE-B586-5ABA2444A6B0}" type="slidenum">
              <a:rPr lang="en-US" altLang="en-US">
                <a:latin typeface="Arial" pitchFamily="34" charset="0"/>
              </a:rPr>
              <a:pPr algn="r" eaLnBrk="1" hangingPunct="1">
                <a:spcBef>
                  <a:spcPct val="0"/>
                </a:spcBef>
              </a:pPr>
              <a:t>37</a:t>
            </a:fld>
            <a:endParaRPr lang="en-US" altLang="en-US" dirty="0">
              <a:latin typeface="Arial" pitchFamily="34" charset="0"/>
            </a:endParaRPr>
          </a:p>
        </p:txBody>
      </p:sp>
      <p:sp>
        <p:nvSpPr>
          <p:cNvPr id="201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The fabrication process is driven by plans developed and sealed by licensed structural engineers specifying all design aspects of the structural components of a building based on the building layout developed by an architect. Detail drawings of each piece of structural steel are produced by a steel detailer. Following a determined sequence optimized for erection in the field, the appropriate structural steel members are then cut to the proper length, drilled or punched and all additional shop work is performed on the member. When required, the member is cleaned and coated with paint or galvanized. The members are then grouped in the order in which they will be erected in the field, placed on truck for shipping and delivered to the project site. A typical fabrication project will require between 10 and 20 hours of shop time per ton of fabricated steel. Material costs account for between 30% and 35% of the final cost of the fabricated and erected structural steel. Fabrication and erection costs for structural steel vary greatly based on the type of structure being constructed, the number of pieces, local labor conditions and the complexity of the connections. Recommended Resources: </a:t>
            </a:r>
            <a:r>
              <a:rPr lang="en-US" sz="1200" b="0" i="0" u="none" strike="noStrike" kern="1200" dirty="0" smtClean="0">
                <a:solidFill>
                  <a:schemeClr val="tx1"/>
                </a:solidFill>
                <a:effectLst/>
                <a:latin typeface="+mn-lt"/>
                <a:ea typeface="+mn-ea"/>
                <a:cs typeface="+mn-cs"/>
                <a:hlinkClick r:id="rId3"/>
              </a:rPr>
              <a:t>A Complete Fabrication, MSC, March 2008</a:t>
            </a:r>
            <a:endParaRPr lang="en-US" sz="1200" b="0" i="0" kern="1200" dirty="0" smtClean="0">
              <a:solidFill>
                <a:schemeClr val="tx1"/>
              </a:solidFill>
              <a:effectLst/>
              <a:latin typeface="+mn-lt"/>
              <a:ea typeface="+mn-ea"/>
              <a:cs typeface="+mn-cs"/>
            </a:endParaRPr>
          </a:p>
          <a:p>
            <a:pPr eaLnBrk="1" hangingPunct="1">
              <a:spcBef>
                <a:spcPct val="0"/>
              </a:spcBef>
            </a:pPr>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87" tIns="46644" rIns="93287" bIns="46644"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4E4976C-F95F-4F32-B5F5-644EE2067A46}" type="slidenum">
              <a:rPr lang="en-US" altLang="en-US">
                <a:latin typeface="Arial" pitchFamily="34" charset="0"/>
              </a:rPr>
              <a:pPr algn="r" eaLnBrk="1" hangingPunct="1">
                <a:spcBef>
                  <a:spcPct val="0"/>
                </a:spcBef>
              </a:pPr>
              <a:t>38</a:t>
            </a:fld>
            <a:endParaRPr lang="en-US" altLang="en-US" dirty="0">
              <a:latin typeface="Arial" pitchFamily="34" charset="0"/>
            </a:endParaRPr>
          </a:p>
        </p:txBody>
      </p:sp>
      <p:sp>
        <p:nvSpPr>
          <p:cNvPr id="202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AISC conducted a study that collected information on fabrication shop and their practices. Then this information was quantified to determine the impact the average fabrication shop has on the overall environmental impact of structural steel. Above shows a list of the information collected and the criteria looked at in this study.</a:t>
            </a:r>
          </a:p>
          <a:p>
            <a:endParaRPr lang="en-US" altLang="en-US" sz="1200" b="0" i="0" u="none" strike="noStrike" kern="1200" baseline="0" dirty="0" smtClean="0">
              <a:solidFill>
                <a:schemeClr val="tx1"/>
              </a:solidFill>
              <a:latin typeface="+mn-lt"/>
              <a:ea typeface="+mn-ea"/>
              <a:cs typeface="+mn-cs"/>
            </a:endParaRPr>
          </a:p>
          <a:p>
            <a:r>
              <a:rPr lang="en-US" altLang="en-US" sz="1200" b="0" i="0" u="none" strike="noStrike" kern="1200" baseline="0" dirty="0" smtClean="0">
                <a:solidFill>
                  <a:schemeClr val="tx1"/>
                </a:solidFill>
                <a:latin typeface="+mn-lt"/>
                <a:ea typeface="+mn-ea"/>
                <a:cs typeface="+mn-cs"/>
              </a:rPr>
              <a:t>More information in the July 2010 Moderns Steel Construction article “The Fabricator Factor” which discusses the survey conducted by AISC.  (http://www.modernsteel.com/Uploads/Issues/July_2010/072010_sustainability_web.pdf)</a:t>
            </a:r>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87" tIns="46644" rIns="93287" bIns="46644"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A9BF2224-9264-4F16-82DF-DEE80B44F065}" type="slidenum">
              <a:rPr lang="en-US" altLang="en-US">
                <a:latin typeface="Arial" pitchFamily="34" charset="0"/>
              </a:rPr>
              <a:pPr algn="r" eaLnBrk="1" hangingPunct="1">
                <a:spcBef>
                  <a:spcPct val="0"/>
                </a:spcBef>
              </a:pPr>
              <a:t>39</a:t>
            </a:fld>
            <a:endParaRPr lang="en-US" altLang="en-US" dirty="0">
              <a:latin typeface="Arial" pitchFamily="34" charset="0"/>
            </a:endParaRPr>
          </a:p>
        </p:txBody>
      </p:sp>
      <p:sp>
        <p:nvSpPr>
          <p:cNvPr id="203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Once the usage data was consolidated, it was then used to evaluate the environmental impact of each of these inputs and outputs. The carbon footprint of the fabrication process is just one of several areas of impact that were determined.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results in each category were clustered fairly tightly. Although extreme, inconsistent outliers were removed from the results pool, two marginal datasets were left in, one that generally had the highest impacts in each area and another that generally had the lowest. These “worst-case” and “best-case” examples were included to demonstrate the range of impact that the environmental performance of the steel fabricator can have on a project.</a:t>
            </a:r>
          </a:p>
          <a:p>
            <a:endParaRPr lang="en-US" altLang="en-US" sz="12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i="0" u="none" strike="noStrike" kern="1200" baseline="0" dirty="0" smtClean="0">
                <a:solidFill>
                  <a:schemeClr val="tx1"/>
                </a:solidFill>
                <a:latin typeface="+mn-lt"/>
                <a:ea typeface="+mn-ea"/>
                <a:cs typeface="+mn-cs"/>
              </a:rPr>
              <a:t>More information in the July 2010 Moderns Steel Construction article “The Fabricator Factor” which discusses the survey conducted by AISC.  (http://www.modernsteel.com/Uploads/Issues/July_2010/072010_sustainability_web.pdf)</a:t>
            </a:r>
            <a:endParaRPr lang="en-US" altLang="en-US" dirty="0" smtClean="0"/>
          </a:p>
          <a:p>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87" tIns="46644" rIns="93287" bIns="46644"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B90D0F5A-2BD0-4ED2-85F1-E972CAAA1996}" type="slidenum">
              <a:rPr lang="en-US" altLang="en-US">
                <a:latin typeface="Arial" pitchFamily="34" charset="0"/>
              </a:rPr>
              <a:pPr algn="r" eaLnBrk="1" hangingPunct="1">
                <a:spcBef>
                  <a:spcPct val="0"/>
                </a:spcBef>
              </a:pPr>
              <a:t>40</a:t>
            </a:fld>
            <a:endParaRPr lang="en-US" altLang="en-US" dirty="0">
              <a:latin typeface="Arial" pitchFamily="34" charset="0"/>
            </a:endParaRPr>
          </a:p>
        </p:txBody>
      </p:sp>
      <p:sp>
        <p:nvSpPr>
          <p:cNvPr id="204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The study indicated that the average steel fabrication process contributes approximately 20% to the structural steel package’s portion of a steel building’s overall environmental impact—but we found that the high-impact fabricator can raise the impact by 10% to 33% and the low-impact fabricator can lower the impact by 6% to 14%, depending on the category.</a:t>
            </a:r>
          </a:p>
          <a:p>
            <a:endParaRPr lang="en-US" altLang="en-US" sz="12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i="0" u="none" strike="noStrike" kern="1200" baseline="0" dirty="0" smtClean="0">
                <a:solidFill>
                  <a:schemeClr val="tx1"/>
                </a:solidFill>
                <a:latin typeface="+mn-lt"/>
                <a:ea typeface="+mn-ea"/>
                <a:cs typeface="+mn-cs"/>
              </a:rPr>
              <a:t>More information in the July 2010 Moderns Steel Construction article “The Fabricator Factor” which discusses the survey conducted by AISC.  (http://www.modernsteel.com/Uploads/Issues/July_2010/072010_sustainability_web.pdf)</a:t>
            </a:r>
            <a:endParaRPr lang="en-US" altLang="en-US" dirty="0" smtClean="0"/>
          </a:p>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5FF85-E04F-46D9-A7BA-7CB3EA222251}" type="slidenum">
              <a:rPr lang="en-US" smtClean="0"/>
              <a:t>4</a:t>
            </a:fld>
            <a:endParaRPr lang="en-US" dirty="0"/>
          </a:p>
        </p:txBody>
      </p:sp>
    </p:spTree>
    <p:extLst>
      <p:ext uri="{BB962C8B-B14F-4D97-AF65-F5344CB8AC3E}">
        <p14:creationId xmlns:p14="http://schemas.microsoft.com/office/powerpoint/2010/main" val="32581702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3" rIns="93267" bIns="46633"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915AF362-DC9F-4870-A25C-8F853F23A27B}" type="slidenum">
              <a:rPr lang="en-US" altLang="en-US">
                <a:latin typeface="Arial" pitchFamily="34" charset="0"/>
              </a:rPr>
              <a:pPr algn="r" eaLnBrk="1" hangingPunct="1">
                <a:spcBef>
                  <a:spcPct val="0"/>
                </a:spcBef>
              </a:pPr>
              <a:t>41</a:t>
            </a:fld>
            <a:endParaRPr lang="en-US" altLang="en-US" dirty="0">
              <a:latin typeface="Arial" pitchFamily="34" charset="0"/>
            </a:endParaRPr>
          </a:p>
        </p:txBody>
      </p:sp>
      <p:sp>
        <p:nvSpPr>
          <p:cNvPr id="205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In every environmental category except for eutrophication potential, electrical usage was by far the biggest contributor. Natural gas and diesel fuel (used for shipping) were the next-largest contributors in most categories, but these barely approached that of electrical usage, which was 70%-80% of total environmental impact in most categories and even more than 30% in the eutrophication category.</a:t>
            </a:r>
          </a:p>
          <a:p>
            <a:endParaRPr lang="en-US" altLang="en-US" sz="12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i="0" u="none" strike="noStrike" kern="1200" baseline="0" dirty="0" smtClean="0">
                <a:solidFill>
                  <a:schemeClr val="tx1"/>
                </a:solidFill>
                <a:latin typeface="+mn-lt"/>
                <a:ea typeface="+mn-ea"/>
                <a:cs typeface="+mn-cs"/>
              </a:rPr>
              <a:t>More information in the July 2010 Moderns Steel Construction article “The Fabricator Factor” which discusses the survey conducted by AISC.  (http://www.modernsteel.com/Uploads/Issues/July_2010/072010_sustainability_web.pdf)</a:t>
            </a:r>
            <a:endParaRPr lang="en-US" altLang="en-US" dirty="0" smtClean="0"/>
          </a:p>
          <a:p>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Some fabricators have taken the initiative to improve the efficiency in their shops and even make their facilities a sustainable shop.  Encouraging more fabricators to improve their sustainable practices will help accomplish the structural steel industry’s long-term commitment to reducing the environmental impact of structural steel—a commitment that has resulted in a reduction of 47% in carbon emissions and a 29% reduction in energy consumption at the mill level since 1990.</a:t>
            </a:r>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Sustainable fabrication is improved with better technology and improved processes. T</a:t>
            </a:r>
            <a:r>
              <a:rPr lang="en-US" sz="1200" b="0" i="0" kern="1200" dirty="0" smtClean="0">
                <a:solidFill>
                  <a:schemeClr val="tx1"/>
                </a:solidFill>
                <a:effectLst/>
                <a:latin typeface="+mn-lt"/>
                <a:ea typeface="+mn-ea"/>
                <a:cs typeface="+mn-cs"/>
              </a:rPr>
              <a:t>he inherent power of BIM is its potential contribution to the design</a:t>
            </a:r>
            <a:r>
              <a:rPr lang="en-US" sz="1200" b="0" i="0" kern="1200" baseline="0" dirty="0" smtClean="0">
                <a:solidFill>
                  <a:schemeClr val="tx1"/>
                </a:solidFill>
                <a:effectLst/>
                <a:latin typeface="+mn-lt"/>
                <a:ea typeface="+mn-ea"/>
                <a:cs typeface="+mn-cs"/>
              </a:rPr>
              <a:t> and</a:t>
            </a:r>
            <a:r>
              <a:rPr lang="en-US" sz="1200" b="0" i="0" kern="1200" dirty="0" smtClean="0">
                <a:solidFill>
                  <a:schemeClr val="tx1"/>
                </a:solidFill>
                <a:effectLst/>
                <a:latin typeface="+mn-lt"/>
                <a:ea typeface="+mn-ea"/>
                <a:cs typeface="+mn-cs"/>
              </a:rPr>
              <a:t> construction of buildings with lower environmental impacts, whether this is in the form of energy-efficiency, the stream-lined cutting of structural steel, or for better use of fewer materials. </a:t>
            </a:r>
            <a:r>
              <a:rPr lang="en-US" dirty="0" smtClean="0"/>
              <a:t>The rationale for using BIM, therefore, goes well beyond the ease of use of the models. Other reasons include productivity gains, project controls, rapid visualization capabilities, and downstream uses of the database built into the model, such as for facility management and operations. </a:t>
            </a:r>
            <a:r>
              <a:rPr lang="en-US" sz="1200" b="0" i="0" kern="1200" dirty="0" smtClean="0">
                <a:solidFill>
                  <a:schemeClr val="tx1"/>
                </a:solidFill>
                <a:effectLst/>
                <a:latin typeface="+mn-lt"/>
                <a:ea typeface="+mn-ea"/>
                <a:cs typeface="+mn-cs"/>
              </a:rPr>
              <a:t>There are many advantages to using BIM as it relates to sustainable fabrication which we will look</a:t>
            </a:r>
            <a:r>
              <a:rPr lang="en-US" sz="1200" b="0" i="0" kern="1200" baseline="0" dirty="0" smtClean="0">
                <a:solidFill>
                  <a:schemeClr val="tx1"/>
                </a:solidFill>
                <a:effectLst/>
                <a:latin typeface="+mn-lt"/>
                <a:ea typeface="+mn-ea"/>
                <a:cs typeface="+mn-cs"/>
              </a:rPr>
              <a:t> at: faster, better, lower cost and safer.</a:t>
            </a:r>
          </a:p>
          <a:p>
            <a:endParaRPr lang="en-US" sz="1200" b="0" i="0" kern="1200" baseline="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i="0" u="none" strike="noStrike" kern="1200" baseline="0" dirty="0" smtClean="0">
                <a:solidFill>
                  <a:schemeClr val="tx1"/>
                </a:solidFill>
                <a:latin typeface="+mn-lt"/>
                <a:ea typeface="+mn-ea"/>
                <a:cs typeface="+mn-cs"/>
              </a:rPr>
              <a:t>More information in the July 2010 Moderns Steel Construction article “The Fabricator Factor” which discusses the survey conducted by AISC.  (http://www.modernsteel.com/Uploads/Issues/July_2010/072010_sustainability_web.pdf)</a:t>
            </a:r>
            <a:endParaRPr lang="en-US" altLang="en-US" dirty="0" smtClean="0"/>
          </a:p>
          <a:p>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D339576-523D-458F-9E51-EB7D8AFAD256}" type="slidenum">
              <a:rPr lang="en-US" smtClean="0"/>
              <a:pPr>
                <a:defRPr/>
              </a:pPr>
              <a:t>43</a:t>
            </a:fld>
            <a:endParaRPr lang="en-US" dirty="0"/>
          </a:p>
        </p:txBody>
      </p:sp>
    </p:spTree>
    <p:extLst>
      <p:ext uri="{BB962C8B-B14F-4D97-AF65-F5344CB8AC3E}">
        <p14:creationId xmlns:p14="http://schemas.microsoft.com/office/powerpoint/2010/main" val="39139222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Fabrication of components off-site reduces on-site interferences and location availability of bottlenecks. Components can be manufactured in advance and delivered just-in-time, reducing lead times and enabling quicker erection and placement.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times indicated in the above slide were time savings experienced on one project but similar results can be achieved with model exchange and BIM.</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5D339576-523D-458F-9E51-EB7D8AFAD256}" type="slidenum">
              <a:rPr lang="en-US" smtClean="0"/>
              <a:pPr>
                <a:defRPr/>
              </a:pPr>
              <a:t>44</a:t>
            </a:fld>
            <a:endParaRPr lang="en-US" dirty="0"/>
          </a:p>
        </p:txBody>
      </p:sp>
    </p:spTree>
    <p:extLst>
      <p:ext uri="{BB962C8B-B14F-4D97-AF65-F5344CB8AC3E}">
        <p14:creationId xmlns:p14="http://schemas.microsoft.com/office/powerpoint/2010/main" val="3468473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By using information extracted directly from the project model, digital fabrication reduces errors resulting from miscommunication of misinterpretation of design intent. The quality of fabricated components produced in controlled environments and using machine tolerances is typically better than elements constructed on-site.</a:t>
            </a:r>
            <a:endParaRPr lang="en-US" dirty="0"/>
          </a:p>
        </p:txBody>
      </p:sp>
      <p:sp>
        <p:nvSpPr>
          <p:cNvPr id="4" name="Slide Number Placeholder 3"/>
          <p:cNvSpPr>
            <a:spLocks noGrp="1"/>
          </p:cNvSpPr>
          <p:nvPr>
            <p:ph type="sldNum" sz="quarter" idx="10"/>
          </p:nvPr>
        </p:nvSpPr>
        <p:spPr/>
        <p:txBody>
          <a:bodyPr/>
          <a:lstStyle/>
          <a:p>
            <a:pPr>
              <a:defRPr/>
            </a:pPr>
            <a:fld id="{5D339576-523D-458F-9E51-EB7D8AFAD256}" type="slidenum">
              <a:rPr lang="en-US" smtClean="0"/>
              <a:pPr>
                <a:defRPr/>
              </a:pPr>
              <a:t>45</a:t>
            </a:fld>
            <a:endParaRPr lang="en-US" dirty="0"/>
          </a:p>
        </p:txBody>
      </p:sp>
    </p:spTree>
    <p:extLst>
      <p:ext uri="{BB962C8B-B14F-4D97-AF65-F5344CB8AC3E}">
        <p14:creationId xmlns:p14="http://schemas.microsoft.com/office/powerpoint/2010/main" val="7503080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Fabrication of repetitive components typically brings economies of scale, enables optimized sourcing, and reduces waste and construction time. Using design models for digital fabrication creates a natural feedback loop between fabricators and designers that brings fabrication considerations forward to inform design decisions as alternatives are being evaluated.</a:t>
            </a:r>
            <a:endParaRPr lang="en-US" dirty="0"/>
          </a:p>
        </p:txBody>
      </p:sp>
      <p:sp>
        <p:nvSpPr>
          <p:cNvPr id="4" name="Slide Number Placeholder 3"/>
          <p:cNvSpPr>
            <a:spLocks noGrp="1"/>
          </p:cNvSpPr>
          <p:nvPr>
            <p:ph type="sldNum" sz="quarter" idx="10"/>
          </p:nvPr>
        </p:nvSpPr>
        <p:spPr/>
        <p:txBody>
          <a:bodyPr/>
          <a:lstStyle/>
          <a:p>
            <a:pPr>
              <a:defRPr/>
            </a:pPr>
            <a:fld id="{5D339576-523D-458F-9E51-EB7D8AFAD256}" type="slidenum">
              <a:rPr lang="en-US" smtClean="0"/>
              <a:pPr>
                <a:defRPr/>
              </a:pPr>
              <a:t>46</a:t>
            </a:fld>
            <a:endParaRPr lang="en-US" dirty="0"/>
          </a:p>
        </p:txBody>
      </p:sp>
    </p:spTree>
    <p:extLst>
      <p:ext uri="{BB962C8B-B14F-4D97-AF65-F5344CB8AC3E}">
        <p14:creationId xmlns:p14="http://schemas.microsoft.com/office/powerpoint/2010/main" val="11045921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BIM</a:t>
            </a:r>
            <a:r>
              <a:rPr lang="en-US" baseline="0" dirty="0" smtClean="0"/>
              <a:t> is contributing to the safety of the construction site w</a:t>
            </a:r>
            <a:r>
              <a:rPr lang="en-US" dirty="0" smtClean="0"/>
              <a:t>here the coordination and completeness of the integrated BIM data helps ensure proper scheduling and staging of construction tasks. Some general contractors and construction managers (CMs) also use BIM to reduce the amount of waste on site—an important part of sustainable construction practice—as well as loose material that can be a theft target. Additional uses include facilitating movement on the site and reducing the number of workers needed: the bottom line, fewer human and material resources to complete the tasks at hand.</a:t>
            </a:r>
          </a:p>
          <a:p>
            <a:endParaRPr lang="en-US" dirty="0" smtClean="0"/>
          </a:p>
          <a:p>
            <a:r>
              <a:rPr lang="en-US" dirty="0" smtClean="0"/>
              <a:t>With such significant health and safety benefits in both design and construction phases, it follows that overall project liability, as well as project team risk, can be reduced, too. Issues of design coordination, conflicts, and code  compliance can be addressed during design, rather than construction. Projects should have less variability in cost and construction time, along with fewer claims.</a:t>
            </a:r>
            <a:endParaRPr lang="en-US" dirty="0"/>
          </a:p>
        </p:txBody>
      </p:sp>
      <p:sp>
        <p:nvSpPr>
          <p:cNvPr id="4" name="Slide Number Placeholder 3"/>
          <p:cNvSpPr>
            <a:spLocks noGrp="1"/>
          </p:cNvSpPr>
          <p:nvPr>
            <p:ph type="sldNum" sz="quarter" idx="10"/>
          </p:nvPr>
        </p:nvSpPr>
        <p:spPr/>
        <p:txBody>
          <a:bodyPr/>
          <a:lstStyle/>
          <a:p>
            <a:pPr>
              <a:defRPr/>
            </a:pPr>
            <a:fld id="{5D339576-523D-458F-9E51-EB7D8AFAD256}" type="slidenum">
              <a:rPr lang="en-US" smtClean="0"/>
              <a:pPr>
                <a:defRPr/>
              </a:pPr>
              <a:t>47</a:t>
            </a:fld>
            <a:endParaRPr lang="en-US" dirty="0"/>
          </a:p>
        </p:txBody>
      </p:sp>
    </p:spTree>
    <p:extLst>
      <p:ext uri="{BB962C8B-B14F-4D97-AF65-F5344CB8AC3E}">
        <p14:creationId xmlns:p14="http://schemas.microsoft.com/office/powerpoint/2010/main" val="36734273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3" rIns="93267" bIns="46633"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AFD6FEB7-C65D-452D-9EEF-B09E0F0AA6E1}" type="slidenum">
              <a:rPr lang="en-US" altLang="en-US">
                <a:latin typeface="Arial" pitchFamily="34" charset="0"/>
              </a:rPr>
              <a:pPr algn="r" eaLnBrk="1" hangingPunct="1">
                <a:spcBef>
                  <a:spcPct val="0"/>
                </a:spcBef>
              </a:pPr>
              <a:t>48</a:t>
            </a:fld>
            <a:endParaRPr lang="en-US" altLang="en-US" dirty="0">
              <a:latin typeface="Arial" pitchFamily="34" charset="0"/>
            </a:endParaRPr>
          </a:p>
        </p:txBody>
      </p:sp>
      <p:sp>
        <p:nvSpPr>
          <p:cNvPr id="207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0" i="0" u="none" strike="noStrike" kern="1200" dirty="0" smtClean="0">
                <a:solidFill>
                  <a:schemeClr val="tx1"/>
                </a:solidFill>
                <a:effectLst/>
                <a:latin typeface="+mn-lt"/>
                <a:ea typeface="+mn-ea"/>
                <a:cs typeface="+mn-cs"/>
              </a:rPr>
              <a:t>Green building rating systems consider site waste - steel buildings lend themselves to much less site waste than other materials as they are fabricated off site and erected on site.  Further, green building ratings systems are increasingly giving an overall waste limit - instead of diverting 50 or 75% of site waste, they say you can only have 2.5 psf of waste. This is favorable to steel structures which have no on-site forming, curing, rebar placement, etc.  </a:t>
            </a:r>
          </a:p>
          <a:p>
            <a:pPr eaLnBrk="1" hangingPunct="1">
              <a:spcBef>
                <a:spcPct val="0"/>
              </a:spcBef>
            </a:pPr>
            <a:endParaRPr lang="en-US" sz="1200" b="0" i="0" u="none" strike="noStrike" kern="1200" dirty="0" smtClean="0">
              <a:solidFill>
                <a:schemeClr val="tx1"/>
              </a:solidFill>
              <a:effectLst/>
              <a:latin typeface="+mn-lt"/>
              <a:ea typeface="+mn-ea"/>
              <a:cs typeface="+mn-cs"/>
            </a:endParaRPr>
          </a:p>
          <a:p>
            <a:pPr eaLnBrk="1" hangingPunct="1">
              <a:spcBef>
                <a:spcPct val="0"/>
              </a:spcBef>
            </a:pPr>
            <a:r>
              <a:rPr lang="en-US" sz="1200" b="0" i="0" kern="1200" dirty="0" smtClean="0">
                <a:solidFill>
                  <a:schemeClr val="tx1"/>
                </a:solidFill>
                <a:effectLst/>
                <a:latin typeface="+mn-lt"/>
                <a:ea typeface="+mn-ea"/>
                <a:cs typeface="+mn-cs"/>
              </a:rPr>
              <a:t>Sustainable site development, energy efficient building design and materials, renewable energy sources and technologies, and the use of recyclable and locally available materials are all sustainable measures</a:t>
            </a:r>
            <a:r>
              <a:rPr lang="en-US" sz="1200" b="0" i="0" kern="1200" baseline="0" dirty="0" smtClean="0">
                <a:solidFill>
                  <a:schemeClr val="tx1"/>
                </a:solidFill>
                <a:effectLst/>
                <a:latin typeface="+mn-lt"/>
                <a:ea typeface="+mn-ea"/>
                <a:cs typeface="+mn-cs"/>
              </a:rPr>
              <a:t> implemented by structural steel erectors. Sustainability and safety influence the erection plan which contributes to the overall success on the construction project. The elimination of on-site waste from using structural steel is a major advantage over other framing system materials.</a:t>
            </a:r>
            <a:endParaRPr lang="en-US" alt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9357FEE-2771-4BFD-9293-797A6DD57D15}" type="slidenum">
              <a:rPr lang="en-US" altLang="en-US" smtClean="0"/>
              <a:pPr fontAlgn="base">
                <a:spcBef>
                  <a:spcPct val="0"/>
                </a:spcBef>
                <a:spcAft>
                  <a:spcPct val="0"/>
                </a:spcAft>
                <a:defRPr/>
              </a:pPr>
              <a:t>49</a:t>
            </a:fld>
            <a:endParaRPr lang="en-US" altLang="en-US" dirty="0" smtClean="0"/>
          </a:p>
        </p:txBody>
      </p:sp>
      <p:sp>
        <p:nvSpPr>
          <p:cNvPr id="208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900" name="Rectangle 3"/>
          <p:cNvSpPr>
            <a:spLocks noGrp="1" noChangeArrowheads="1"/>
          </p:cNvSpPr>
          <p:nvPr>
            <p:ph type="body" idx="1"/>
          </p:nvPr>
        </p:nvSpPr>
        <p:spPr bwMode="auto">
          <a:xfrm>
            <a:off x="701675" y="4421188"/>
            <a:ext cx="5616575" cy="4186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Sustainable materials is only part of the equation for a more sustainable construction project. Sustainable erection practices also play a role is green construction and buildings.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3" rIns="93267" bIns="46633"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19E1FBAA-8D42-43D3-A703-32764AE5A087}" type="slidenum">
              <a:rPr lang="en-US" altLang="en-US">
                <a:latin typeface="Arial" pitchFamily="34" charset="0"/>
              </a:rPr>
              <a:pPr algn="r" eaLnBrk="1" hangingPunct="1">
                <a:spcBef>
                  <a:spcPct val="0"/>
                </a:spcBef>
              </a:pPr>
              <a:t>50</a:t>
            </a:fld>
            <a:endParaRPr lang="en-US" altLang="en-US" dirty="0">
              <a:latin typeface="Arial" pitchFamily="34" charset="0"/>
            </a:endParaRPr>
          </a:p>
        </p:txBody>
      </p:sp>
      <p:sp>
        <p:nvSpPr>
          <p:cNvPr id="209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Benefits of structural steel including low floor-to-floor heights not only has the added advantage of less material use but it also</a:t>
            </a:r>
            <a:r>
              <a:rPr lang="en-US" altLang="en-US" baseline="0" dirty="0" smtClean="0"/>
              <a:t> contributes to a smaller energy consumption and less emissions. </a:t>
            </a:r>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宋体" pitchFamily="2" charset="-122"/>
            </a:endParaRPr>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宋体" pitchFamily="2" charset="-122"/>
              </a:defRPr>
            </a:lvl1pPr>
            <a:lvl2pPr marL="756955" indent="-291136" eaLnBrk="0" hangingPunct="0">
              <a:spcBef>
                <a:spcPct val="30000"/>
              </a:spcBef>
              <a:defRPr sz="1200">
                <a:solidFill>
                  <a:schemeClr val="tx1"/>
                </a:solidFill>
                <a:latin typeface="Calibri" pitchFamily="34" charset="0"/>
                <a:ea typeface="宋体" pitchFamily="2" charset="-122"/>
              </a:defRPr>
            </a:lvl2pPr>
            <a:lvl3pPr marL="1164546" indent="-232909" eaLnBrk="0" hangingPunct="0">
              <a:spcBef>
                <a:spcPct val="30000"/>
              </a:spcBef>
              <a:defRPr sz="1200">
                <a:solidFill>
                  <a:schemeClr val="tx1"/>
                </a:solidFill>
                <a:latin typeface="Calibri" pitchFamily="34" charset="0"/>
                <a:ea typeface="宋体" pitchFamily="2" charset="-122"/>
              </a:defRPr>
            </a:lvl3pPr>
            <a:lvl4pPr marL="1630366" indent="-232909" eaLnBrk="0" hangingPunct="0">
              <a:spcBef>
                <a:spcPct val="30000"/>
              </a:spcBef>
              <a:defRPr sz="1200">
                <a:solidFill>
                  <a:schemeClr val="tx1"/>
                </a:solidFill>
                <a:latin typeface="Calibri" pitchFamily="34" charset="0"/>
                <a:ea typeface="宋体" pitchFamily="2" charset="-122"/>
              </a:defRPr>
            </a:lvl4pPr>
            <a:lvl5pPr marL="2096184" indent="-232909" eaLnBrk="0" hangingPunct="0">
              <a:spcBef>
                <a:spcPct val="30000"/>
              </a:spcBef>
              <a:defRPr sz="1200">
                <a:solidFill>
                  <a:schemeClr val="tx1"/>
                </a:solidFill>
                <a:latin typeface="Calibri" pitchFamily="34" charset="0"/>
                <a:ea typeface="宋体" pitchFamily="2" charset="-122"/>
              </a:defRPr>
            </a:lvl5pPr>
            <a:lvl6pPr marL="2562002" indent="-232909" eaLnBrk="0" fontAlgn="base" hangingPunct="0">
              <a:spcBef>
                <a:spcPct val="30000"/>
              </a:spcBef>
              <a:spcAft>
                <a:spcPct val="0"/>
              </a:spcAft>
              <a:defRPr sz="1200">
                <a:solidFill>
                  <a:schemeClr val="tx1"/>
                </a:solidFill>
                <a:latin typeface="Calibri" pitchFamily="34" charset="0"/>
                <a:ea typeface="宋体" pitchFamily="2" charset="-122"/>
              </a:defRPr>
            </a:lvl6pPr>
            <a:lvl7pPr marL="3027820" indent="-232909" eaLnBrk="0" fontAlgn="base" hangingPunct="0">
              <a:spcBef>
                <a:spcPct val="30000"/>
              </a:spcBef>
              <a:spcAft>
                <a:spcPct val="0"/>
              </a:spcAft>
              <a:defRPr sz="1200">
                <a:solidFill>
                  <a:schemeClr val="tx1"/>
                </a:solidFill>
                <a:latin typeface="Calibri" pitchFamily="34" charset="0"/>
                <a:ea typeface="宋体" pitchFamily="2" charset="-122"/>
              </a:defRPr>
            </a:lvl7pPr>
            <a:lvl8pPr marL="3493639" indent="-232909" eaLnBrk="0" fontAlgn="base" hangingPunct="0">
              <a:spcBef>
                <a:spcPct val="30000"/>
              </a:spcBef>
              <a:spcAft>
                <a:spcPct val="0"/>
              </a:spcAft>
              <a:defRPr sz="1200">
                <a:solidFill>
                  <a:schemeClr val="tx1"/>
                </a:solidFill>
                <a:latin typeface="Calibri" pitchFamily="34" charset="0"/>
                <a:ea typeface="宋体" pitchFamily="2" charset="-122"/>
              </a:defRPr>
            </a:lvl8pPr>
            <a:lvl9pPr marL="3959457" indent="-232909" eaLnBrk="0" fontAlgn="base" hangingPunct="0">
              <a:spcBef>
                <a:spcPct val="30000"/>
              </a:spcBef>
              <a:spcAft>
                <a:spcPct val="0"/>
              </a:spcAft>
              <a:defRPr sz="1200">
                <a:solidFill>
                  <a:schemeClr val="tx1"/>
                </a:solidFill>
                <a:latin typeface="Calibri" pitchFamily="34" charset="0"/>
                <a:ea typeface="宋体" pitchFamily="2" charset="-122"/>
              </a:defRPr>
            </a:lvl9pPr>
          </a:lstStyle>
          <a:p>
            <a:pPr eaLnBrk="1" hangingPunct="1">
              <a:spcBef>
                <a:spcPct val="0"/>
              </a:spcBef>
            </a:pPr>
            <a:fld id="{669C0634-0D6E-4422-BF56-770AB52B591B}" type="slidenum">
              <a:rPr lang="en-US" altLang="en-US">
                <a:solidFill>
                  <a:prstClr val="black"/>
                </a:solidFill>
                <a:latin typeface="Arial" pitchFamily="34" charset="0"/>
              </a:rPr>
              <a:pPr eaLnBrk="1" hangingPunct="1">
                <a:spcBef>
                  <a:spcPct val="0"/>
                </a:spcBef>
              </a:pPr>
              <a:t>5</a:t>
            </a:fld>
            <a:endParaRPr lang="en-US" altLang="en-US" dirty="0">
              <a:solidFill>
                <a:prstClr val="black"/>
              </a:solidFill>
              <a:latin typeface="Arial" pitchFamily="34" charset="0"/>
            </a:endParaRPr>
          </a:p>
        </p:txBody>
      </p:sp>
    </p:spTree>
    <p:extLst>
      <p:ext uri="{BB962C8B-B14F-4D97-AF65-F5344CB8AC3E}">
        <p14:creationId xmlns:p14="http://schemas.microsoft.com/office/powerpoint/2010/main" val="29557619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92" tIns="47846" rIns="95692" bIns="47846" anchor="b"/>
          <a:lstStyle>
            <a:lvl1pPr defTabSz="919163" eaLnBrk="0" hangingPunct="0">
              <a:spcBef>
                <a:spcPct val="30000"/>
              </a:spcBef>
              <a:defRPr sz="1200">
                <a:solidFill>
                  <a:schemeClr val="tx1"/>
                </a:solidFill>
                <a:latin typeface="Calibri" pitchFamily="34" charset="0"/>
              </a:defRPr>
            </a:lvl1pPr>
            <a:lvl2pPr marL="742950" indent="-285750" defTabSz="919163" eaLnBrk="0" hangingPunct="0">
              <a:spcBef>
                <a:spcPct val="30000"/>
              </a:spcBef>
              <a:defRPr sz="1200">
                <a:solidFill>
                  <a:schemeClr val="tx1"/>
                </a:solidFill>
                <a:latin typeface="Calibri" pitchFamily="34" charset="0"/>
              </a:defRPr>
            </a:lvl2pPr>
            <a:lvl3pPr marL="1143000" indent="-228600" defTabSz="919163" eaLnBrk="0" hangingPunct="0">
              <a:spcBef>
                <a:spcPct val="30000"/>
              </a:spcBef>
              <a:defRPr sz="1200">
                <a:solidFill>
                  <a:schemeClr val="tx1"/>
                </a:solidFill>
                <a:latin typeface="Calibri" pitchFamily="34" charset="0"/>
              </a:defRPr>
            </a:lvl3pPr>
            <a:lvl4pPr marL="1600200" indent="-228600" defTabSz="919163" eaLnBrk="0" hangingPunct="0">
              <a:spcBef>
                <a:spcPct val="30000"/>
              </a:spcBef>
              <a:defRPr sz="1200">
                <a:solidFill>
                  <a:schemeClr val="tx1"/>
                </a:solidFill>
                <a:latin typeface="Calibri" pitchFamily="34" charset="0"/>
              </a:defRPr>
            </a:lvl4pPr>
            <a:lvl5pPr marL="2057400" indent="-228600" defTabSz="919163" eaLnBrk="0" hangingPunct="0">
              <a:spcBef>
                <a:spcPct val="30000"/>
              </a:spcBef>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E8EEBA49-B006-40AE-A20E-70ABCA80D06A}" type="slidenum">
              <a:rPr lang="en-US" altLang="en-US" sz="1400">
                <a:latin typeface="Arial" pitchFamily="34" charset="0"/>
              </a:rPr>
              <a:pPr algn="r" eaLnBrk="1" hangingPunct="1">
                <a:spcBef>
                  <a:spcPct val="0"/>
                </a:spcBef>
              </a:pPr>
              <a:t>51</a:t>
            </a:fld>
            <a:endParaRPr lang="en-US" altLang="en-US" sz="1400" dirty="0">
              <a:latin typeface="Arial" pitchFamily="34" charset="0"/>
            </a:endParaRPr>
          </a:p>
        </p:txBody>
      </p:sp>
      <p:sp>
        <p:nvSpPr>
          <p:cNvPr id="210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692" tIns="47846" rIns="95692" bIns="47846" numCol="1" anchor="t" anchorCtr="0" compatLnSpc="1">
            <a:prstTxWarp prst="textNoShape">
              <a:avLst/>
            </a:prstTxWarp>
          </a:bodyPr>
          <a:lstStyle/>
          <a:p>
            <a:pPr eaLnBrk="1" hangingPunct="1">
              <a:spcBef>
                <a:spcPct val="0"/>
              </a:spcBef>
            </a:pPr>
            <a:r>
              <a:rPr lang="en-US" altLang="en-US" dirty="0" smtClean="0"/>
              <a:t>Excess heat (solar mainly) is absorbed and stored in the building envelop during the day and removed by overnight cooling. The amount of heat which the structure can absorb is the thermal capacity.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43" tIns="46172" rIns="92343" bIns="46172" anchor="b"/>
          <a:lstStyle>
            <a:lvl1pPr defTabSz="919163" eaLnBrk="0" hangingPunct="0">
              <a:spcBef>
                <a:spcPct val="30000"/>
              </a:spcBef>
              <a:defRPr sz="1200">
                <a:solidFill>
                  <a:schemeClr val="tx1"/>
                </a:solidFill>
                <a:latin typeface="Calibri" pitchFamily="34" charset="0"/>
              </a:defRPr>
            </a:lvl1pPr>
            <a:lvl2pPr marL="742950" indent="-285750" defTabSz="919163" eaLnBrk="0" hangingPunct="0">
              <a:spcBef>
                <a:spcPct val="30000"/>
              </a:spcBef>
              <a:defRPr sz="1200">
                <a:solidFill>
                  <a:schemeClr val="tx1"/>
                </a:solidFill>
                <a:latin typeface="Calibri" pitchFamily="34" charset="0"/>
              </a:defRPr>
            </a:lvl2pPr>
            <a:lvl3pPr marL="1143000" indent="-228600" defTabSz="919163" eaLnBrk="0" hangingPunct="0">
              <a:spcBef>
                <a:spcPct val="30000"/>
              </a:spcBef>
              <a:defRPr sz="1200">
                <a:solidFill>
                  <a:schemeClr val="tx1"/>
                </a:solidFill>
                <a:latin typeface="Calibri" pitchFamily="34" charset="0"/>
              </a:defRPr>
            </a:lvl3pPr>
            <a:lvl4pPr marL="1600200" indent="-228600" defTabSz="919163" eaLnBrk="0" hangingPunct="0">
              <a:spcBef>
                <a:spcPct val="30000"/>
              </a:spcBef>
              <a:defRPr sz="1200">
                <a:solidFill>
                  <a:schemeClr val="tx1"/>
                </a:solidFill>
                <a:latin typeface="Calibri" pitchFamily="34" charset="0"/>
              </a:defRPr>
            </a:lvl4pPr>
            <a:lvl5pPr marL="2057400" indent="-228600" defTabSz="919163" eaLnBrk="0" hangingPunct="0">
              <a:spcBef>
                <a:spcPct val="30000"/>
              </a:spcBef>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99A4762D-B16D-40C8-843D-0BDDF7FEAB04}" type="slidenum">
              <a:rPr lang="en-US" altLang="en-US" sz="1300">
                <a:latin typeface="Arial" pitchFamily="34" charset="0"/>
              </a:rPr>
              <a:pPr algn="r" eaLnBrk="1" hangingPunct="1">
                <a:spcBef>
                  <a:spcPct val="0"/>
                </a:spcBef>
              </a:pPr>
              <a:t>52</a:t>
            </a:fld>
            <a:endParaRPr lang="en-US" altLang="en-US" sz="1300" dirty="0">
              <a:latin typeface="Arial" pitchFamily="34" charset="0"/>
            </a:endParaRPr>
          </a:p>
        </p:txBody>
      </p:sp>
      <p:sp>
        <p:nvSpPr>
          <p:cNvPr id="211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43" tIns="46172" rIns="92343" bIns="46172" numCol="1" anchor="t" anchorCtr="0" compatLnSpc="1">
            <a:prstTxWarp prst="textNoShape">
              <a:avLst/>
            </a:prstTxWarp>
          </a:bodyPr>
          <a:lstStyle/>
          <a:p>
            <a:pPr eaLnBrk="1" hangingPunct="1">
              <a:spcBef>
                <a:spcPct val="0"/>
              </a:spcBef>
            </a:pPr>
            <a:r>
              <a:rPr lang="en-US" altLang="en-US" dirty="0" smtClean="0"/>
              <a:t>The amount of passive cooling that can be provided by buildings with relatively light steel frames is very similar to that which can be provided by far heavier structures. Other factors such as building occupancy patterns and insulation levels have a much greater influence on energy consumption. The illustration of a football lineman is explaining that it is not solely the weight of a football player that determines his effectiveness, but also his speed and strength.</a:t>
            </a:r>
          </a:p>
          <a:p>
            <a:pPr eaLnBrk="1" hangingPunct="1">
              <a:spcBef>
                <a:spcPct val="0"/>
              </a:spcBef>
            </a:pPr>
            <a:endParaRPr lang="en-US" alt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92" tIns="47846" rIns="95692" bIns="47846" anchor="b"/>
          <a:lstStyle>
            <a:lvl1pPr defTabSz="919163" eaLnBrk="0" hangingPunct="0">
              <a:spcBef>
                <a:spcPct val="30000"/>
              </a:spcBef>
              <a:defRPr sz="1200">
                <a:solidFill>
                  <a:schemeClr val="tx1"/>
                </a:solidFill>
                <a:latin typeface="Calibri" pitchFamily="34" charset="0"/>
              </a:defRPr>
            </a:lvl1pPr>
            <a:lvl2pPr marL="742950" indent="-285750" defTabSz="919163" eaLnBrk="0" hangingPunct="0">
              <a:spcBef>
                <a:spcPct val="30000"/>
              </a:spcBef>
              <a:defRPr sz="1200">
                <a:solidFill>
                  <a:schemeClr val="tx1"/>
                </a:solidFill>
                <a:latin typeface="Calibri" pitchFamily="34" charset="0"/>
              </a:defRPr>
            </a:lvl2pPr>
            <a:lvl3pPr marL="1143000" indent="-228600" defTabSz="919163" eaLnBrk="0" hangingPunct="0">
              <a:spcBef>
                <a:spcPct val="30000"/>
              </a:spcBef>
              <a:defRPr sz="1200">
                <a:solidFill>
                  <a:schemeClr val="tx1"/>
                </a:solidFill>
                <a:latin typeface="Calibri" pitchFamily="34" charset="0"/>
              </a:defRPr>
            </a:lvl3pPr>
            <a:lvl4pPr marL="1600200" indent="-228600" defTabSz="919163" eaLnBrk="0" hangingPunct="0">
              <a:spcBef>
                <a:spcPct val="30000"/>
              </a:spcBef>
              <a:defRPr sz="1200">
                <a:solidFill>
                  <a:schemeClr val="tx1"/>
                </a:solidFill>
                <a:latin typeface="Calibri" pitchFamily="34" charset="0"/>
              </a:defRPr>
            </a:lvl4pPr>
            <a:lvl5pPr marL="2057400" indent="-228600" defTabSz="919163" eaLnBrk="0" hangingPunct="0">
              <a:spcBef>
                <a:spcPct val="30000"/>
              </a:spcBef>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4A8B1368-B542-485D-BC78-4EE8EBDACE34}" type="slidenum">
              <a:rPr lang="en-US" altLang="en-US" sz="1400">
                <a:latin typeface="Arial" pitchFamily="34" charset="0"/>
              </a:rPr>
              <a:pPr algn="r" eaLnBrk="1" hangingPunct="1">
                <a:spcBef>
                  <a:spcPct val="0"/>
                </a:spcBef>
              </a:pPr>
              <a:t>53</a:t>
            </a:fld>
            <a:endParaRPr lang="en-US" altLang="en-US" sz="1400" dirty="0">
              <a:latin typeface="Arial" pitchFamily="34" charset="0"/>
            </a:endParaRPr>
          </a:p>
        </p:txBody>
      </p:sp>
      <p:sp>
        <p:nvSpPr>
          <p:cNvPr id="212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692" tIns="47846" rIns="95692" bIns="47846"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Lightweight building systems have long been considered to be less energy efficient in this regard than mass-intensive systems. That assumption was challenged by a Ryerson University research study conducted by Dr. Mark Gorgolewski (see “Framing Systems and Thermal Mass,” in the January 2007 issue of Modern Steel Construction) that demonstrated that the quantity of mass was not the only factor in determining the overall thermal efficiency of a building system.</a:t>
            </a:r>
            <a:endParaRPr lang="en-US" alt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92" tIns="47846" rIns="95692" bIns="47846" anchor="b"/>
          <a:lstStyle>
            <a:lvl1pPr defTabSz="919163" eaLnBrk="0" hangingPunct="0">
              <a:spcBef>
                <a:spcPct val="30000"/>
              </a:spcBef>
              <a:defRPr sz="1200">
                <a:solidFill>
                  <a:schemeClr val="tx1"/>
                </a:solidFill>
                <a:latin typeface="Calibri" pitchFamily="34" charset="0"/>
              </a:defRPr>
            </a:lvl1pPr>
            <a:lvl2pPr marL="742950" indent="-285750" defTabSz="919163" eaLnBrk="0" hangingPunct="0">
              <a:spcBef>
                <a:spcPct val="30000"/>
              </a:spcBef>
              <a:defRPr sz="1200">
                <a:solidFill>
                  <a:schemeClr val="tx1"/>
                </a:solidFill>
                <a:latin typeface="Calibri" pitchFamily="34" charset="0"/>
              </a:defRPr>
            </a:lvl2pPr>
            <a:lvl3pPr marL="1143000" indent="-228600" defTabSz="919163" eaLnBrk="0" hangingPunct="0">
              <a:spcBef>
                <a:spcPct val="30000"/>
              </a:spcBef>
              <a:defRPr sz="1200">
                <a:solidFill>
                  <a:schemeClr val="tx1"/>
                </a:solidFill>
                <a:latin typeface="Calibri" pitchFamily="34" charset="0"/>
              </a:defRPr>
            </a:lvl3pPr>
            <a:lvl4pPr marL="1600200" indent="-228600" defTabSz="919163" eaLnBrk="0" hangingPunct="0">
              <a:spcBef>
                <a:spcPct val="30000"/>
              </a:spcBef>
              <a:defRPr sz="1200">
                <a:solidFill>
                  <a:schemeClr val="tx1"/>
                </a:solidFill>
                <a:latin typeface="Calibri" pitchFamily="34" charset="0"/>
              </a:defRPr>
            </a:lvl4pPr>
            <a:lvl5pPr marL="2057400" indent="-228600" defTabSz="919163" eaLnBrk="0" hangingPunct="0">
              <a:spcBef>
                <a:spcPct val="30000"/>
              </a:spcBef>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14AF02E-BCEE-4630-96BB-D5D3013C4DA5}" type="slidenum">
              <a:rPr lang="en-US" altLang="en-US" sz="1400">
                <a:latin typeface="Arial" pitchFamily="34" charset="0"/>
              </a:rPr>
              <a:pPr algn="r" eaLnBrk="1" hangingPunct="1">
                <a:spcBef>
                  <a:spcPct val="0"/>
                </a:spcBef>
              </a:pPr>
              <a:t>54</a:t>
            </a:fld>
            <a:endParaRPr lang="en-US" altLang="en-US" sz="1400" dirty="0">
              <a:latin typeface="Arial" pitchFamily="34" charset="0"/>
            </a:endParaRPr>
          </a:p>
        </p:txBody>
      </p:sp>
      <p:sp>
        <p:nvSpPr>
          <p:cNvPr id="214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692" tIns="47846" rIns="95692" bIns="47846"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0" i="0" kern="1200" dirty="0" smtClean="0">
                <a:solidFill>
                  <a:schemeClr val="tx1"/>
                </a:solidFill>
                <a:effectLst/>
                <a:latin typeface="+mn-lt"/>
                <a:ea typeface="+mn-ea"/>
                <a:cs typeface="+mn-cs"/>
              </a:rPr>
              <a:t>Over a typical 24 hour cycle, the maximum value of admittance for a slab exposed only from underneath may be achieved with only 3-4 in of concrete. This means that, where heating and cooling takes place over a daily cycle, a floor thickness of 4 in (typical of steel composite construction) will provide the maximum amount of energy storage possible. If more mass is provided, it will not be utilized and is a waste. The structure picture above is a steel-framed building that achieved zero net-energy meaning that the building  has a total amount of energy used on an annual basis that is roughly equal to the amount of renewable energy created on the site.</a:t>
            </a:r>
            <a:endParaRPr lang="en-US" altLang="en-US" dirty="0" smtClean="0"/>
          </a:p>
          <a:p>
            <a:pPr eaLnBrk="1" hangingPunct="1">
              <a:spcBef>
                <a:spcPct val="0"/>
              </a:spcBef>
            </a:pPr>
            <a:endParaRPr lang="en-US" alt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43" tIns="46172" rIns="92343" bIns="46172" anchor="b"/>
          <a:lstStyle>
            <a:lvl1pPr defTabSz="919163" eaLnBrk="0" hangingPunct="0">
              <a:spcBef>
                <a:spcPct val="30000"/>
              </a:spcBef>
              <a:defRPr sz="1200">
                <a:solidFill>
                  <a:schemeClr val="tx1"/>
                </a:solidFill>
                <a:latin typeface="Calibri" pitchFamily="34" charset="0"/>
              </a:defRPr>
            </a:lvl1pPr>
            <a:lvl2pPr marL="742950" indent="-285750" defTabSz="919163" eaLnBrk="0" hangingPunct="0">
              <a:spcBef>
                <a:spcPct val="30000"/>
              </a:spcBef>
              <a:defRPr sz="1200">
                <a:solidFill>
                  <a:schemeClr val="tx1"/>
                </a:solidFill>
                <a:latin typeface="Calibri" pitchFamily="34" charset="0"/>
              </a:defRPr>
            </a:lvl2pPr>
            <a:lvl3pPr marL="1143000" indent="-228600" defTabSz="919163" eaLnBrk="0" hangingPunct="0">
              <a:spcBef>
                <a:spcPct val="30000"/>
              </a:spcBef>
              <a:defRPr sz="1200">
                <a:solidFill>
                  <a:schemeClr val="tx1"/>
                </a:solidFill>
                <a:latin typeface="Calibri" pitchFamily="34" charset="0"/>
              </a:defRPr>
            </a:lvl3pPr>
            <a:lvl4pPr marL="1600200" indent="-228600" defTabSz="919163" eaLnBrk="0" hangingPunct="0">
              <a:spcBef>
                <a:spcPct val="30000"/>
              </a:spcBef>
              <a:defRPr sz="1200">
                <a:solidFill>
                  <a:schemeClr val="tx1"/>
                </a:solidFill>
                <a:latin typeface="Calibri" pitchFamily="34" charset="0"/>
              </a:defRPr>
            </a:lvl4pPr>
            <a:lvl5pPr marL="2057400" indent="-228600" defTabSz="919163" eaLnBrk="0" hangingPunct="0">
              <a:spcBef>
                <a:spcPct val="30000"/>
              </a:spcBef>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47E709C5-6EF7-4753-A922-E791C16C937D}" type="slidenum">
              <a:rPr lang="en-US" altLang="en-US" sz="1300">
                <a:latin typeface="Arial" pitchFamily="34" charset="0"/>
              </a:rPr>
              <a:pPr algn="r" eaLnBrk="1" hangingPunct="1">
                <a:spcBef>
                  <a:spcPct val="0"/>
                </a:spcBef>
              </a:pPr>
              <a:t>55</a:t>
            </a:fld>
            <a:endParaRPr lang="en-US" altLang="en-US" sz="1300" dirty="0">
              <a:latin typeface="Arial" pitchFamily="34" charset="0"/>
            </a:endParaRPr>
          </a:p>
        </p:txBody>
      </p:sp>
      <p:sp>
        <p:nvSpPr>
          <p:cNvPr id="215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43" tIns="46172" rIns="92343" bIns="46172"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The thickness, placement and exposure of building materials with high thermal mass all impact the material’s contribution to the building’s energy efficiency. Structural steel framed buildings can contain adequate quantities of high thermal mass materials to provide equivalent energy savings to high-mass buildings.</a:t>
            </a:r>
          </a:p>
          <a:p>
            <a:endParaRPr lang="en-US" altLang="en-US" sz="12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To learn more visit: www.modernsteel.com/Uploads/Issues/March_2012/032012_thermal_bridging_March_insert</a:t>
            </a:r>
          </a:p>
          <a:p>
            <a:endParaRPr lang="en-US" alt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43" tIns="46172" rIns="92343" bIns="46172" anchor="b"/>
          <a:lstStyle>
            <a:lvl1pPr defTabSz="919163" eaLnBrk="0" hangingPunct="0">
              <a:spcBef>
                <a:spcPct val="30000"/>
              </a:spcBef>
              <a:defRPr sz="1200">
                <a:solidFill>
                  <a:schemeClr val="tx1"/>
                </a:solidFill>
                <a:latin typeface="Calibri" pitchFamily="34" charset="0"/>
              </a:defRPr>
            </a:lvl1pPr>
            <a:lvl2pPr marL="742950" indent="-285750" defTabSz="919163" eaLnBrk="0" hangingPunct="0">
              <a:spcBef>
                <a:spcPct val="30000"/>
              </a:spcBef>
              <a:defRPr sz="1200">
                <a:solidFill>
                  <a:schemeClr val="tx1"/>
                </a:solidFill>
                <a:latin typeface="Calibri" pitchFamily="34" charset="0"/>
              </a:defRPr>
            </a:lvl2pPr>
            <a:lvl3pPr marL="1143000" indent="-228600" defTabSz="919163" eaLnBrk="0" hangingPunct="0">
              <a:spcBef>
                <a:spcPct val="30000"/>
              </a:spcBef>
              <a:defRPr sz="1200">
                <a:solidFill>
                  <a:schemeClr val="tx1"/>
                </a:solidFill>
                <a:latin typeface="Calibri" pitchFamily="34" charset="0"/>
              </a:defRPr>
            </a:lvl3pPr>
            <a:lvl4pPr marL="1600200" indent="-228600" defTabSz="919163" eaLnBrk="0" hangingPunct="0">
              <a:spcBef>
                <a:spcPct val="30000"/>
              </a:spcBef>
              <a:defRPr sz="1200">
                <a:solidFill>
                  <a:schemeClr val="tx1"/>
                </a:solidFill>
                <a:latin typeface="Calibri" pitchFamily="34" charset="0"/>
              </a:defRPr>
            </a:lvl4pPr>
            <a:lvl5pPr marL="2057400" indent="-228600" defTabSz="919163" eaLnBrk="0" hangingPunct="0">
              <a:spcBef>
                <a:spcPct val="30000"/>
              </a:spcBef>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E1C47F25-427D-4750-9CF6-7ACF8F0F341A}" type="slidenum">
              <a:rPr lang="en-US" altLang="en-US" sz="1300">
                <a:latin typeface="Arial" pitchFamily="34" charset="0"/>
              </a:rPr>
              <a:pPr algn="r" eaLnBrk="1" hangingPunct="1">
                <a:spcBef>
                  <a:spcPct val="0"/>
                </a:spcBef>
              </a:pPr>
              <a:t>56</a:t>
            </a:fld>
            <a:endParaRPr lang="en-US" altLang="en-US" sz="1300" dirty="0">
              <a:latin typeface="Arial" pitchFamily="34" charset="0"/>
            </a:endParaRPr>
          </a:p>
        </p:txBody>
      </p:sp>
      <p:sp>
        <p:nvSpPr>
          <p:cNvPr id="216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43" tIns="46172" rIns="92343" bIns="46172"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The impact of thermal mass in the floors can be significant, with about 5% reduction in heating energy use just by using 4 in concrete floors in place of lightweight floor systems. There is a point of diminishing return after about 4 in, as energy use is only slightly reduced when the slab thickness is doubled. Since most steel-framed buildings contain concrete slabs (with 4 in being common), they already provide thermal capacity and may not require specific mass components in the exterior walls.</a:t>
            </a:r>
          </a:p>
          <a:p>
            <a:endParaRPr lang="en-US" altLang="en-US" sz="1200" b="0" i="0" u="none" strike="noStrike" kern="1200" baseline="0" dirty="0" smtClean="0">
              <a:solidFill>
                <a:schemeClr val="tx1"/>
              </a:solidFill>
              <a:latin typeface="+mn-lt"/>
              <a:ea typeface="+mn-ea"/>
              <a:cs typeface="+mn-cs"/>
            </a:endParaRPr>
          </a:p>
          <a:p>
            <a:r>
              <a:rPr lang="en-US" altLang="en-US" sz="1200" b="0" i="0" u="none" strike="noStrike" kern="1200" baseline="0" dirty="0" smtClean="0">
                <a:solidFill>
                  <a:schemeClr val="tx1"/>
                </a:solidFill>
                <a:latin typeface="+mn-lt"/>
                <a:ea typeface="+mn-ea"/>
                <a:cs typeface="+mn-cs"/>
              </a:rPr>
              <a:t>Further gain in thermal capacity can be accomplished by providing a greater amount of surface area through which thermal energy can be transmitted. </a:t>
            </a:r>
            <a:endParaRPr lang="en-US" alt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3" rIns="93267" bIns="46633"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22DCC0C4-E5CF-42E5-B7F7-4D745E601A03}" type="slidenum">
              <a:rPr lang="en-US" altLang="en-US">
                <a:latin typeface="Arial" pitchFamily="34" charset="0"/>
              </a:rPr>
              <a:pPr algn="r" eaLnBrk="1" hangingPunct="1">
                <a:spcBef>
                  <a:spcPct val="0"/>
                </a:spcBef>
              </a:pPr>
              <a:t>57</a:t>
            </a:fld>
            <a:endParaRPr lang="en-US" altLang="en-US" dirty="0">
              <a:latin typeface="Arial" pitchFamily="34" charset="0"/>
            </a:endParaRPr>
          </a:p>
        </p:txBody>
      </p:sp>
      <p:sp>
        <p:nvSpPr>
          <p:cNvPr id="217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A building’s life-cycle environmental impact includes both operational and embodied components. Operational impacts are those such as energy consumption that occur during use, while embodied impacts are mostly due to the production and installation of the building’s materials. An example of an embodied impact is the pollution released during the extraction, manufacture, and installation of a building component. The longer a building remains in service, the smaller the embodied impacts are per year of service. Therefore, efforts to minimize embodied impacts must also include strategies to increase service life. One method is through adaptability of existing structures. </a:t>
            </a:r>
            <a:endParaRPr lang="en-US" alt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3" rIns="93267" bIns="46633"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4BB7D132-367E-444A-B8B7-317863AF9D67}" type="slidenum">
              <a:rPr lang="en-US" altLang="en-US">
                <a:latin typeface="Arial" pitchFamily="34" charset="0"/>
              </a:rPr>
              <a:pPr algn="r" eaLnBrk="1" hangingPunct="1">
                <a:spcBef>
                  <a:spcPct val="0"/>
                </a:spcBef>
              </a:pPr>
              <a:t>58</a:t>
            </a:fld>
            <a:endParaRPr lang="en-US" altLang="en-US" dirty="0">
              <a:latin typeface="Arial" pitchFamily="34" charset="0"/>
            </a:endParaRPr>
          </a:p>
        </p:txBody>
      </p:sp>
      <p:sp>
        <p:nvSpPr>
          <p:cNvPr id="218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0" i="0" kern="1200" dirty="0" smtClean="0">
                <a:solidFill>
                  <a:schemeClr val="tx1"/>
                </a:solidFill>
                <a:effectLst/>
                <a:latin typeface="+mn-lt"/>
                <a:ea typeface="+mn-ea"/>
                <a:cs typeface="+mn-cs"/>
              </a:rPr>
              <a:t>Material sustainability depends upon "closing the materials loop," meaning the material life-cycle is circular (use → collect → process → reuse) rather than linear (extract →manufacture → use → discard). Deconstruction, a demolition method where a structure is carefully and methodically disassembled so as to salvage as many components as possible, is a key step in this circular life-cycle. Adaptability or re-use of an existing structure are also sustainable</a:t>
            </a:r>
            <a:r>
              <a:rPr lang="en-US" sz="1200" b="0" i="0" kern="1200" baseline="0" dirty="0" smtClean="0">
                <a:solidFill>
                  <a:schemeClr val="tx1"/>
                </a:solidFill>
                <a:effectLst/>
                <a:latin typeface="+mn-lt"/>
                <a:ea typeface="+mn-ea"/>
                <a:cs typeface="+mn-cs"/>
              </a:rPr>
              <a:t> methods to minimize the amount embodied energy use. This structure was adapted from being a power plant to an office building.</a:t>
            </a:r>
            <a:endParaRPr lang="en-US" alt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3" rIns="93267" bIns="46633"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0AB2939-787A-47A2-A623-20C4B53B7723}" type="slidenum">
              <a:rPr lang="en-US" altLang="en-US">
                <a:latin typeface="Arial" pitchFamily="34" charset="0"/>
              </a:rPr>
              <a:pPr algn="r" eaLnBrk="1" hangingPunct="1">
                <a:spcBef>
                  <a:spcPct val="0"/>
                </a:spcBef>
              </a:pPr>
              <a:t>59</a:t>
            </a:fld>
            <a:endParaRPr lang="en-US" altLang="en-US" dirty="0">
              <a:latin typeface="Arial" pitchFamily="34" charset="0"/>
            </a:endParaRPr>
          </a:p>
        </p:txBody>
      </p:sp>
      <p:sp>
        <p:nvSpPr>
          <p:cNvPr id="219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0" i="0" kern="1200" dirty="0" smtClean="0">
                <a:solidFill>
                  <a:schemeClr val="tx1"/>
                </a:solidFill>
                <a:effectLst/>
                <a:latin typeface="+mn-lt"/>
                <a:ea typeface="+mn-ea"/>
                <a:cs typeface="+mn-cs"/>
              </a:rPr>
              <a:t>Durability and adaptability may never be required for buildings that, due to factors such as neighborhood changes, have a short life; however virtually all buildings will eventually be replaced or removed, so facilitating deconstruction and material reuse will almost certainly be useful. Designing for deconstruction increases the value of a building for two reasons: the building will be easier to modify and improve during its useful life; and, at the end of its life the salvage value of its constituent materials will be higher. This benefit is seen through the use of structural steel.</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materials will have been selected for their reusability and connected together so as to be easily separable for reuse.</a:t>
            </a:r>
            <a:endParaRPr lang="en-US" alt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3" rIns="93267" bIns="46633"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DFDBE6E5-DCEC-4E23-A0CF-20A372DD8ECB}" type="slidenum">
              <a:rPr lang="en-US" altLang="en-US">
                <a:latin typeface="Arial" pitchFamily="34" charset="0"/>
              </a:rPr>
              <a:pPr algn="r" eaLnBrk="1" hangingPunct="1">
                <a:spcBef>
                  <a:spcPct val="0"/>
                </a:spcBef>
              </a:pPr>
              <a:t>60</a:t>
            </a:fld>
            <a:endParaRPr lang="en-US" altLang="en-US" dirty="0">
              <a:latin typeface="Arial" pitchFamily="34" charset="0"/>
            </a:endParaRPr>
          </a:p>
        </p:txBody>
      </p:sp>
      <p:sp>
        <p:nvSpPr>
          <p:cNvPr id="220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0" dirty="0" smtClean="0">
                <a:solidFill>
                  <a:schemeClr val="tx1"/>
                </a:solidFill>
              </a:rPr>
              <a:t>AISC has many articles and information on the benefits of</a:t>
            </a:r>
            <a:r>
              <a:rPr lang="en-US" altLang="en-US" b="0" baseline="0" dirty="0" smtClean="0">
                <a:solidFill>
                  <a:schemeClr val="tx1"/>
                </a:solidFill>
              </a:rPr>
              <a:t> structural steel including articles on sustainability and deconstruction. One such brochure is on the slide. Another is a Modern Steel Construction article: June 2004 </a:t>
            </a:r>
            <a:r>
              <a:rPr lang="en-US" sz="1200" b="0" i="0" u="none" strike="noStrike" kern="1200" dirty="0" smtClean="0">
                <a:solidFill>
                  <a:schemeClr val="tx1"/>
                </a:solidFill>
                <a:effectLst/>
                <a:latin typeface="+mn-lt"/>
                <a:ea typeface="+mn-ea"/>
                <a:cs typeface="+mn-cs"/>
                <a:hlinkClick r:id="rId3"/>
              </a:rPr>
              <a:t>Design for Deconstruction </a:t>
            </a:r>
            <a:r>
              <a:rPr lang="en-US" sz="1200" b="0" i="0" u="none" strike="noStrike" kern="1200" dirty="0" smtClean="0">
                <a:solidFill>
                  <a:schemeClr val="tx1"/>
                </a:solidFill>
                <a:effectLst/>
                <a:latin typeface="+mn-lt"/>
                <a:ea typeface="+mn-ea"/>
                <a:cs typeface="+mn-cs"/>
              </a:rPr>
              <a:t>(</a:t>
            </a:r>
            <a:r>
              <a:rPr lang="en-US" altLang="en-US" b="0" baseline="0" dirty="0" smtClean="0">
                <a:solidFill>
                  <a:schemeClr val="tx1"/>
                </a:solidFill>
              </a:rPr>
              <a:t>http://www.modernsteel.com/Uploads/Issues/June_2004/30730_dfd.pdf).</a:t>
            </a:r>
            <a:endParaRPr lang="en-US" altLang="en-US" b="0" dirty="0" smtClean="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Rectangle 3"/>
          <p:cNvSpPr>
            <a:spLocks noGrp="1" noChangeArrowheads="1"/>
          </p:cNvSpPr>
          <p:nvPr>
            <p:ph type="body" idx="1"/>
          </p:nvPr>
        </p:nvSpPr>
        <p:spPr bwMode="auto">
          <a:xfrm>
            <a:off x="935038" y="4421188"/>
            <a:ext cx="5149850" cy="4186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440" tIns="44720" rIns="89440" bIns="44720"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8" tIns="46186" rIns="92368" bIns="46186" anchor="b"/>
          <a:lstStyle>
            <a:lvl1pPr defTabSz="955675" eaLnBrk="0" hangingPunct="0">
              <a:spcBef>
                <a:spcPct val="30000"/>
              </a:spcBef>
              <a:defRPr sz="1200">
                <a:solidFill>
                  <a:schemeClr val="tx1"/>
                </a:solidFill>
                <a:latin typeface="Calibri" pitchFamily="34" charset="0"/>
              </a:defRPr>
            </a:lvl1pPr>
            <a:lvl2pPr marL="742950" indent="-285750" defTabSz="955675" eaLnBrk="0" hangingPunct="0">
              <a:spcBef>
                <a:spcPct val="30000"/>
              </a:spcBef>
              <a:defRPr sz="1200">
                <a:solidFill>
                  <a:schemeClr val="tx1"/>
                </a:solidFill>
                <a:latin typeface="Calibri" pitchFamily="34" charset="0"/>
              </a:defRPr>
            </a:lvl2pPr>
            <a:lvl3pPr marL="1143000" indent="-228600" defTabSz="955675" eaLnBrk="0" hangingPunct="0">
              <a:spcBef>
                <a:spcPct val="30000"/>
              </a:spcBef>
              <a:defRPr sz="1200">
                <a:solidFill>
                  <a:schemeClr val="tx1"/>
                </a:solidFill>
                <a:latin typeface="Calibri" pitchFamily="34" charset="0"/>
              </a:defRPr>
            </a:lvl3pPr>
            <a:lvl4pPr marL="1600200" indent="-228600" defTabSz="955675" eaLnBrk="0" hangingPunct="0">
              <a:spcBef>
                <a:spcPct val="30000"/>
              </a:spcBef>
              <a:defRPr sz="1200">
                <a:solidFill>
                  <a:schemeClr val="tx1"/>
                </a:solidFill>
                <a:latin typeface="Calibri" pitchFamily="34" charset="0"/>
              </a:defRPr>
            </a:lvl4pPr>
            <a:lvl5pPr marL="2057400" indent="-228600" defTabSz="955675" eaLnBrk="0" hangingPunct="0">
              <a:spcBef>
                <a:spcPct val="30000"/>
              </a:spcBef>
              <a:defRPr sz="1200">
                <a:solidFill>
                  <a:schemeClr val="tx1"/>
                </a:solidFill>
                <a:latin typeface="Calibri" pitchFamily="34" charset="0"/>
              </a:defRPr>
            </a:lvl5pPr>
            <a:lvl6pPr marL="2514600" indent="-228600" defTabSz="955675" eaLnBrk="0" fontAlgn="base" hangingPunct="0">
              <a:spcBef>
                <a:spcPct val="30000"/>
              </a:spcBef>
              <a:spcAft>
                <a:spcPct val="0"/>
              </a:spcAft>
              <a:defRPr sz="1200">
                <a:solidFill>
                  <a:schemeClr val="tx1"/>
                </a:solidFill>
                <a:latin typeface="Calibri" pitchFamily="34" charset="0"/>
              </a:defRPr>
            </a:lvl6pPr>
            <a:lvl7pPr marL="2971800" indent="-228600" defTabSz="955675" eaLnBrk="0" fontAlgn="base" hangingPunct="0">
              <a:spcBef>
                <a:spcPct val="30000"/>
              </a:spcBef>
              <a:spcAft>
                <a:spcPct val="0"/>
              </a:spcAft>
              <a:defRPr sz="1200">
                <a:solidFill>
                  <a:schemeClr val="tx1"/>
                </a:solidFill>
                <a:latin typeface="Calibri" pitchFamily="34" charset="0"/>
              </a:defRPr>
            </a:lvl7pPr>
            <a:lvl8pPr marL="3429000" indent="-228600" defTabSz="955675" eaLnBrk="0" fontAlgn="base" hangingPunct="0">
              <a:spcBef>
                <a:spcPct val="30000"/>
              </a:spcBef>
              <a:spcAft>
                <a:spcPct val="0"/>
              </a:spcAft>
              <a:defRPr sz="1200">
                <a:solidFill>
                  <a:schemeClr val="tx1"/>
                </a:solidFill>
                <a:latin typeface="Calibri" pitchFamily="34" charset="0"/>
              </a:defRPr>
            </a:lvl8pPr>
            <a:lvl9pPr marL="3886200" indent="-228600" defTabSz="955675"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80C6D069-0E4D-40CB-9C86-5F68046D4212}" type="slidenum">
              <a:rPr lang="en-US" altLang="en-US" sz="1300">
                <a:latin typeface="Arial" pitchFamily="34" charset="0"/>
              </a:rPr>
              <a:pPr algn="r" eaLnBrk="1" hangingPunct="1">
                <a:spcBef>
                  <a:spcPct val="0"/>
                </a:spcBef>
              </a:pPr>
              <a:t>8</a:t>
            </a:fld>
            <a:endParaRPr lang="en-US" altLang="en-US" sz="1300" dirty="0">
              <a:latin typeface="Arial" pitchFamily="34" charset="0"/>
            </a:endParaRPr>
          </a:p>
        </p:txBody>
      </p:sp>
      <p:sp>
        <p:nvSpPr>
          <p:cNvPr id="172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87" tIns="46644" rIns="93287" bIns="46644"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20DA6F9D-9B98-4056-9E41-54FE0E82D0BA}" type="slidenum">
              <a:rPr lang="en-US" altLang="en-US">
                <a:latin typeface="Arial" pitchFamily="34" charset="0"/>
              </a:rPr>
              <a:pPr algn="r" eaLnBrk="1" hangingPunct="1">
                <a:spcBef>
                  <a:spcPct val="0"/>
                </a:spcBef>
              </a:pPr>
              <a:t>9</a:t>
            </a:fld>
            <a:endParaRPr lang="en-US" altLang="en-US" dirty="0">
              <a:latin typeface="Arial" pitchFamily="34" charset="0"/>
            </a:endParaRPr>
          </a:p>
        </p:txBody>
      </p:sp>
      <p:sp>
        <p:nvSpPr>
          <p:cNvPr id="173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0" i="0" kern="1200" dirty="0" smtClean="0">
                <a:solidFill>
                  <a:schemeClr val="tx1"/>
                </a:solidFill>
                <a:effectLst/>
                <a:latin typeface="+mn-lt"/>
                <a:ea typeface="+mn-ea"/>
                <a:cs typeface="+mn-cs"/>
              </a:rPr>
              <a:t>While recent proposals call for the establishment of a one-size-fits-all approach to the green certification of all types of structural materials, when it comes to structural steel, a better understanding of the supply chain can help correct wrong assumptions and provide the basis of understanding of the key issues.</a:t>
            </a:r>
            <a:r>
              <a:rPr lang="en-US" altLang="en-US" dirty="0" smtClean="0"/>
              <a: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t>From March 2012 Civil Engineering “</a:t>
            </a:r>
            <a:r>
              <a:rPr lang="en-US" sz="1200" b="0" i="0" kern="1200" dirty="0" smtClean="0">
                <a:solidFill>
                  <a:schemeClr val="tx1"/>
                </a:solidFill>
                <a:effectLst/>
                <a:latin typeface="+mn-lt"/>
                <a:ea typeface="+mn-ea"/>
                <a:cs typeface="+mn-cs"/>
              </a:rPr>
              <a:t>Steel's sustainability stance” by Weisenberger </a:t>
            </a:r>
            <a:r>
              <a:rPr lang="en-US" altLang="en-US" dirty="0" smtClean="0"/>
              <a:t>(http://cenews.com/article/8772/steels-sustainability-stance)</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b="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7" tIns="46633" rIns="93267" bIns="46633"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3D2A9276-F14D-45F1-9A68-E4FEEE9BFBAE}" type="slidenum">
              <a:rPr lang="en-US" altLang="en-US">
                <a:latin typeface="Arial" pitchFamily="34" charset="0"/>
              </a:rPr>
              <a:pPr algn="r" eaLnBrk="1" hangingPunct="1">
                <a:spcBef>
                  <a:spcPct val="0"/>
                </a:spcBef>
              </a:pPr>
              <a:t>10</a:t>
            </a:fld>
            <a:endParaRPr lang="en-US" altLang="en-US" dirty="0">
              <a:latin typeface="Arial" pitchFamily="34" charset="0"/>
            </a:endParaRPr>
          </a:p>
        </p:txBody>
      </p:sp>
      <p:sp>
        <p:nvSpPr>
          <p:cNvPr id="174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0" i="0" kern="1200" dirty="0" smtClean="0">
                <a:solidFill>
                  <a:schemeClr val="tx1"/>
                </a:solidFill>
                <a:effectLst/>
                <a:latin typeface="+mn-lt"/>
                <a:ea typeface="+mn-ea"/>
                <a:cs typeface="+mn-cs"/>
              </a:rPr>
              <a:t>The supply chains for various materials are significantly different from one another. Steel for instance is manufactured from recycled materials at a limited number of mill locations.  Materials that are predominantly cradle-to-cradle (multi-cycled) need to be seen from a radically different perspective than cradle-to-grave materials.</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1200" b="0" i="0" kern="1200" dirty="0" smtClean="0">
              <a:solidFill>
                <a:schemeClr val="tx1"/>
              </a:solidFill>
              <a:effectLst/>
              <a:latin typeface="+mn-lt"/>
              <a:ea typeface="+mn-ea"/>
              <a:cs typeface="+mn-cs"/>
            </a:endParaRPr>
          </a:p>
          <a:p>
            <a:pPr eaLnBrk="1" hangingPunct="1">
              <a:spcBef>
                <a:spcPct val="0"/>
              </a:spcBef>
            </a:pPr>
            <a:endParaRPr lang="en-US" altLang="en-US" dirty="0" smtClean="0"/>
          </a:p>
          <a:p>
            <a:pPr eaLnBrk="1" hangingPunct="1">
              <a:spcBef>
                <a:spcPct val="0"/>
              </a:spcBef>
            </a:pPr>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C1E608D-E99E-44F1-BADA-C3A2DE807E99}" type="datetimeFigureOut">
              <a:rPr lang="en-US"/>
              <a:pPr>
                <a:defRPr/>
              </a:pPr>
              <a:t>3/16/2015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9739ACC-BDB9-491A-A33F-47A116F22B3E}" type="slidenum">
              <a:rPr lang="en-US"/>
              <a:pPr>
                <a:defRPr/>
              </a:pPr>
              <a:t>‹#›</a:t>
            </a:fld>
            <a:endParaRPr lang="en-US" dirty="0"/>
          </a:p>
        </p:txBody>
      </p:sp>
    </p:spTree>
    <p:extLst>
      <p:ext uri="{BB962C8B-B14F-4D97-AF65-F5344CB8AC3E}">
        <p14:creationId xmlns:p14="http://schemas.microsoft.com/office/powerpoint/2010/main" val="426915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BB30F0-BBC3-4781-9271-A512D4171DD5}" type="datetimeFigureOut">
              <a:rPr lang="en-US"/>
              <a:pPr>
                <a:defRPr/>
              </a:pPr>
              <a:t>3/16/2015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8434BFF-90B9-42CB-9B2C-24740CB00515}" type="slidenum">
              <a:rPr lang="en-US"/>
              <a:pPr>
                <a:defRPr/>
              </a:pPr>
              <a:t>‹#›</a:t>
            </a:fld>
            <a:endParaRPr lang="en-US" dirty="0"/>
          </a:p>
        </p:txBody>
      </p:sp>
    </p:spTree>
    <p:extLst>
      <p:ext uri="{BB962C8B-B14F-4D97-AF65-F5344CB8AC3E}">
        <p14:creationId xmlns:p14="http://schemas.microsoft.com/office/powerpoint/2010/main" val="625222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D3032F-18A1-4033-A298-56FE2E957FAE}" type="datetimeFigureOut">
              <a:rPr lang="en-US"/>
              <a:pPr>
                <a:defRPr/>
              </a:pPr>
              <a:t>3/16/2015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8AC928D-67FC-4B25-AC0A-ED584DE08F5B}" type="slidenum">
              <a:rPr lang="en-US"/>
              <a:pPr>
                <a:defRPr/>
              </a:pPr>
              <a:t>‹#›</a:t>
            </a:fld>
            <a:endParaRPr lang="en-US" dirty="0"/>
          </a:p>
        </p:txBody>
      </p:sp>
    </p:spTree>
    <p:extLst>
      <p:ext uri="{BB962C8B-B14F-4D97-AF65-F5344CB8AC3E}">
        <p14:creationId xmlns:p14="http://schemas.microsoft.com/office/powerpoint/2010/main" val="200629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0C0F61-C007-4728-85A3-32B2C9987B8A}" type="datetimeFigureOut">
              <a:rPr lang="en-US"/>
              <a:pPr>
                <a:defRPr/>
              </a:pPr>
              <a:t>3/16/2015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24A29F6-408B-4CF2-94BC-87BA1F544E47}" type="slidenum">
              <a:rPr lang="en-US"/>
              <a:pPr>
                <a:defRPr/>
              </a:pPr>
              <a:t>‹#›</a:t>
            </a:fld>
            <a:endParaRPr lang="en-US" dirty="0"/>
          </a:p>
        </p:txBody>
      </p:sp>
    </p:spTree>
    <p:extLst>
      <p:ext uri="{BB962C8B-B14F-4D97-AF65-F5344CB8AC3E}">
        <p14:creationId xmlns:p14="http://schemas.microsoft.com/office/powerpoint/2010/main" val="126259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100380-9526-40FB-B0C4-89A56DCAD151}" type="datetimeFigureOut">
              <a:rPr lang="en-US"/>
              <a:pPr>
                <a:defRPr/>
              </a:pPr>
              <a:t>3/16/2015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ABEA147-BA93-4102-B415-18F501B599B3}" type="slidenum">
              <a:rPr lang="en-US"/>
              <a:pPr>
                <a:defRPr/>
              </a:pPr>
              <a:t>‹#›</a:t>
            </a:fld>
            <a:endParaRPr lang="en-US" dirty="0"/>
          </a:p>
        </p:txBody>
      </p:sp>
    </p:spTree>
    <p:extLst>
      <p:ext uri="{BB962C8B-B14F-4D97-AF65-F5344CB8AC3E}">
        <p14:creationId xmlns:p14="http://schemas.microsoft.com/office/powerpoint/2010/main" val="2381664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75F0C42-DD63-49E7-95F0-493AB3A27125}" type="datetimeFigureOut">
              <a:rPr lang="en-US"/>
              <a:pPr>
                <a:defRPr/>
              </a:pPr>
              <a:t>3/16/2015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7718A3F-2D9B-45B8-9A8B-E13B4AD5D301}" type="slidenum">
              <a:rPr lang="en-US"/>
              <a:pPr>
                <a:defRPr/>
              </a:pPr>
              <a:t>‹#›</a:t>
            </a:fld>
            <a:endParaRPr lang="en-US" dirty="0"/>
          </a:p>
        </p:txBody>
      </p:sp>
    </p:spTree>
    <p:extLst>
      <p:ext uri="{BB962C8B-B14F-4D97-AF65-F5344CB8AC3E}">
        <p14:creationId xmlns:p14="http://schemas.microsoft.com/office/powerpoint/2010/main" val="3334121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4E7FC1A-5394-4039-8DE6-E962C6B7A615}" type="datetimeFigureOut">
              <a:rPr lang="en-US"/>
              <a:pPr>
                <a:defRPr/>
              </a:pPr>
              <a:t>3/16/2015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FBE672E-C842-4F7E-8C5C-2E757478AA78}" type="slidenum">
              <a:rPr lang="en-US"/>
              <a:pPr>
                <a:defRPr/>
              </a:pPr>
              <a:t>‹#›</a:t>
            </a:fld>
            <a:endParaRPr lang="en-US" dirty="0"/>
          </a:p>
        </p:txBody>
      </p:sp>
    </p:spTree>
    <p:extLst>
      <p:ext uri="{BB962C8B-B14F-4D97-AF65-F5344CB8AC3E}">
        <p14:creationId xmlns:p14="http://schemas.microsoft.com/office/powerpoint/2010/main" val="471593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6127A96-7979-400A-A4FE-1EE7D80668E7}" type="datetimeFigureOut">
              <a:rPr lang="en-US"/>
              <a:pPr>
                <a:defRPr/>
              </a:pPr>
              <a:t>3/16/2015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51E3EA0-9BDD-4ED4-8366-76D3FDD25668}" type="slidenum">
              <a:rPr lang="en-US"/>
              <a:pPr>
                <a:defRPr/>
              </a:pPr>
              <a:t>‹#›</a:t>
            </a:fld>
            <a:endParaRPr lang="en-US" dirty="0"/>
          </a:p>
        </p:txBody>
      </p:sp>
    </p:spTree>
    <p:extLst>
      <p:ext uri="{BB962C8B-B14F-4D97-AF65-F5344CB8AC3E}">
        <p14:creationId xmlns:p14="http://schemas.microsoft.com/office/powerpoint/2010/main" val="2752953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847B78-E30F-4031-B9AD-F14E993CCE9D}" type="datetimeFigureOut">
              <a:rPr lang="en-US"/>
              <a:pPr>
                <a:defRPr/>
              </a:pPr>
              <a:t>3/16/2015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66FA357-6036-423C-AC41-30ED70DEE7D0}" type="slidenum">
              <a:rPr lang="en-US"/>
              <a:pPr>
                <a:defRPr/>
              </a:pPr>
              <a:t>‹#›</a:t>
            </a:fld>
            <a:endParaRPr lang="en-US" dirty="0"/>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4800" y="152401"/>
            <a:ext cx="1049339"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151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9AEEC1-6C59-428F-8E92-AF9E398D782F}" type="datetimeFigureOut">
              <a:rPr lang="en-US"/>
              <a:pPr>
                <a:defRPr/>
              </a:pPr>
              <a:t>3/16/2015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9973DE5-C06F-47DD-B93D-F3D36D0221E4}" type="slidenum">
              <a:rPr lang="en-US"/>
              <a:pPr>
                <a:defRPr/>
              </a:pPr>
              <a:t>‹#›</a:t>
            </a:fld>
            <a:endParaRPr lang="en-US" dirty="0"/>
          </a:p>
        </p:txBody>
      </p:sp>
    </p:spTree>
    <p:extLst>
      <p:ext uri="{BB962C8B-B14F-4D97-AF65-F5344CB8AC3E}">
        <p14:creationId xmlns:p14="http://schemas.microsoft.com/office/powerpoint/2010/main" val="521781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B642B5-FB23-45A2-81BE-19794D2BD7FD}" type="datetimeFigureOut">
              <a:rPr lang="en-US"/>
              <a:pPr>
                <a:defRPr/>
              </a:pPr>
              <a:t>3/16/2015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2274B63-2000-4478-91E6-50D2C21D0384}" type="slidenum">
              <a:rPr lang="en-US"/>
              <a:pPr>
                <a:defRPr/>
              </a:pPr>
              <a:t>‹#›</a:t>
            </a:fld>
            <a:endParaRPr lang="en-US" dirty="0"/>
          </a:p>
        </p:txBody>
      </p:sp>
    </p:spTree>
    <p:extLst>
      <p:ext uri="{BB962C8B-B14F-4D97-AF65-F5344CB8AC3E}">
        <p14:creationId xmlns:p14="http://schemas.microsoft.com/office/powerpoint/2010/main" val="2345172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DE9E86-FF8B-4D8B-BDDD-099A6E922513}" type="datetimeFigureOut">
              <a:rPr lang="en-US"/>
              <a:pPr>
                <a:defRPr/>
              </a:pPr>
              <a:t>3/16/2015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30F0EDA-30E6-4FBD-8839-5C883CBC29A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www.aisc.org/sustainability"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jpeg"/><Relationship Id="rId7"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8" Type="http://schemas.openxmlformats.org/officeDocument/2006/relationships/image" Target="../media/image69.jpeg"/><Relationship Id="rId13" Type="http://schemas.openxmlformats.org/officeDocument/2006/relationships/image" Target="../media/image74.jpeg"/><Relationship Id="rId3" Type="http://schemas.openxmlformats.org/officeDocument/2006/relationships/image" Target="../media/image65.jpeg"/><Relationship Id="rId7" Type="http://schemas.openxmlformats.org/officeDocument/2006/relationships/image" Target="../media/image68.jpeg"/><Relationship Id="rId12" Type="http://schemas.openxmlformats.org/officeDocument/2006/relationships/image" Target="../media/image73.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2.jpeg"/><Relationship Id="rId5" Type="http://schemas.openxmlformats.org/officeDocument/2006/relationships/image" Target="../media/image66.png"/><Relationship Id="rId10" Type="http://schemas.openxmlformats.org/officeDocument/2006/relationships/image" Target="../media/image71.jpeg"/><Relationship Id="rId4" Type="http://schemas.openxmlformats.org/officeDocument/2006/relationships/image" Target="../media/image35.png"/><Relationship Id="rId9" Type="http://schemas.openxmlformats.org/officeDocument/2006/relationships/image" Target="../media/image70.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aisc.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aisc.org/teachingaid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79.jpeg"/></Relationships>
</file>

<file path=ppt/slides/_rels/slide4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82.jpeg"/><Relationship Id="rId4" Type="http://schemas.openxmlformats.org/officeDocument/2006/relationships/image" Target="../media/image81.jpeg"/></Relationships>
</file>

<file path=ppt/slides/_rels/slide4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4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45.xml"/><Relationship Id="rId7" Type="http://schemas.openxmlformats.org/officeDocument/2006/relationships/image" Target="../media/image9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7.png"/><Relationship Id="rId5" Type="http://schemas.openxmlformats.org/officeDocument/2006/relationships/oleObject" Target="../embeddings/oleObject1.bin"/><Relationship Id="rId4" Type="http://schemas.openxmlformats.org/officeDocument/2006/relationships/image" Target="../media/image89.jpeg"/><Relationship Id="rId9" Type="http://schemas.openxmlformats.org/officeDocument/2006/relationships/image" Target="../media/image88.png"/></Relationships>
</file>

<file path=ppt/slides/_rels/slide4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92.jpeg"/></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4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98.png"/></Relationships>
</file>

<file path=ppt/slides/_rels/slide5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03.png"/></Relationships>
</file>

<file path=ppt/slides/_rels/slide5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106.jpeg"/><Relationship Id="rId4" Type="http://schemas.openxmlformats.org/officeDocument/2006/relationships/image" Target="../media/image105.png"/></Relationships>
</file>

<file path=ppt/slides/_rels/slide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08.jpeg"/></Relationships>
</file>

<file path=ppt/slides/_rels/slide61.xml.rels><?xml version="1.0" encoding="UTF-8" standalone="yes"?>
<Relationships xmlns="http://schemas.openxmlformats.org/package/2006/relationships"><Relationship Id="rId8" Type="http://schemas.openxmlformats.org/officeDocument/2006/relationships/hyperlink" Target="http://www.modernsteel.com/Uploads/Issues/June_2004/30730_dfd.pdf" TargetMode="External"/><Relationship Id="rId3" Type="http://schemas.openxmlformats.org/officeDocument/2006/relationships/hyperlink" Target="http://www.modernsteel.com/Uploads/Issues/July_2012/072012_model.pdf" TargetMode="External"/><Relationship Id="rId7" Type="http://schemas.openxmlformats.org/officeDocument/2006/relationships/hyperlink" Target="http://www.aisc.org/WorkArea/linkit.aspx?LinkIdentifier=id&amp;ItemID=33666" TargetMode="External"/><Relationship Id="rId2" Type="http://schemas.openxmlformats.org/officeDocument/2006/relationships/hyperlink" Target="http://www.modernsteel.com/Uploads/Issues/March_2008/032008_30775_cives_web.pdf" TargetMode="External"/><Relationship Id="rId1" Type="http://schemas.openxmlformats.org/officeDocument/2006/relationships/slideLayout" Target="../slideLayouts/slideLayout7.xml"/><Relationship Id="rId6" Type="http://schemas.openxmlformats.org/officeDocument/2006/relationships/hyperlink" Target="http://msc.aisc.org/globalassets/modern-steel/archives/2006/08/2006v08_at_your_service.pdf" TargetMode="External"/><Relationship Id="rId5" Type="http://schemas.openxmlformats.org/officeDocument/2006/relationships/hyperlink" Target="http://www.thegbi.org/about-gbi/ANSI-GBI-standards-document.shtml" TargetMode="External"/><Relationship Id="rId4" Type="http://schemas.openxmlformats.org/officeDocument/2006/relationships/hyperlink" Target="http://www.aisc.org/sustainability"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www.modernsteel.com/Uploads/Issues/February_2014/022014_Keep_on.pdf" TargetMode="External"/><Relationship Id="rId7" Type="http://schemas.openxmlformats.org/officeDocument/2006/relationships/hyperlink" Target="http://cenews.com/article/8772/steels-sustainability-stance" TargetMode="External"/><Relationship Id="rId2" Type="http://schemas.openxmlformats.org/officeDocument/2006/relationships/hyperlink" Target="http://www.thegbi.org/gbi/Green_Building_Rating_UofM.pdf" TargetMode="External"/><Relationship Id="rId1" Type="http://schemas.openxmlformats.org/officeDocument/2006/relationships/slideLayout" Target="../slideLayouts/slideLayout7.xml"/><Relationship Id="rId6" Type="http://schemas.openxmlformats.org/officeDocument/2006/relationships/hyperlink" Target="http://www.modernsteel.com/Uploads/Issues/March_2012/032012_thermal_bridging_March_insert" TargetMode="External"/><Relationship Id="rId5" Type="http://schemas.openxmlformats.org/officeDocument/2006/relationships/hyperlink" Target="http://www.modernsteel.com/Uploads/Issues/July_2010/072010_sustainability_web.pdf" TargetMode="External"/><Relationship Id="rId4" Type="http://schemas.openxmlformats.org/officeDocument/2006/relationships/hyperlink" Target="http://www.aisc.org/WorkArea/linkit.aspx?LinkIdentifier=id&amp;ItemID=2350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risty%20Webber%201"/>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3"/>
          <p:cNvSpPr>
            <a:spLocks noChangeArrowheads="1"/>
          </p:cNvSpPr>
          <p:nvPr/>
        </p:nvSpPr>
        <p:spPr bwMode="auto">
          <a:xfrm>
            <a:off x="0" y="4763"/>
            <a:ext cx="9144000" cy="6858000"/>
          </a:xfrm>
          <a:prstGeom prst="rect">
            <a:avLst/>
          </a:prstGeom>
          <a:solidFill>
            <a:srgbClr val="005800">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pic>
        <p:nvPicPr>
          <p:cNvPr id="2052" name="Picture 6" descr="AISC_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5672138"/>
            <a:ext cx="12192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4"/>
          <p:cNvSpPr txBox="1">
            <a:spLocks noChangeArrowheads="1"/>
          </p:cNvSpPr>
          <p:nvPr/>
        </p:nvSpPr>
        <p:spPr bwMode="auto">
          <a:xfrm>
            <a:off x="198438" y="554038"/>
            <a:ext cx="6735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9900"/>
                </a:solidFill>
                <a:latin typeface="Arial" charset="0"/>
                <a:cs typeface="Arial" charset="0"/>
              </a:defRPr>
            </a:lvl1pPr>
            <a:lvl2pPr marL="742950" indent="-285750" eaLnBrk="0" hangingPunct="0">
              <a:defRPr sz="2000">
                <a:solidFill>
                  <a:srgbClr val="009900"/>
                </a:solidFill>
                <a:latin typeface="Arial" charset="0"/>
                <a:cs typeface="Arial" charset="0"/>
              </a:defRPr>
            </a:lvl2pPr>
            <a:lvl3pPr marL="1143000" indent="-228600" eaLnBrk="0" hangingPunct="0">
              <a:defRPr sz="2000">
                <a:solidFill>
                  <a:srgbClr val="009900"/>
                </a:solidFill>
                <a:latin typeface="Arial" charset="0"/>
                <a:cs typeface="Arial" charset="0"/>
              </a:defRPr>
            </a:lvl3pPr>
            <a:lvl4pPr marL="1600200" indent="-228600" eaLnBrk="0" hangingPunct="0">
              <a:defRPr sz="2000">
                <a:solidFill>
                  <a:srgbClr val="009900"/>
                </a:solidFill>
                <a:latin typeface="Arial" charset="0"/>
                <a:cs typeface="Arial" charset="0"/>
              </a:defRPr>
            </a:lvl4pPr>
            <a:lvl5pPr marL="2057400" indent="-228600" eaLnBrk="0" hangingPunct="0">
              <a:defRPr sz="2000">
                <a:solidFill>
                  <a:srgbClr val="009900"/>
                </a:solidFill>
                <a:latin typeface="Arial" charset="0"/>
                <a:cs typeface="Arial" charset="0"/>
              </a:defRPr>
            </a:lvl5pPr>
            <a:lvl6pPr marL="2514600" indent="-228600" eaLnBrk="0" fontAlgn="base" hangingPunct="0">
              <a:spcBef>
                <a:spcPct val="0"/>
              </a:spcBef>
              <a:spcAft>
                <a:spcPct val="0"/>
              </a:spcAft>
              <a:defRPr sz="2000">
                <a:solidFill>
                  <a:srgbClr val="009900"/>
                </a:solidFill>
                <a:latin typeface="Arial" charset="0"/>
                <a:cs typeface="Arial" charset="0"/>
              </a:defRPr>
            </a:lvl6pPr>
            <a:lvl7pPr marL="2971800" indent="-228600" eaLnBrk="0" fontAlgn="base" hangingPunct="0">
              <a:spcBef>
                <a:spcPct val="0"/>
              </a:spcBef>
              <a:spcAft>
                <a:spcPct val="0"/>
              </a:spcAft>
              <a:defRPr sz="2000">
                <a:solidFill>
                  <a:srgbClr val="009900"/>
                </a:solidFill>
                <a:latin typeface="Arial" charset="0"/>
                <a:cs typeface="Arial" charset="0"/>
              </a:defRPr>
            </a:lvl7pPr>
            <a:lvl8pPr marL="3429000" indent="-228600" eaLnBrk="0" fontAlgn="base" hangingPunct="0">
              <a:spcBef>
                <a:spcPct val="0"/>
              </a:spcBef>
              <a:spcAft>
                <a:spcPct val="0"/>
              </a:spcAft>
              <a:defRPr sz="2000">
                <a:solidFill>
                  <a:srgbClr val="009900"/>
                </a:solidFill>
                <a:latin typeface="Arial" charset="0"/>
                <a:cs typeface="Arial" charset="0"/>
              </a:defRPr>
            </a:lvl8pPr>
            <a:lvl9pPr marL="3886200" indent="-228600" eaLnBrk="0" fontAlgn="base" hangingPunct="0">
              <a:spcBef>
                <a:spcPct val="0"/>
              </a:spcBef>
              <a:spcAft>
                <a:spcPct val="0"/>
              </a:spcAft>
              <a:defRPr sz="2000">
                <a:solidFill>
                  <a:srgbClr val="009900"/>
                </a:solidFill>
                <a:latin typeface="Arial" charset="0"/>
                <a:cs typeface="Arial" charset="0"/>
              </a:defRPr>
            </a:lvl9pPr>
          </a:lstStyle>
          <a:p>
            <a:pPr fontAlgn="auto">
              <a:spcBef>
                <a:spcPts val="0"/>
              </a:spcBef>
              <a:spcAft>
                <a:spcPts val="0"/>
              </a:spcAft>
              <a:defRPr/>
            </a:pPr>
            <a:r>
              <a:rPr lang="en-US" sz="3600" b="1" dirty="0" smtClean="0">
                <a:solidFill>
                  <a:schemeClr val="bg1"/>
                </a:solidFill>
                <a:latin typeface="+mn-lt"/>
              </a:rPr>
              <a:t>Structural Steel &amp; Sustainability</a:t>
            </a:r>
            <a:endParaRPr lang="en-US" sz="2800" b="1" dirty="0">
              <a:solidFill>
                <a:srgbClr val="92D050"/>
              </a:solidFill>
              <a:latin typeface="+mn-lt"/>
            </a:endParaRPr>
          </a:p>
        </p:txBody>
      </p:sp>
      <p:sp>
        <p:nvSpPr>
          <p:cNvPr id="7" name="TextBox 10"/>
          <p:cNvSpPr txBox="1">
            <a:spLocks noChangeArrowheads="1"/>
          </p:cNvSpPr>
          <p:nvPr/>
        </p:nvSpPr>
        <p:spPr bwMode="auto">
          <a:xfrm>
            <a:off x="234546" y="1925392"/>
            <a:ext cx="4263347"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fontAlgn="auto" hangingPunct="1">
              <a:spcBef>
                <a:spcPts val="0"/>
              </a:spcBef>
              <a:spcAft>
                <a:spcPts val="0"/>
              </a:spcAft>
              <a:buFontTx/>
              <a:buNone/>
              <a:defRPr/>
            </a:pPr>
            <a:r>
              <a:rPr lang="en-US" altLang="zh-CN" sz="1800" dirty="0">
                <a:solidFill>
                  <a:schemeClr val="bg1"/>
                </a:solidFill>
                <a:latin typeface="+mn-lt"/>
              </a:rPr>
              <a:t>Prepared by</a:t>
            </a:r>
            <a:r>
              <a:rPr lang="en-US" altLang="zh-CN" sz="1800" dirty="0" smtClean="0">
                <a:solidFill>
                  <a:schemeClr val="bg1"/>
                </a:solidFill>
                <a:latin typeface="+mn-lt"/>
              </a:rPr>
              <a:t>:</a:t>
            </a:r>
          </a:p>
          <a:p>
            <a:pPr fontAlgn="auto">
              <a:spcBef>
                <a:spcPts val="0"/>
              </a:spcBef>
              <a:spcAft>
                <a:spcPts val="0"/>
              </a:spcAft>
              <a:buFont typeface="Arial" pitchFamily="34" charset="0"/>
              <a:buNone/>
              <a:defRPr/>
            </a:pPr>
            <a:r>
              <a:rPr lang="en-US" altLang="zh-CN" sz="1800" dirty="0" smtClean="0">
                <a:solidFill>
                  <a:schemeClr val="bg1"/>
                </a:solidFill>
                <a:latin typeface="+mn-lt"/>
              </a:rPr>
              <a:t>John Cross</a:t>
            </a:r>
            <a:r>
              <a:rPr lang="en-US" sz="1800" dirty="0">
                <a:solidFill>
                  <a:schemeClr val="bg1"/>
                </a:solidFill>
                <a:latin typeface="+mn-lt"/>
                <a:cs typeface="+mn-cs"/>
              </a:rPr>
              <a:t>, </a:t>
            </a:r>
            <a:r>
              <a:rPr lang="en-US" sz="1800" dirty="0" smtClean="0">
                <a:solidFill>
                  <a:schemeClr val="bg1"/>
                </a:solidFill>
                <a:latin typeface="+mn-lt"/>
                <a:cs typeface="+mn-cs"/>
              </a:rPr>
              <a:t>PE, LEED AP</a:t>
            </a:r>
            <a:endParaRPr lang="en-US" sz="1800" dirty="0">
              <a:solidFill>
                <a:schemeClr val="bg1"/>
              </a:solidFill>
              <a:latin typeface="+mn-lt"/>
              <a:cs typeface="+mn-cs"/>
            </a:endParaRPr>
          </a:p>
          <a:p>
            <a:pPr fontAlgn="auto">
              <a:spcBef>
                <a:spcPts val="0"/>
              </a:spcBef>
              <a:spcAft>
                <a:spcPts val="0"/>
              </a:spcAft>
              <a:buFont typeface="Arial" pitchFamily="34" charset="0"/>
              <a:buNone/>
              <a:defRPr/>
            </a:pPr>
            <a:r>
              <a:rPr lang="en-US" sz="1800" dirty="0">
                <a:solidFill>
                  <a:schemeClr val="bg1"/>
                </a:solidFill>
                <a:latin typeface="+mn-lt"/>
                <a:cs typeface="+mn-cs"/>
              </a:rPr>
              <a:t>Vice President</a:t>
            </a:r>
          </a:p>
          <a:p>
            <a:pPr eaLnBrk="1" fontAlgn="auto" hangingPunct="1">
              <a:spcBef>
                <a:spcPts val="0"/>
              </a:spcBef>
              <a:spcAft>
                <a:spcPts val="0"/>
              </a:spcAft>
              <a:buFontTx/>
              <a:buNone/>
              <a:defRPr/>
            </a:pPr>
            <a:r>
              <a:rPr lang="en-US" altLang="zh-CN" sz="1800" dirty="0" smtClean="0">
                <a:solidFill>
                  <a:schemeClr val="bg1"/>
                </a:solidFill>
                <a:latin typeface="+mn-lt"/>
              </a:rPr>
              <a:t>American Institute of Steel Construction</a:t>
            </a:r>
          </a:p>
          <a:p>
            <a:pPr eaLnBrk="1" fontAlgn="auto" hangingPunct="1">
              <a:spcBef>
                <a:spcPts val="0"/>
              </a:spcBef>
              <a:spcAft>
                <a:spcPts val="0"/>
              </a:spcAft>
              <a:buFontTx/>
              <a:buNone/>
              <a:defRPr/>
            </a:pPr>
            <a:endParaRPr lang="en-US" altLang="zh-CN" sz="1800" dirty="0">
              <a:solidFill>
                <a:schemeClr val="bg1"/>
              </a:solidFill>
              <a:latin typeface="+mn-lt"/>
            </a:endParaRPr>
          </a:p>
          <a:p>
            <a:pPr eaLnBrk="1" fontAlgn="auto" hangingPunct="1">
              <a:spcBef>
                <a:spcPts val="0"/>
              </a:spcBef>
              <a:spcAft>
                <a:spcPts val="0"/>
              </a:spcAft>
              <a:buFontTx/>
              <a:buNone/>
              <a:defRPr/>
            </a:pPr>
            <a:r>
              <a:rPr lang="en-US" altLang="zh-CN" sz="1800" dirty="0">
                <a:solidFill>
                  <a:schemeClr val="bg1"/>
                </a:solidFill>
                <a:latin typeface="+mn-lt"/>
              </a:rPr>
              <a:t>Tim Mrozowski, A.I.A. </a:t>
            </a:r>
          </a:p>
          <a:p>
            <a:pPr eaLnBrk="1" fontAlgn="auto" hangingPunct="1">
              <a:spcBef>
                <a:spcPts val="0"/>
              </a:spcBef>
              <a:spcAft>
                <a:spcPts val="0"/>
              </a:spcAft>
              <a:buFontTx/>
              <a:buNone/>
              <a:defRPr/>
            </a:pPr>
            <a:r>
              <a:rPr lang="en-US" altLang="zh-CN" sz="1800" dirty="0">
                <a:solidFill>
                  <a:schemeClr val="bg1"/>
                </a:solidFill>
                <a:latin typeface="+mn-lt"/>
              </a:rPr>
              <a:t>Construction Management Program</a:t>
            </a:r>
          </a:p>
          <a:p>
            <a:pPr eaLnBrk="1" fontAlgn="auto" hangingPunct="1">
              <a:spcBef>
                <a:spcPts val="0"/>
              </a:spcBef>
              <a:spcAft>
                <a:spcPts val="0"/>
              </a:spcAft>
              <a:buFontTx/>
              <a:buNone/>
              <a:defRPr/>
            </a:pPr>
            <a:r>
              <a:rPr lang="en-US" altLang="zh-CN" sz="1800" dirty="0">
                <a:solidFill>
                  <a:schemeClr val="bg1"/>
                </a:solidFill>
                <a:latin typeface="+mn-lt"/>
              </a:rPr>
              <a:t>School of Planning Design and Construction</a:t>
            </a:r>
          </a:p>
          <a:p>
            <a:pPr eaLnBrk="1" fontAlgn="auto" hangingPunct="1">
              <a:spcBef>
                <a:spcPts val="0"/>
              </a:spcBef>
              <a:spcAft>
                <a:spcPts val="0"/>
              </a:spcAft>
              <a:buFontTx/>
              <a:buNone/>
              <a:defRPr/>
            </a:pPr>
            <a:r>
              <a:rPr lang="en-US" altLang="zh-CN" sz="1800" dirty="0">
                <a:solidFill>
                  <a:schemeClr val="bg1"/>
                </a:solidFill>
                <a:latin typeface="+mn-lt"/>
              </a:rPr>
              <a:t>Michigan State </a:t>
            </a:r>
            <a:r>
              <a:rPr lang="en-US" altLang="zh-CN" sz="1800" dirty="0" smtClean="0">
                <a:solidFill>
                  <a:schemeClr val="bg1"/>
                </a:solidFill>
                <a:latin typeface="+mn-lt"/>
              </a:rPr>
              <a:t>University</a:t>
            </a:r>
          </a:p>
          <a:p>
            <a:pPr eaLnBrk="1" fontAlgn="auto" hangingPunct="1">
              <a:spcBef>
                <a:spcPts val="0"/>
              </a:spcBef>
              <a:spcAft>
                <a:spcPts val="0"/>
              </a:spcAft>
              <a:buFontTx/>
              <a:buNone/>
              <a:defRPr/>
            </a:pPr>
            <a:endParaRPr lang="en-US" altLang="zh-CN" sz="1800" dirty="0">
              <a:solidFill>
                <a:schemeClr val="bg1"/>
              </a:solidFill>
              <a:latin typeface="+mn-lt"/>
            </a:endParaRPr>
          </a:p>
          <a:p>
            <a:pPr eaLnBrk="1" fontAlgn="auto" hangingPunct="1">
              <a:spcBef>
                <a:spcPts val="0"/>
              </a:spcBef>
              <a:spcAft>
                <a:spcPts val="0"/>
              </a:spcAft>
              <a:buFontTx/>
              <a:buNone/>
              <a:defRPr/>
            </a:pPr>
            <a:r>
              <a:rPr lang="en-US" altLang="zh-CN" sz="1800" dirty="0" smtClean="0">
                <a:solidFill>
                  <a:schemeClr val="bg1"/>
                </a:solidFill>
                <a:latin typeface="+mn-lt"/>
              </a:rPr>
              <a:t>Lawrence F. Kruth</a:t>
            </a:r>
            <a:r>
              <a:rPr lang="en-US" sz="1800" dirty="0">
                <a:solidFill>
                  <a:schemeClr val="bg1"/>
                </a:solidFill>
                <a:latin typeface="+mn-lt"/>
                <a:cs typeface="+mn-cs"/>
              </a:rPr>
              <a:t>, PE</a:t>
            </a:r>
            <a:br>
              <a:rPr lang="en-US" sz="1800" dirty="0">
                <a:solidFill>
                  <a:schemeClr val="bg1"/>
                </a:solidFill>
                <a:latin typeface="+mn-lt"/>
                <a:cs typeface="+mn-cs"/>
              </a:rPr>
            </a:br>
            <a:r>
              <a:rPr lang="en-US" sz="1800" dirty="0">
                <a:solidFill>
                  <a:schemeClr val="bg1"/>
                </a:solidFill>
                <a:latin typeface="+mn-lt"/>
                <a:cs typeface="+mn-cs"/>
              </a:rPr>
              <a:t>Vice President </a:t>
            </a:r>
            <a:endParaRPr lang="en-US" sz="1800" dirty="0" smtClean="0">
              <a:solidFill>
                <a:schemeClr val="bg1"/>
              </a:solidFill>
              <a:latin typeface="+mn-lt"/>
              <a:cs typeface="+mn-cs"/>
            </a:endParaRPr>
          </a:p>
          <a:p>
            <a:pPr eaLnBrk="1" fontAlgn="auto" hangingPunct="1">
              <a:spcBef>
                <a:spcPts val="0"/>
              </a:spcBef>
              <a:spcAft>
                <a:spcPts val="0"/>
              </a:spcAft>
              <a:buFontTx/>
              <a:buNone/>
              <a:defRPr/>
            </a:pPr>
            <a:r>
              <a:rPr lang="en-US" sz="1800" dirty="0" smtClean="0">
                <a:solidFill>
                  <a:schemeClr val="bg1"/>
                </a:solidFill>
                <a:latin typeface="+mn-lt"/>
                <a:cs typeface="+mn-cs"/>
              </a:rPr>
              <a:t>Douglas </a:t>
            </a:r>
            <a:r>
              <a:rPr lang="en-US" sz="1800" dirty="0">
                <a:solidFill>
                  <a:schemeClr val="bg1"/>
                </a:solidFill>
                <a:latin typeface="+mn-lt"/>
                <a:cs typeface="+mn-cs"/>
              </a:rPr>
              <a:t>Steel Fabricating Corp</a:t>
            </a:r>
            <a:r>
              <a:rPr lang="en-US" altLang="zh-CN" sz="1800" dirty="0" smtClean="0">
                <a:solidFill>
                  <a:schemeClr val="bg1"/>
                </a:solidFill>
                <a:latin typeface="+mn-lt"/>
              </a:rPr>
              <a:t> </a:t>
            </a:r>
          </a:p>
          <a:p>
            <a:pPr eaLnBrk="1" fontAlgn="auto" hangingPunct="1">
              <a:spcBef>
                <a:spcPts val="0"/>
              </a:spcBef>
              <a:spcAft>
                <a:spcPts val="0"/>
              </a:spcAft>
              <a:buFontTx/>
              <a:buNone/>
              <a:defRPr/>
            </a:pPr>
            <a:endParaRPr lang="en-US" altLang="zh-CN" sz="1800" dirty="0">
              <a:solidFill>
                <a:schemeClr val="bg1"/>
              </a:solidFill>
              <a:latin typeface="+mn-lt"/>
            </a:endParaRPr>
          </a:p>
          <a:p>
            <a:pPr eaLnBrk="1" fontAlgn="auto" hangingPunct="1">
              <a:spcBef>
                <a:spcPts val="0"/>
              </a:spcBef>
              <a:spcAft>
                <a:spcPts val="0"/>
              </a:spcAft>
              <a:buFontTx/>
              <a:buNone/>
              <a:defRPr/>
            </a:pPr>
            <a:endParaRPr lang="en-US" altLang="zh-CN" sz="1800" dirty="0" smtClean="0">
              <a:solidFill>
                <a:schemeClr val="bg1"/>
              </a:solidFill>
              <a:latin typeface="+mn-lt"/>
            </a:endParaRPr>
          </a:p>
          <a:p>
            <a:pPr eaLnBrk="1" fontAlgn="auto" hangingPunct="1">
              <a:spcBef>
                <a:spcPts val="0"/>
              </a:spcBef>
              <a:spcAft>
                <a:spcPts val="0"/>
              </a:spcAft>
              <a:buFontTx/>
              <a:buNone/>
              <a:defRPr/>
            </a:pPr>
            <a:endParaRPr lang="en-US" altLang="zh-CN" sz="1800" dirty="0">
              <a:solidFill>
                <a:schemeClr val="bg1"/>
              </a:solidFill>
              <a:latin typeface="+mn-lt"/>
            </a:endParaRPr>
          </a:p>
          <a:p>
            <a:pPr eaLnBrk="1" fontAlgn="auto" hangingPunct="1">
              <a:spcBef>
                <a:spcPts val="0"/>
              </a:spcBef>
              <a:spcAft>
                <a:spcPts val="0"/>
              </a:spcAft>
              <a:buFontTx/>
              <a:buNone/>
              <a:defRPr/>
            </a:pPr>
            <a:r>
              <a:rPr lang="en-US" altLang="zh-CN" sz="1800" dirty="0" smtClean="0">
                <a:solidFill>
                  <a:schemeClr val="bg1"/>
                </a:solidFill>
                <a:latin typeface="+mn-lt"/>
              </a:rPr>
              <a:t>March 2015</a:t>
            </a:r>
            <a:endParaRPr lang="en-US" altLang="zh-CN" sz="1800" dirty="0">
              <a:solidFill>
                <a:schemeClr val="bg1"/>
              </a:solidFill>
              <a:latin typeface="+mn-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286975"/>
            <a:ext cx="8229600" cy="61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EC2442A3-C804-4E98-9BC6-1E9C53910178}" type="slidenum">
              <a:rPr lang="en-US" altLang="zh-CN" sz="1200" smtClean="0">
                <a:latin typeface="+mn-lt"/>
              </a:rPr>
              <a:pPr eaLnBrk="1" hangingPunct="1">
                <a:spcBef>
                  <a:spcPct val="0"/>
                </a:spcBef>
                <a:buFontTx/>
                <a:buNone/>
                <a:defRPr/>
              </a:pPr>
              <a:t>10</a:t>
            </a:fld>
            <a:endParaRPr lang="en-US" altLang="zh-CN" sz="1200" dirty="0" smtClean="0">
              <a:latin typeface="+mn-lt"/>
            </a:endParaRPr>
          </a:p>
        </p:txBody>
      </p:sp>
      <p:sp>
        <p:nvSpPr>
          <p:cNvPr id="6" name="Rectangle 5"/>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9463" y="954088"/>
            <a:ext cx="7831137" cy="587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1493838"/>
            <a:ext cx="1824038" cy="5332412"/>
          </a:xfrm>
          <a:prstGeom prst="rect">
            <a:avLst/>
          </a:prstGeom>
          <a:solidFill>
            <a:schemeClr val="bg1">
              <a:lumMod val="6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2357438" y="2767013"/>
            <a:ext cx="6253162" cy="4059237"/>
          </a:xfrm>
          <a:prstGeom prst="rect">
            <a:avLst/>
          </a:prstGeom>
          <a:solidFill>
            <a:schemeClr val="bg1">
              <a:lumMod val="6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21" name="TextBox 5"/>
          <p:cNvSpPr txBox="1">
            <a:spLocks noChangeArrowheads="1"/>
          </p:cNvSpPr>
          <p:nvPr/>
        </p:nvSpPr>
        <p:spPr bwMode="auto">
          <a:xfrm>
            <a:off x="0" y="27305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Gate-to-Gate</a:t>
            </a:r>
          </a:p>
        </p:txBody>
      </p:sp>
      <p:sp>
        <p:nvSpPr>
          <p:cNvPr id="8" name="Slide Number Placeholder 5"/>
          <p:cNvSpPr>
            <a:spLocks noGrp="1"/>
          </p:cNvSpPr>
          <p:nvPr>
            <p:ph type="sldNum" sz="quarter" idx="12"/>
          </p:nvPr>
        </p:nvSpPr>
        <p:spPr bwMode="auto">
          <a:xfrm>
            <a:off x="6858000" y="64277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46417D08-0021-45D4-A0C8-04DBCD278BF7}" type="slidenum">
              <a:rPr lang="en-US" altLang="zh-CN" sz="1200" smtClean="0">
                <a:latin typeface="+mn-lt"/>
              </a:rPr>
              <a:pPr eaLnBrk="1" hangingPunct="1">
                <a:spcBef>
                  <a:spcPct val="0"/>
                </a:spcBef>
                <a:buFontTx/>
                <a:buNone/>
                <a:defRPr/>
              </a:pPr>
              <a:t>11</a:t>
            </a:fld>
            <a:endParaRPr lang="en-US" altLang="zh-CN" sz="1200" dirty="0" smtClean="0">
              <a:latin typeface="+mn-lt"/>
            </a:endParaRPr>
          </a:p>
        </p:txBody>
      </p:sp>
      <p:sp>
        <p:nvSpPr>
          <p:cNvPr id="7" name="Rectangle 6"/>
          <p:cNvSpPr/>
          <p:nvPr/>
        </p:nvSpPr>
        <p:spPr>
          <a:xfrm>
            <a:off x="8496066" y="5845556"/>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200" y="1025525"/>
            <a:ext cx="7775575" cy="58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92138" y="4648200"/>
            <a:ext cx="2132012" cy="2209800"/>
          </a:xfrm>
          <a:prstGeom prst="rect">
            <a:avLst/>
          </a:prstGeom>
          <a:solidFill>
            <a:schemeClr val="bg1">
              <a:lumMod val="6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2724150" y="2838450"/>
            <a:ext cx="5889625" cy="4019550"/>
          </a:xfrm>
          <a:prstGeom prst="rect">
            <a:avLst/>
          </a:prstGeom>
          <a:solidFill>
            <a:schemeClr val="bg1">
              <a:lumMod val="6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5" name="TextBox 5"/>
          <p:cNvSpPr txBox="1">
            <a:spLocks noChangeArrowheads="1"/>
          </p:cNvSpPr>
          <p:nvPr/>
        </p:nvSpPr>
        <p:spPr bwMode="auto">
          <a:xfrm>
            <a:off x="0" y="3794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Cradle-to-Gate</a:t>
            </a:r>
          </a:p>
        </p:txBody>
      </p:sp>
      <p:sp>
        <p:nvSpPr>
          <p:cNvPr id="8" name="Slide Number Placeholder 5"/>
          <p:cNvSpPr>
            <a:spLocks noGrp="1"/>
          </p:cNvSpPr>
          <p:nvPr>
            <p:ph type="sldNum" sz="quarter" idx="12"/>
          </p:nvPr>
        </p:nvSpPr>
        <p:spPr bwMode="auto">
          <a:xfrm>
            <a:off x="6858000" y="640080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F532D2C4-BA45-4875-90C4-403C236B0F0B}" type="slidenum">
              <a:rPr lang="en-US" altLang="zh-CN" sz="1200" smtClean="0">
                <a:latin typeface="+mn-lt"/>
              </a:rPr>
              <a:pPr eaLnBrk="1" hangingPunct="1">
                <a:spcBef>
                  <a:spcPct val="0"/>
                </a:spcBef>
                <a:buFontTx/>
                <a:buNone/>
                <a:defRPr/>
              </a:pPr>
              <a:t>12</a:t>
            </a:fld>
            <a:endParaRPr lang="en-US" altLang="zh-CN" sz="1200" dirty="0" smtClean="0">
              <a:latin typeface="+mn-lt"/>
            </a:endParaRPr>
          </a:p>
        </p:txBody>
      </p:sp>
      <p:sp>
        <p:nvSpPr>
          <p:cNvPr id="7" name="Rectangle 6"/>
          <p:cNvSpPr/>
          <p:nvPr/>
        </p:nvSpPr>
        <p:spPr>
          <a:xfrm>
            <a:off x="8493721"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400" y="1030288"/>
            <a:ext cx="7769225" cy="582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96913" y="4648200"/>
            <a:ext cx="3294062" cy="2097088"/>
          </a:xfrm>
          <a:prstGeom prst="rect">
            <a:avLst/>
          </a:prstGeom>
          <a:solidFill>
            <a:schemeClr val="bg1">
              <a:lumMod val="6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268" name="TextBox 5"/>
          <p:cNvSpPr txBox="1">
            <a:spLocks noChangeArrowheads="1"/>
          </p:cNvSpPr>
          <p:nvPr/>
        </p:nvSpPr>
        <p:spPr bwMode="auto">
          <a:xfrm>
            <a:off x="0" y="38417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Cradle-to-Structure</a:t>
            </a:r>
          </a:p>
        </p:txBody>
      </p:sp>
      <p:sp>
        <p:nvSpPr>
          <p:cNvPr id="7"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FA7FD945-BF65-4DB3-AB3C-009E4130B729}" type="slidenum">
              <a:rPr lang="en-US" altLang="zh-CN" sz="1200" smtClean="0">
                <a:latin typeface="+mn-lt"/>
              </a:rPr>
              <a:pPr eaLnBrk="1" hangingPunct="1">
                <a:spcBef>
                  <a:spcPct val="0"/>
                </a:spcBef>
                <a:buFontTx/>
                <a:buNone/>
                <a:defRPr/>
              </a:pPr>
              <a:t>13</a:t>
            </a:fld>
            <a:endParaRPr lang="en-US" altLang="zh-CN" sz="1200" dirty="0" smtClean="0">
              <a:latin typeface="+mn-lt"/>
            </a:endParaRPr>
          </a:p>
        </p:txBody>
      </p:sp>
      <p:sp>
        <p:nvSpPr>
          <p:cNvPr id="6" name="Rectangle 5"/>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200" y="1066800"/>
            <a:ext cx="77216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TextBox 5"/>
          <p:cNvSpPr txBox="1">
            <a:spLocks noChangeArrowheads="1"/>
          </p:cNvSpPr>
          <p:nvPr/>
        </p:nvSpPr>
        <p:spPr bwMode="auto">
          <a:xfrm>
            <a:off x="0" y="4206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Cradle-to-Cradle</a:t>
            </a:r>
          </a:p>
        </p:txBody>
      </p:sp>
      <p:sp>
        <p:nvSpPr>
          <p:cNvPr id="7"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61696012-1957-4C3B-A942-44B8357B76C5}" type="slidenum">
              <a:rPr lang="en-US" altLang="zh-CN" sz="1200" smtClean="0">
                <a:latin typeface="+mn-lt"/>
              </a:rPr>
              <a:pPr eaLnBrk="1" hangingPunct="1">
                <a:spcBef>
                  <a:spcPct val="0"/>
                </a:spcBef>
                <a:buFontTx/>
                <a:buNone/>
                <a:defRPr/>
              </a:pPr>
              <a:t>14</a:t>
            </a:fld>
            <a:endParaRPr lang="en-US" altLang="zh-CN" sz="1200" dirty="0" smtClean="0">
              <a:latin typeface="+mn-lt"/>
            </a:endParaRPr>
          </a:p>
        </p:txBody>
      </p:sp>
      <p:sp>
        <p:nvSpPr>
          <p:cNvPr id="5" name="Rectangle 4"/>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851025" y="3625850"/>
            <a:ext cx="2601913" cy="41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0000"/>
                </a:solidFill>
              </a:rPr>
              <a:t>Scrap Collection</a:t>
            </a:r>
            <a:endParaRPr lang="en-US" altLang="en-US" dirty="0"/>
          </a:p>
        </p:txBody>
      </p:sp>
      <p:sp>
        <p:nvSpPr>
          <p:cNvPr id="13315" name="Text Box 5"/>
          <p:cNvSpPr txBox="1">
            <a:spLocks noChangeArrowheads="1"/>
          </p:cNvSpPr>
          <p:nvPr/>
        </p:nvSpPr>
        <p:spPr bwMode="auto">
          <a:xfrm>
            <a:off x="5541963" y="5203825"/>
            <a:ext cx="2005012" cy="50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0000"/>
                </a:solidFill>
              </a:rPr>
              <a:t>Deconstruction</a:t>
            </a:r>
            <a:endParaRPr lang="en-US" altLang="en-US" sz="2400" dirty="0"/>
          </a:p>
        </p:txBody>
      </p:sp>
      <p:pic>
        <p:nvPicPr>
          <p:cNvPr id="13316" name="Picture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52800" y="2884488"/>
            <a:ext cx="179387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317" name="Line 7"/>
          <p:cNvSpPr>
            <a:spLocks noChangeShapeType="1"/>
          </p:cNvSpPr>
          <p:nvPr/>
        </p:nvSpPr>
        <p:spPr bwMode="auto">
          <a:xfrm flipV="1">
            <a:off x="3316288" y="3441700"/>
            <a:ext cx="528637" cy="269875"/>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pic>
        <p:nvPicPr>
          <p:cNvPr id="13318" name="Picture 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7350" y="4567238"/>
            <a:ext cx="1319213" cy="388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319" name="Line 9"/>
          <p:cNvSpPr>
            <a:spLocks noChangeShapeType="1"/>
          </p:cNvSpPr>
          <p:nvPr/>
        </p:nvSpPr>
        <p:spPr bwMode="auto">
          <a:xfrm flipH="1" flipV="1">
            <a:off x="5464175" y="4981575"/>
            <a:ext cx="527050" cy="207963"/>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13320" name="Line 10"/>
          <p:cNvSpPr>
            <a:spLocks noChangeShapeType="1"/>
          </p:cNvSpPr>
          <p:nvPr/>
        </p:nvSpPr>
        <p:spPr bwMode="auto">
          <a:xfrm flipH="1" flipV="1">
            <a:off x="3563938" y="4049713"/>
            <a:ext cx="739775" cy="414337"/>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13321" name="Text Box 11"/>
          <p:cNvSpPr txBox="1">
            <a:spLocks noChangeArrowheads="1"/>
          </p:cNvSpPr>
          <p:nvPr/>
        </p:nvSpPr>
        <p:spPr bwMode="auto">
          <a:xfrm>
            <a:off x="817563" y="4308475"/>
            <a:ext cx="2763837" cy="777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6600"/>
                </a:solidFill>
              </a:rPr>
              <a:t>Post-consumer waste streams</a:t>
            </a:r>
            <a:endParaRPr lang="en-US" altLang="en-US" sz="2400" dirty="0"/>
          </a:p>
        </p:txBody>
      </p:sp>
      <p:sp>
        <p:nvSpPr>
          <p:cNvPr id="13322" name="Text Box 12"/>
          <p:cNvSpPr txBox="1">
            <a:spLocks noChangeArrowheads="1"/>
          </p:cNvSpPr>
          <p:nvPr/>
        </p:nvSpPr>
        <p:spPr bwMode="auto">
          <a:xfrm>
            <a:off x="889000" y="2149475"/>
            <a:ext cx="2189163" cy="735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6600"/>
                </a:solidFill>
              </a:rPr>
              <a:t>Pre-consumer waste streams</a:t>
            </a:r>
            <a:endParaRPr lang="en-US" altLang="en-US" dirty="0"/>
          </a:p>
        </p:txBody>
      </p:sp>
      <p:sp>
        <p:nvSpPr>
          <p:cNvPr id="13323" name="Line 13"/>
          <p:cNvSpPr>
            <a:spLocks noChangeShapeType="1"/>
          </p:cNvSpPr>
          <p:nvPr/>
        </p:nvSpPr>
        <p:spPr bwMode="auto">
          <a:xfrm>
            <a:off x="2614613" y="2909888"/>
            <a:ext cx="528637" cy="725487"/>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13324" name="Line 14"/>
          <p:cNvSpPr>
            <a:spLocks noChangeShapeType="1"/>
          </p:cNvSpPr>
          <p:nvPr/>
        </p:nvSpPr>
        <p:spPr bwMode="auto">
          <a:xfrm flipV="1">
            <a:off x="2720975" y="4049713"/>
            <a:ext cx="422275" cy="517525"/>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pic>
        <p:nvPicPr>
          <p:cNvPr id="13325" name="Picture 1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7905" y="5397097"/>
            <a:ext cx="102870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326" name="Line 16"/>
          <p:cNvSpPr>
            <a:spLocks noChangeShapeType="1"/>
          </p:cNvSpPr>
          <p:nvPr/>
        </p:nvSpPr>
        <p:spPr bwMode="auto">
          <a:xfrm flipV="1">
            <a:off x="2368550" y="4981575"/>
            <a:ext cx="246063" cy="363538"/>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pic>
        <p:nvPicPr>
          <p:cNvPr id="13327" name="Picture 1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1813" y="5345113"/>
            <a:ext cx="979487"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328" name="Line 18"/>
          <p:cNvSpPr>
            <a:spLocks noChangeShapeType="1"/>
          </p:cNvSpPr>
          <p:nvPr/>
        </p:nvSpPr>
        <p:spPr bwMode="auto">
          <a:xfrm flipH="1" flipV="1">
            <a:off x="2774950" y="4981575"/>
            <a:ext cx="438150" cy="363538"/>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13329" name="Text Box 19"/>
          <p:cNvSpPr txBox="1">
            <a:spLocks noChangeArrowheads="1"/>
          </p:cNvSpPr>
          <p:nvPr/>
        </p:nvSpPr>
        <p:spPr bwMode="auto">
          <a:xfrm>
            <a:off x="5854700" y="4421188"/>
            <a:ext cx="2955925" cy="534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FF0000"/>
                </a:solidFill>
              </a:rPr>
              <a:t>Construction Waste</a:t>
            </a:r>
            <a:endParaRPr lang="en-US" altLang="en-US" sz="2400" dirty="0"/>
          </a:p>
        </p:txBody>
      </p:sp>
      <p:sp>
        <p:nvSpPr>
          <p:cNvPr id="13330" name="Line 20"/>
          <p:cNvSpPr>
            <a:spLocks noChangeShapeType="1"/>
          </p:cNvSpPr>
          <p:nvPr/>
        </p:nvSpPr>
        <p:spPr bwMode="auto">
          <a:xfrm flipH="1" flipV="1">
            <a:off x="4144963" y="3946525"/>
            <a:ext cx="1635125" cy="673100"/>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pic>
        <p:nvPicPr>
          <p:cNvPr id="13331" name="Picture 2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2788" y="1252538"/>
            <a:ext cx="1027112"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332" name="Line 22"/>
          <p:cNvSpPr>
            <a:spLocks noChangeShapeType="1"/>
          </p:cNvSpPr>
          <p:nvPr/>
        </p:nvSpPr>
        <p:spPr bwMode="auto">
          <a:xfrm>
            <a:off x="2509838" y="1874838"/>
            <a:ext cx="0" cy="414337"/>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13333" name="Text Box 23"/>
          <p:cNvSpPr txBox="1">
            <a:spLocks noChangeArrowheads="1"/>
          </p:cNvSpPr>
          <p:nvPr/>
        </p:nvSpPr>
        <p:spPr bwMode="auto">
          <a:xfrm>
            <a:off x="3106738" y="1103312"/>
            <a:ext cx="3437731" cy="15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dirty="0">
                <a:solidFill>
                  <a:srgbClr val="006600"/>
                </a:solidFill>
                <a:latin typeface="+mn-lt"/>
              </a:rPr>
              <a:t>Waste from the manufacturing process of any steel product can be recycled into structural steel.</a:t>
            </a:r>
            <a:endParaRPr lang="en-US" altLang="en-US" sz="2200" dirty="0">
              <a:latin typeface="+mn-lt"/>
            </a:endParaRPr>
          </a:p>
        </p:txBody>
      </p:sp>
      <p:sp>
        <p:nvSpPr>
          <p:cNvPr id="13334" name="Text Box 24"/>
          <p:cNvSpPr txBox="1">
            <a:spLocks noChangeArrowheads="1"/>
          </p:cNvSpPr>
          <p:nvPr/>
        </p:nvSpPr>
        <p:spPr bwMode="auto">
          <a:xfrm>
            <a:off x="1781211" y="5997172"/>
            <a:ext cx="5888037" cy="808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dirty="0">
                <a:solidFill>
                  <a:srgbClr val="006600"/>
                </a:solidFill>
                <a:latin typeface="+mn-lt"/>
              </a:rPr>
              <a:t>In 2012 an estimated 4.7 million old automobiles were recycled into new structural steel products.</a:t>
            </a:r>
            <a:endParaRPr lang="en-US" altLang="en-US" sz="2200" dirty="0">
              <a:latin typeface="+mn-lt"/>
            </a:endParaRPr>
          </a:p>
        </p:txBody>
      </p:sp>
      <p:sp>
        <p:nvSpPr>
          <p:cNvPr id="13335" name="Text Box 25"/>
          <p:cNvSpPr txBox="1">
            <a:spLocks noChangeArrowheads="1"/>
          </p:cNvSpPr>
          <p:nvPr/>
        </p:nvSpPr>
        <p:spPr bwMode="auto">
          <a:xfrm>
            <a:off x="6140450" y="3592513"/>
            <a:ext cx="309562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FF0000"/>
                </a:solidFill>
              </a:rPr>
              <a:t>Fabrication Waste</a:t>
            </a:r>
            <a:endParaRPr lang="en-US" altLang="en-US" dirty="0"/>
          </a:p>
        </p:txBody>
      </p:sp>
      <p:sp>
        <p:nvSpPr>
          <p:cNvPr id="13336" name="Line 26"/>
          <p:cNvSpPr>
            <a:spLocks noChangeShapeType="1"/>
          </p:cNvSpPr>
          <p:nvPr/>
        </p:nvSpPr>
        <p:spPr bwMode="auto">
          <a:xfrm flipH="1">
            <a:off x="4092575" y="3825875"/>
            <a:ext cx="2003425" cy="15875"/>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13337" name="Line 27"/>
          <p:cNvSpPr>
            <a:spLocks noChangeShapeType="1"/>
          </p:cNvSpPr>
          <p:nvPr/>
        </p:nvSpPr>
        <p:spPr bwMode="auto">
          <a:xfrm flipV="1">
            <a:off x="5041900" y="2374900"/>
            <a:ext cx="1054100" cy="517525"/>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13338" name="Text Box 28"/>
          <p:cNvSpPr txBox="1">
            <a:spLocks noChangeArrowheads="1"/>
          </p:cNvSpPr>
          <p:nvPr/>
        </p:nvSpPr>
        <p:spPr bwMode="auto">
          <a:xfrm>
            <a:off x="6359525" y="2097088"/>
            <a:ext cx="2038350"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0000"/>
                </a:solidFill>
              </a:rPr>
              <a:t>Scrap Processing</a:t>
            </a:r>
            <a:r>
              <a:rPr lang="en-US" altLang="en-US" sz="1800" b="1" dirty="0">
                <a:solidFill>
                  <a:srgbClr val="000000"/>
                </a:solidFill>
              </a:rPr>
              <a:t> </a:t>
            </a:r>
            <a:endParaRPr lang="en-US" altLang="en-US" sz="2400" dirty="0"/>
          </a:p>
        </p:txBody>
      </p:sp>
      <p:sp>
        <p:nvSpPr>
          <p:cNvPr id="13339" name="TextBox 1"/>
          <p:cNvSpPr txBox="1">
            <a:spLocks noChangeArrowheads="1"/>
          </p:cNvSpPr>
          <p:nvPr/>
        </p:nvSpPr>
        <p:spPr bwMode="auto">
          <a:xfrm>
            <a:off x="0" y="3048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Scrap Collection</a:t>
            </a:r>
          </a:p>
        </p:txBody>
      </p:sp>
      <p:sp>
        <p:nvSpPr>
          <p:cNvPr id="3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2CF6111C-2A6A-49F4-94D1-6B68FC58B175}" type="slidenum">
              <a:rPr lang="en-US" altLang="zh-CN" sz="1200" smtClean="0">
                <a:latin typeface="+mn-lt"/>
              </a:rPr>
              <a:pPr eaLnBrk="1" hangingPunct="1">
                <a:spcBef>
                  <a:spcPct val="0"/>
                </a:spcBef>
                <a:buFontTx/>
                <a:buNone/>
                <a:defRPr/>
              </a:pPr>
              <a:t>15</a:t>
            </a:fld>
            <a:endParaRPr lang="en-US" altLang="zh-CN" sz="1200" dirty="0" smtClean="0">
              <a:latin typeface="+mn-lt"/>
            </a:endParaRPr>
          </a:p>
        </p:txBody>
      </p:sp>
      <p:sp>
        <p:nvSpPr>
          <p:cNvPr id="29" name="Rectangle 28"/>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3173413" y="314325"/>
            <a:ext cx="53800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Scrap Collection</a:t>
            </a:r>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
            <a:ext cx="1752600" cy="1157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11"/>
          <p:cNvSpPr txBox="1">
            <a:spLocks noChangeArrowheads="1"/>
          </p:cNvSpPr>
          <p:nvPr/>
        </p:nvSpPr>
        <p:spPr bwMode="auto">
          <a:xfrm>
            <a:off x="3173413" y="985838"/>
            <a:ext cx="571500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pitchFamily="18" charset="0"/>
              </a:defRPr>
            </a:lvl1pPr>
            <a:lvl2pPr marL="742950" indent="-285750">
              <a:defRPr sz="2000">
                <a:solidFill>
                  <a:schemeClr val="tx1"/>
                </a:solidFill>
                <a:latin typeface="Times" pitchFamily="18" charset="0"/>
              </a:defRPr>
            </a:lvl2pPr>
            <a:lvl3pPr marL="1143000" indent="-228600">
              <a:defRPr sz="2000">
                <a:solidFill>
                  <a:schemeClr val="tx1"/>
                </a:solidFill>
                <a:latin typeface="Times" pitchFamily="18" charset="0"/>
              </a:defRPr>
            </a:lvl3pPr>
            <a:lvl4pPr marL="1600200" indent="-228600">
              <a:defRPr sz="2000">
                <a:solidFill>
                  <a:schemeClr val="tx1"/>
                </a:solidFill>
                <a:latin typeface="Times" pitchFamily="18" charset="0"/>
              </a:defRPr>
            </a:lvl4pPr>
            <a:lvl5pPr marL="2057400" indent="-228600">
              <a:defRPr sz="2000">
                <a:solidFill>
                  <a:schemeClr val="tx1"/>
                </a:solidFill>
                <a:latin typeface="Times" pitchFamily="18" charset="0"/>
              </a:defRPr>
            </a:lvl5pPr>
            <a:lvl6pPr marL="2514600" indent="-228600" algn="r" eaLnBrk="0" fontAlgn="base" hangingPunct="0">
              <a:spcBef>
                <a:spcPct val="0"/>
              </a:spcBef>
              <a:spcAft>
                <a:spcPct val="0"/>
              </a:spcAft>
              <a:defRPr sz="2000">
                <a:solidFill>
                  <a:schemeClr val="tx1"/>
                </a:solidFill>
                <a:latin typeface="Times" pitchFamily="18" charset="0"/>
              </a:defRPr>
            </a:lvl6pPr>
            <a:lvl7pPr marL="2971800" indent="-228600" algn="r" eaLnBrk="0" fontAlgn="base" hangingPunct="0">
              <a:spcBef>
                <a:spcPct val="0"/>
              </a:spcBef>
              <a:spcAft>
                <a:spcPct val="0"/>
              </a:spcAft>
              <a:defRPr sz="2000">
                <a:solidFill>
                  <a:schemeClr val="tx1"/>
                </a:solidFill>
                <a:latin typeface="Times" pitchFamily="18" charset="0"/>
              </a:defRPr>
            </a:lvl7pPr>
            <a:lvl8pPr marL="3429000" indent="-228600" algn="r" eaLnBrk="0" fontAlgn="base" hangingPunct="0">
              <a:spcBef>
                <a:spcPct val="0"/>
              </a:spcBef>
              <a:spcAft>
                <a:spcPct val="0"/>
              </a:spcAft>
              <a:defRPr sz="2000">
                <a:solidFill>
                  <a:schemeClr val="tx1"/>
                </a:solidFill>
                <a:latin typeface="Times" pitchFamily="18" charset="0"/>
              </a:defRPr>
            </a:lvl8pPr>
            <a:lvl9pPr marL="3886200" indent="-228600" algn="r" eaLnBrk="0" fontAlgn="base" hangingPunct="0">
              <a:spcBef>
                <a:spcPct val="0"/>
              </a:spcBef>
              <a:spcAft>
                <a:spcPct val="0"/>
              </a:spcAft>
              <a:defRPr sz="2000">
                <a:solidFill>
                  <a:schemeClr val="tx1"/>
                </a:solidFill>
                <a:latin typeface="Times" pitchFamily="18" charset="0"/>
              </a:defRPr>
            </a:lvl9pPr>
          </a:lstStyle>
          <a:p>
            <a:pPr fontAlgn="auto">
              <a:spcBef>
                <a:spcPts val="0"/>
              </a:spcBef>
              <a:spcAft>
                <a:spcPts val="0"/>
              </a:spcAft>
              <a:defRPr/>
            </a:pPr>
            <a:r>
              <a:rPr lang="en-US" sz="2800" dirty="0" smtClean="0">
                <a:latin typeface="+mn-lt"/>
                <a:cs typeface="Arial" charset="0"/>
              </a:rPr>
              <a:t>Recovery Rates</a:t>
            </a:r>
            <a:r>
              <a:rPr lang="en-US" sz="2800" dirty="0">
                <a:latin typeface="+mn-lt"/>
                <a:cs typeface="Arial" charset="0"/>
              </a:rPr>
              <a:t>:</a:t>
            </a:r>
          </a:p>
          <a:p>
            <a:pPr fontAlgn="auto">
              <a:spcBef>
                <a:spcPts val="0"/>
              </a:spcBef>
              <a:spcAft>
                <a:spcPts val="0"/>
              </a:spcAft>
              <a:defRPr/>
            </a:pPr>
            <a:r>
              <a:rPr lang="en-US" sz="2800" dirty="0">
                <a:latin typeface="+mn-lt"/>
                <a:cs typeface="Arial" charset="0"/>
              </a:rPr>
              <a:t>	Overall Ferrous Scrap	</a:t>
            </a:r>
            <a:r>
              <a:rPr lang="en-US" sz="2800" dirty="0" smtClean="0">
                <a:latin typeface="+mn-lt"/>
                <a:cs typeface="Arial" charset="0"/>
              </a:rPr>
              <a:t>92%</a:t>
            </a:r>
            <a:endParaRPr lang="en-US" sz="2800" dirty="0">
              <a:latin typeface="+mn-lt"/>
              <a:cs typeface="Arial" charset="0"/>
            </a:endParaRPr>
          </a:p>
          <a:p>
            <a:pPr fontAlgn="auto">
              <a:spcBef>
                <a:spcPts val="0"/>
              </a:spcBef>
              <a:spcAft>
                <a:spcPts val="0"/>
              </a:spcAft>
              <a:defRPr/>
            </a:pPr>
            <a:r>
              <a:rPr lang="en-US" sz="2800" dirty="0">
                <a:latin typeface="+mn-lt"/>
                <a:cs typeface="Arial" charset="0"/>
              </a:rPr>
              <a:t>	</a:t>
            </a:r>
            <a:r>
              <a:rPr lang="en-US" sz="2800" dirty="0" smtClean="0">
                <a:latin typeface="+mn-lt"/>
                <a:cs typeface="Arial" charset="0"/>
              </a:rPr>
              <a:t>Automotive</a:t>
            </a:r>
            <a:r>
              <a:rPr lang="en-US" sz="2800" dirty="0">
                <a:latin typeface="+mn-lt"/>
                <a:cs typeface="Arial" charset="0"/>
              </a:rPr>
              <a:t>	</a:t>
            </a:r>
            <a:r>
              <a:rPr lang="en-US" sz="2800" dirty="0" smtClean="0">
                <a:latin typeface="+mn-lt"/>
                <a:cs typeface="Arial" charset="0"/>
              </a:rPr>
              <a:t>  		95%</a:t>
            </a:r>
            <a:endParaRPr lang="en-US" sz="2800" dirty="0">
              <a:latin typeface="+mn-lt"/>
              <a:cs typeface="Arial" charset="0"/>
            </a:endParaRPr>
          </a:p>
          <a:p>
            <a:pPr fontAlgn="auto">
              <a:spcBef>
                <a:spcPts val="0"/>
              </a:spcBef>
              <a:spcAft>
                <a:spcPts val="0"/>
              </a:spcAft>
              <a:defRPr/>
            </a:pPr>
            <a:r>
              <a:rPr lang="en-US" sz="2800" dirty="0">
                <a:latin typeface="+mn-lt"/>
                <a:cs typeface="Arial" charset="0"/>
              </a:rPr>
              <a:t>	</a:t>
            </a:r>
            <a:r>
              <a:rPr lang="en-US" sz="2800" dirty="0" smtClean="0">
                <a:latin typeface="+mn-lt"/>
                <a:cs typeface="Arial" charset="0"/>
              </a:rPr>
              <a:t>Containers</a:t>
            </a:r>
            <a:r>
              <a:rPr lang="en-US" sz="2800" dirty="0">
                <a:latin typeface="+mn-lt"/>
                <a:cs typeface="Arial" charset="0"/>
              </a:rPr>
              <a:t>	</a:t>
            </a:r>
            <a:r>
              <a:rPr lang="en-US" sz="2800" dirty="0" smtClean="0">
                <a:latin typeface="+mn-lt"/>
                <a:cs typeface="Arial" charset="0"/>
              </a:rPr>
              <a:t>  		71%</a:t>
            </a:r>
            <a:endParaRPr lang="en-US" sz="2800" dirty="0">
              <a:latin typeface="+mn-lt"/>
              <a:cs typeface="Arial" charset="0"/>
            </a:endParaRPr>
          </a:p>
          <a:p>
            <a:pPr fontAlgn="auto">
              <a:spcBef>
                <a:spcPts val="0"/>
              </a:spcBef>
              <a:spcAft>
                <a:spcPts val="0"/>
              </a:spcAft>
              <a:defRPr/>
            </a:pPr>
            <a:r>
              <a:rPr lang="en-US" sz="2800" dirty="0">
                <a:latin typeface="+mn-lt"/>
                <a:cs typeface="Arial" charset="0"/>
              </a:rPr>
              <a:t>	</a:t>
            </a:r>
            <a:r>
              <a:rPr lang="en-US" sz="2800" dirty="0" smtClean="0">
                <a:latin typeface="+mn-lt"/>
                <a:cs typeface="Arial" charset="0"/>
              </a:rPr>
              <a:t> Appliances</a:t>
            </a:r>
            <a:r>
              <a:rPr lang="en-US" sz="2800" dirty="0">
                <a:latin typeface="+mn-lt"/>
                <a:cs typeface="Arial" charset="0"/>
              </a:rPr>
              <a:t>	</a:t>
            </a:r>
            <a:r>
              <a:rPr lang="en-US" sz="2800" dirty="0" smtClean="0">
                <a:latin typeface="+mn-lt"/>
                <a:cs typeface="Arial" charset="0"/>
              </a:rPr>
              <a:t>   		90</a:t>
            </a:r>
            <a:r>
              <a:rPr lang="en-US" sz="2800" dirty="0">
                <a:latin typeface="+mn-lt"/>
                <a:cs typeface="Arial" charset="0"/>
              </a:rPr>
              <a:t>%</a:t>
            </a:r>
          </a:p>
          <a:p>
            <a:pPr fontAlgn="auto">
              <a:spcBef>
                <a:spcPts val="0"/>
              </a:spcBef>
              <a:spcAft>
                <a:spcPts val="0"/>
              </a:spcAft>
              <a:defRPr/>
            </a:pPr>
            <a:r>
              <a:rPr lang="en-US" sz="2800" dirty="0">
                <a:latin typeface="+mn-lt"/>
                <a:cs typeface="Arial" charset="0"/>
              </a:rPr>
              <a:t>	</a:t>
            </a:r>
            <a:r>
              <a:rPr lang="en-US" sz="2800" dirty="0" smtClean="0">
                <a:latin typeface="+mn-lt"/>
                <a:cs typeface="Arial" charset="0"/>
              </a:rPr>
              <a:t>Structural </a:t>
            </a:r>
            <a:r>
              <a:rPr lang="en-US" sz="2800" dirty="0">
                <a:latin typeface="+mn-lt"/>
                <a:cs typeface="Arial" charset="0"/>
              </a:rPr>
              <a:t>Steel	</a:t>
            </a:r>
            <a:r>
              <a:rPr lang="en-US" sz="2800" dirty="0" smtClean="0">
                <a:latin typeface="+mn-lt"/>
                <a:cs typeface="Arial" charset="0"/>
              </a:rPr>
              <a:t>   	98%</a:t>
            </a:r>
            <a:endParaRPr lang="en-US" sz="2800" dirty="0">
              <a:latin typeface="+mn-lt"/>
              <a:cs typeface="Arial" charset="0"/>
            </a:endParaRPr>
          </a:p>
          <a:p>
            <a:pPr fontAlgn="auto">
              <a:spcBef>
                <a:spcPts val="0"/>
              </a:spcBef>
              <a:spcAft>
                <a:spcPts val="0"/>
              </a:spcAft>
              <a:defRPr/>
            </a:pPr>
            <a:r>
              <a:rPr lang="en-US" sz="2800" dirty="0">
                <a:latin typeface="+mn-lt"/>
                <a:cs typeface="Arial" charset="0"/>
              </a:rPr>
              <a:t>	</a:t>
            </a:r>
            <a:r>
              <a:rPr lang="en-US" sz="2800" dirty="0" smtClean="0">
                <a:latin typeface="+mn-lt"/>
                <a:cs typeface="Arial" charset="0"/>
              </a:rPr>
              <a:t>Reinforcing Steel  		70%</a:t>
            </a:r>
            <a:endParaRPr lang="en-US" sz="2800" dirty="0">
              <a:latin typeface="+mn-lt"/>
              <a:cs typeface="Arial" charset="0"/>
            </a:endParaRPr>
          </a:p>
          <a:p>
            <a:pPr fontAlgn="auto">
              <a:spcBef>
                <a:spcPts val="0"/>
              </a:spcBef>
              <a:spcAft>
                <a:spcPts val="0"/>
              </a:spcAft>
              <a:defRPr/>
            </a:pPr>
            <a:r>
              <a:rPr lang="en-US" sz="2800" dirty="0">
                <a:latin typeface="+mn-lt"/>
                <a:cs typeface="Arial" charset="0"/>
              </a:rPr>
              <a:t>	</a:t>
            </a:r>
          </a:p>
          <a:p>
            <a:pPr fontAlgn="auto">
              <a:spcBef>
                <a:spcPts val="0"/>
              </a:spcBef>
              <a:spcAft>
                <a:spcPts val="0"/>
              </a:spcAft>
              <a:defRPr/>
            </a:pPr>
            <a:r>
              <a:rPr lang="en-US" sz="2800" dirty="0">
                <a:latin typeface="+mn-lt"/>
                <a:cs typeface="Arial" charset="0"/>
              </a:rPr>
              <a:t>Collection </a:t>
            </a:r>
            <a:r>
              <a:rPr lang="en-US" sz="2800" dirty="0" smtClean="0">
                <a:latin typeface="+mn-lt"/>
                <a:cs typeface="Arial" charset="0"/>
              </a:rPr>
              <a:t>Radius:      80</a:t>
            </a:r>
            <a:r>
              <a:rPr lang="en-US" sz="2800" dirty="0">
                <a:latin typeface="+mn-lt"/>
                <a:cs typeface="Arial" charset="0"/>
              </a:rPr>
              <a:t>% &lt;</a:t>
            </a:r>
            <a:r>
              <a:rPr lang="en-US" sz="2800" dirty="0" smtClean="0">
                <a:latin typeface="+mn-lt"/>
                <a:cs typeface="Arial" charset="0"/>
              </a:rPr>
              <a:t> </a:t>
            </a:r>
            <a:r>
              <a:rPr lang="en-US" sz="2800" dirty="0">
                <a:latin typeface="+mn-lt"/>
                <a:cs typeface="Arial" charset="0"/>
              </a:rPr>
              <a:t>4</a:t>
            </a:r>
            <a:r>
              <a:rPr lang="en-US" sz="2800" dirty="0" smtClean="0">
                <a:latin typeface="+mn-lt"/>
                <a:cs typeface="Arial" charset="0"/>
              </a:rPr>
              <a:t>00 </a:t>
            </a:r>
            <a:r>
              <a:rPr lang="en-US" sz="2800" dirty="0">
                <a:latin typeface="+mn-lt"/>
                <a:cs typeface="Arial" charset="0"/>
              </a:rPr>
              <a:t>miles</a:t>
            </a:r>
          </a:p>
          <a:p>
            <a:pPr fontAlgn="auto">
              <a:spcBef>
                <a:spcPts val="0"/>
              </a:spcBef>
              <a:spcAft>
                <a:spcPts val="0"/>
              </a:spcAft>
              <a:defRPr/>
            </a:pPr>
            <a:endParaRPr lang="en-US" dirty="0">
              <a:cs typeface="+mn-cs"/>
            </a:endParaRPr>
          </a:p>
          <a:p>
            <a:pPr fontAlgn="auto">
              <a:spcBef>
                <a:spcPts val="0"/>
              </a:spcBef>
              <a:spcAft>
                <a:spcPts val="0"/>
              </a:spcAft>
              <a:defRPr/>
            </a:pPr>
            <a:endParaRPr lang="en-US" dirty="0">
              <a:cs typeface="+mn-cs"/>
            </a:endParaRPr>
          </a:p>
          <a:p>
            <a:pPr fontAlgn="auto">
              <a:spcBef>
                <a:spcPts val="0"/>
              </a:spcBef>
              <a:spcAft>
                <a:spcPts val="0"/>
              </a:spcAft>
              <a:defRPr/>
            </a:pPr>
            <a:endParaRPr lang="en-US" dirty="0">
              <a:cs typeface="+mn-cs"/>
            </a:endParaRPr>
          </a:p>
        </p:txBody>
      </p:sp>
      <p:pic>
        <p:nvPicPr>
          <p:cNvPr id="1434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967288"/>
            <a:ext cx="2308225"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21" descr="product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838" y="2057400"/>
            <a:ext cx="1739900" cy="13049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34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 y="5094288"/>
            <a:ext cx="1797050"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375" y="3584575"/>
            <a:ext cx="1774825" cy="133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A908951D-4FD3-49FA-B534-906D797AC81F}" type="slidenum">
              <a:rPr lang="en-US" altLang="zh-CN" sz="1200" smtClean="0">
                <a:latin typeface="+mn-lt"/>
              </a:rPr>
              <a:pPr eaLnBrk="1" hangingPunct="1">
                <a:spcBef>
                  <a:spcPct val="0"/>
                </a:spcBef>
                <a:buFontTx/>
                <a:buNone/>
                <a:defRPr/>
              </a:pPr>
              <a:t>16</a:t>
            </a:fld>
            <a:endParaRPr lang="en-US" altLang="zh-CN" sz="1200" dirty="0" smtClean="0">
              <a:latin typeface="+mn-lt"/>
            </a:endParaRPr>
          </a:p>
        </p:txBody>
      </p:sp>
      <p:sp>
        <p:nvSpPr>
          <p:cNvPr id="11" name="Rectangle 10"/>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0" y="4572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Responsible Scrap Collection</a:t>
            </a:r>
          </a:p>
        </p:txBody>
      </p:sp>
      <p:sp>
        <p:nvSpPr>
          <p:cNvPr id="38" name="TextBox 11"/>
          <p:cNvSpPr txBox="1">
            <a:spLocks noChangeArrowheads="1"/>
          </p:cNvSpPr>
          <p:nvPr/>
        </p:nvSpPr>
        <p:spPr bwMode="auto">
          <a:xfrm>
            <a:off x="4495800" y="1447800"/>
            <a:ext cx="4495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pitchFamily="18" charset="0"/>
              </a:defRPr>
            </a:lvl1pPr>
            <a:lvl2pPr marL="742950" indent="-285750">
              <a:defRPr sz="2000">
                <a:solidFill>
                  <a:schemeClr val="tx1"/>
                </a:solidFill>
                <a:latin typeface="Times" pitchFamily="18" charset="0"/>
              </a:defRPr>
            </a:lvl2pPr>
            <a:lvl3pPr marL="1143000" indent="-228600">
              <a:defRPr sz="2000">
                <a:solidFill>
                  <a:schemeClr val="tx1"/>
                </a:solidFill>
                <a:latin typeface="Times" pitchFamily="18" charset="0"/>
              </a:defRPr>
            </a:lvl3pPr>
            <a:lvl4pPr marL="1600200" indent="-228600">
              <a:defRPr sz="2000">
                <a:solidFill>
                  <a:schemeClr val="tx1"/>
                </a:solidFill>
                <a:latin typeface="Times" pitchFamily="18" charset="0"/>
              </a:defRPr>
            </a:lvl4pPr>
            <a:lvl5pPr marL="2057400" indent="-228600">
              <a:defRPr sz="2000">
                <a:solidFill>
                  <a:schemeClr val="tx1"/>
                </a:solidFill>
                <a:latin typeface="Times" pitchFamily="18" charset="0"/>
              </a:defRPr>
            </a:lvl5pPr>
            <a:lvl6pPr marL="2514600" indent="-228600" algn="r" eaLnBrk="0" fontAlgn="base" hangingPunct="0">
              <a:spcBef>
                <a:spcPct val="0"/>
              </a:spcBef>
              <a:spcAft>
                <a:spcPct val="0"/>
              </a:spcAft>
              <a:defRPr sz="2000">
                <a:solidFill>
                  <a:schemeClr val="tx1"/>
                </a:solidFill>
                <a:latin typeface="Times" pitchFamily="18" charset="0"/>
              </a:defRPr>
            </a:lvl6pPr>
            <a:lvl7pPr marL="2971800" indent="-228600" algn="r" eaLnBrk="0" fontAlgn="base" hangingPunct="0">
              <a:spcBef>
                <a:spcPct val="0"/>
              </a:spcBef>
              <a:spcAft>
                <a:spcPct val="0"/>
              </a:spcAft>
              <a:defRPr sz="2000">
                <a:solidFill>
                  <a:schemeClr val="tx1"/>
                </a:solidFill>
                <a:latin typeface="Times" pitchFamily="18" charset="0"/>
              </a:defRPr>
            </a:lvl7pPr>
            <a:lvl8pPr marL="3429000" indent="-228600" algn="r" eaLnBrk="0" fontAlgn="base" hangingPunct="0">
              <a:spcBef>
                <a:spcPct val="0"/>
              </a:spcBef>
              <a:spcAft>
                <a:spcPct val="0"/>
              </a:spcAft>
              <a:defRPr sz="2000">
                <a:solidFill>
                  <a:schemeClr val="tx1"/>
                </a:solidFill>
                <a:latin typeface="Times" pitchFamily="18" charset="0"/>
              </a:defRPr>
            </a:lvl8pPr>
            <a:lvl9pPr marL="3886200" indent="-228600" algn="r" eaLnBrk="0" fontAlgn="base" hangingPunct="0">
              <a:spcBef>
                <a:spcPct val="0"/>
              </a:spcBef>
              <a:spcAft>
                <a:spcPct val="0"/>
              </a:spcAft>
              <a:defRPr sz="2000">
                <a:solidFill>
                  <a:schemeClr val="tx1"/>
                </a:solidFill>
                <a:latin typeface="Times" pitchFamily="18" charset="0"/>
              </a:defRPr>
            </a:lvl9pPr>
          </a:lstStyle>
          <a:p>
            <a:pPr fontAlgn="auto">
              <a:spcBef>
                <a:spcPts val="0"/>
              </a:spcBef>
              <a:spcAft>
                <a:spcPts val="0"/>
              </a:spcAft>
              <a:defRPr/>
            </a:pPr>
            <a:r>
              <a:rPr lang="en-US" sz="2800" dirty="0" smtClean="0">
                <a:latin typeface="+mn-lt"/>
                <a:cs typeface="Arial" charset="0"/>
              </a:rPr>
              <a:t>Mercury switches removed through “bounty” program.</a:t>
            </a:r>
          </a:p>
          <a:p>
            <a:pPr fontAlgn="auto">
              <a:spcBef>
                <a:spcPts val="0"/>
              </a:spcBef>
              <a:spcAft>
                <a:spcPts val="0"/>
              </a:spcAft>
              <a:defRPr/>
            </a:pPr>
            <a:endParaRPr lang="en-US" sz="2800" dirty="0">
              <a:latin typeface="+mn-lt"/>
              <a:cs typeface="Arial" charset="0"/>
            </a:endParaRPr>
          </a:p>
          <a:p>
            <a:pPr fontAlgn="auto">
              <a:spcBef>
                <a:spcPts val="0"/>
              </a:spcBef>
              <a:spcAft>
                <a:spcPts val="0"/>
              </a:spcAft>
              <a:defRPr/>
            </a:pPr>
            <a:endParaRPr lang="en-US" sz="2800" dirty="0">
              <a:latin typeface="+mn-lt"/>
              <a:cs typeface="Arial" charset="0"/>
            </a:endParaRPr>
          </a:p>
          <a:p>
            <a:pPr fontAlgn="auto">
              <a:spcBef>
                <a:spcPts val="0"/>
              </a:spcBef>
              <a:spcAft>
                <a:spcPts val="0"/>
              </a:spcAft>
              <a:defRPr/>
            </a:pPr>
            <a:endParaRPr lang="en-US" sz="2800" dirty="0">
              <a:latin typeface="+mn-lt"/>
              <a:cs typeface="Arial" charset="0"/>
            </a:endParaRPr>
          </a:p>
          <a:p>
            <a:pPr fontAlgn="auto">
              <a:spcBef>
                <a:spcPts val="0"/>
              </a:spcBef>
              <a:spcAft>
                <a:spcPts val="0"/>
              </a:spcAft>
              <a:defRPr/>
            </a:pPr>
            <a:endParaRPr lang="en-US" sz="2800" dirty="0">
              <a:latin typeface="+mn-lt"/>
              <a:cs typeface="Arial" charset="0"/>
            </a:endParaRPr>
          </a:p>
          <a:p>
            <a:pPr fontAlgn="auto">
              <a:spcBef>
                <a:spcPts val="0"/>
              </a:spcBef>
              <a:spcAft>
                <a:spcPts val="0"/>
              </a:spcAft>
              <a:defRPr/>
            </a:pPr>
            <a:r>
              <a:rPr lang="en-US" sz="2800" dirty="0" smtClean="0">
                <a:latin typeface="+mn-lt"/>
                <a:cs typeface="Arial" charset="0"/>
              </a:rPr>
              <a:t>Scrap Separation is accomplished through magnetic separators.</a:t>
            </a:r>
            <a:endParaRPr lang="en-US" sz="2800" dirty="0">
              <a:latin typeface="+mn-lt"/>
              <a:cs typeface="+mn-cs"/>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47800"/>
            <a:ext cx="2667000" cy="2127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300" y="3962400"/>
            <a:ext cx="2654300" cy="1927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A0CB18E0-1F30-4A8B-AE7A-4BAC326B20BD}" type="slidenum">
              <a:rPr lang="en-US" altLang="zh-CN" sz="1200" smtClean="0">
                <a:latin typeface="+mn-lt"/>
              </a:rPr>
              <a:pPr eaLnBrk="1" hangingPunct="1">
                <a:spcBef>
                  <a:spcPct val="0"/>
                </a:spcBef>
                <a:buFontTx/>
                <a:buNone/>
                <a:defRPr/>
              </a:pPr>
              <a:t>17</a:t>
            </a:fld>
            <a:endParaRPr lang="en-US" altLang="zh-CN" sz="1200" dirty="0" smtClean="0">
              <a:latin typeface="+mn-lt"/>
            </a:endParaRPr>
          </a:p>
        </p:txBody>
      </p:sp>
      <p:sp>
        <p:nvSpPr>
          <p:cNvPr id="8" name="Rectangle 7"/>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4"/>
          <p:cNvGrpSpPr>
            <a:grpSpLocks/>
          </p:cNvGrpSpPr>
          <p:nvPr/>
        </p:nvGrpSpPr>
        <p:grpSpPr bwMode="auto">
          <a:xfrm>
            <a:off x="838200" y="1905000"/>
            <a:ext cx="7248525" cy="3563938"/>
            <a:chOff x="1026" y="1344"/>
            <a:chExt cx="4566" cy="2245"/>
          </a:xfrm>
        </p:grpSpPr>
        <p:sp>
          <p:nvSpPr>
            <p:cNvPr id="16389" name="Text Box 4"/>
            <p:cNvSpPr txBox="1">
              <a:spLocks noChangeArrowheads="1"/>
            </p:cNvSpPr>
            <p:nvPr/>
          </p:nvSpPr>
          <p:spPr bwMode="auto">
            <a:xfrm>
              <a:off x="1026" y="2976"/>
              <a:ext cx="169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dirty="0">
                  <a:solidFill>
                    <a:srgbClr val="000000"/>
                  </a:solidFill>
                </a:rPr>
                <a:t>Scrap Collection</a:t>
              </a:r>
              <a:endParaRPr lang="en-US" altLang="en-US" sz="2800" dirty="0"/>
            </a:p>
          </p:txBody>
        </p:sp>
        <p:pic>
          <p:nvPicPr>
            <p:cNvPr id="1639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 y="2436"/>
              <a:ext cx="1008" cy="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6391" name="Line 6"/>
            <p:cNvSpPr>
              <a:spLocks noChangeShapeType="1"/>
            </p:cNvSpPr>
            <p:nvPr/>
          </p:nvSpPr>
          <p:spPr bwMode="auto">
            <a:xfrm flipV="1">
              <a:off x="2724" y="1968"/>
              <a:ext cx="720" cy="360"/>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16392" name="Line 7"/>
            <p:cNvSpPr>
              <a:spLocks noChangeShapeType="1"/>
            </p:cNvSpPr>
            <p:nvPr/>
          </p:nvSpPr>
          <p:spPr bwMode="auto">
            <a:xfrm flipV="1">
              <a:off x="1619" y="2770"/>
              <a:ext cx="360" cy="187"/>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16393" name="Text Box 8"/>
            <p:cNvSpPr txBox="1">
              <a:spLocks noChangeArrowheads="1"/>
            </p:cNvSpPr>
            <p:nvPr/>
          </p:nvSpPr>
          <p:spPr bwMode="auto">
            <a:xfrm>
              <a:off x="3463" y="1704"/>
              <a:ext cx="1903" cy="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dirty="0">
                  <a:solidFill>
                    <a:srgbClr val="000000"/>
                  </a:solidFill>
                </a:rPr>
                <a:t>Scrap Processing </a:t>
              </a:r>
              <a:endParaRPr lang="en-US" altLang="en-US" sz="2800" dirty="0"/>
            </a:p>
          </p:txBody>
        </p:sp>
        <p:sp>
          <p:nvSpPr>
            <p:cNvPr id="16394" name="Text Box 9"/>
            <p:cNvSpPr txBox="1">
              <a:spLocks noChangeArrowheads="1"/>
            </p:cNvSpPr>
            <p:nvPr/>
          </p:nvSpPr>
          <p:spPr bwMode="auto">
            <a:xfrm>
              <a:off x="1212" y="1344"/>
              <a:ext cx="2100" cy="8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000000"/>
                  </a:solidFill>
                </a:rPr>
                <a:t>Structural steel has an industry average recycled content of 90%.</a:t>
              </a:r>
              <a:endParaRPr lang="en-US" altLang="en-US" sz="2400" dirty="0"/>
            </a:p>
          </p:txBody>
        </p:sp>
        <p:sp>
          <p:nvSpPr>
            <p:cNvPr id="16395" name="Text Box 10"/>
            <p:cNvSpPr txBox="1">
              <a:spLocks noChangeArrowheads="1"/>
            </p:cNvSpPr>
            <p:nvPr/>
          </p:nvSpPr>
          <p:spPr bwMode="auto">
            <a:xfrm>
              <a:off x="3024" y="2448"/>
              <a:ext cx="2568" cy="11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000000"/>
                  </a:solidFill>
                </a:rPr>
                <a:t>Mills typically use scrap collected from within 400 miles of the mill.  The majority of scrap is shipped by rail or barge to the mill.</a:t>
              </a:r>
              <a:endParaRPr lang="en-US" altLang="en-US" sz="2400" dirty="0"/>
            </a:p>
          </p:txBody>
        </p:sp>
      </p:grpSp>
      <p:sp>
        <p:nvSpPr>
          <p:cNvPr id="16387" name="TextBox 13"/>
          <p:cNvSpPr txBox="1">
            <a:spLocks noChangeArrowheads="1"/>
          </p:cNvSpPr>
          <p:nvPr/>
        </p:nvSpPr>
        <p:spPr bwMode="auto">
          <a:xfrm>
            <a:off x="9525" y="4572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Scrap Processing</a:t>
            </a:r>
          </a:p>
        </p:txBody>
      </p:sp>
      <p:sp>
        <p:nvSpPr>
          <p:cNvPr id="16"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FC0466C9-76F3-41F3-A39C-5F8AA48735F2}" type="slidenum">
              <a:rPr lang="en-US" altLang="zh-CN" sz="1200" smtClean="0">
                <a:latin typeface="+mn-lt"/>
              </a:rPr>
              <a:pPr eaLnBrk="1" hangingPunct="1">
                <a:spcBef>
                  <a:spcPct val="0"/>
                </a:spcBef>
                <a:buFontTx/>
                <a:buNone/>
                <a:defRPr/>
              </a:pPr>
              <a:t>18</a:t>
            </a:fld>
            <a:endParaRPr lang="en-US" altLang="zh-CN" sz="1200" dirty="0" smtClean="0">
              <a:latin typeface="+mn-lt"/>
            </a:endParaRPr>
          </a:p>
        </p:txBody>
      </p:sp>
      <p:sp>
        <p:nvSpPr>
          <p:cNvPr id="12" name="Rectangle 11"/>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425" y="1527175"/>
            <a:ext cx="2905125"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713" y="4114800"/>
            <a:ext cx="2946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412" name="Group 7"/>
          <p:cNvGrpSpPr>
            <a:grpSpLocks/>
          </p:cNvGrpSpPr>
          <p:nvPr/>
        </p:nvGrpSpPr>
        <p:grpSpPr bwMode="auto">
          <a:xfrm>
            <a:off x="4587875" y="1495425"/>
            <a:ext cx="3581400" cy="2278063"/>
            <a:chOff x="1488" y="960"/>
            <a:chExt cx="4032" cy="2711"/>
          </a:xfrm>
        </p:grpSpPr>
        <p:pic>
          <p:nvPicPr>
            <p:cNvPr id="17431" name="Picture 8" descr="scrap sour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8" y="960"/>
              <a:ext cx="4032" cy="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2" name="Oval 9"/>
            <p:cNvSpPr>
              <a:spLocks noChangeArrowheads="1"/>
            </p:cNvSpPr>
            <p:nvPr/>
          </p:nvSpPr>
          <p:spPr bwMode="auto">
            <a:xfrm>
              <a:off x="3936" y="2160"/>
              <a:ext cx="1344" cy="1344"/>
            </a:xfrm>
            <a:prstGeom prst="ellipse">
              <a:avLst/>
            </a:pr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grpSp>
      <p:grpSp>
        <p:nvGrpSpPr>
          <p:cNvPr id="17413" name="Group 7"/>
          <p:cNvGrpSpPr>
            <a:grpSpLocks/>
          </p:cNvGrpSpPr>
          <p:nvPr/>
        </p:nvGrpSpPr>
        <p:grpSpPr bwMode="auto">
          <a:xfrm>
            <a:off x="4311650" y="3805238"/>
            <a:ext cx="3822700" cy="2519362"/>
            <a:chOff x="1056" y="720"/>
            <a:chExt cx="4560" cy="3072"/>
          </a:xfrm>
        </p:grpSpPr>
        <p:grpSp>
          <p:nvGrpSpPr>
            <p:cNvPr id="17418" name="Group 8"/>
            <p:cNvGrpSpPr>
              <a:grpSpLocks/>
            </p:cNvGrpSpPr>
            <p:nvPr/>
          </p:nvGrpSpPr>
          <p:grpSpPr bwMode="auto">
            <a:xfrm>
              <a:off x="1056" y="720"/>
              <a:ext cx="4560" cy="3072"/>
              <a:chOff x="-288" y="-432"/>
              <a:chExt cx="5808" cy="4110"/>
            </a:xfrm>
          </p:grpSpPr>
          <p:pic>
            <p:nvPicPr>
              <p:cNvPr id="17420" name="Picture 9" descr="scrap sour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 y="96"/>
                <a:ext cx="5328" cy="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Oval 10"/>
              <p:cNvSpPr>
                <a:spLocks noChangeArrowheads="1"/>
              </p:cNvSpPr>
              <p:nvPr/>
            </p:nvSpPr>
            <p:spPr bwMode="auto">
              <a:xfrm>
                <a:off x="528" y="432"/>
                <a:ext cx="1728" cy="1776"/>
              </a:xfrm>
              <a:prstGeom prst="ellipse">
                <a:avLst/>
              </a:prstGeom>
              <a:noFill/>
              <a:ln w="5715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17422" name="Oval 11"/>
              <p:cNvSpPr>
                <a:spLocks noChangeArrowheads="1"/>
              </p:cNvSpPr>
              <p:nvPr/>
            </p:nvSpPr>
            <p:spPr bwMode="auto">
              <a:xfrm>
                <a:off x="1056" y="1104"/>
                <a:ext cx="1728" cy="1776"/>
              </a:xfrm>
              <a:prstGeom prst="ellipse">
                <a:avLst/>
              </a:prstGeom>
              <a:noFill/>
              <a:ln w="5715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17423" name="Oval 12"/>
              <p:cNvSpPr>
                <a:spLocks noChangeArrowheads="1"/>
              </p:cNvSpPr>
              <p:nvPr/>
            </p:nvSpPr>
            <p:spPr bwMode="auto">
              <a:xfrm>
                <a:off x="1728" y="384"/>
                <a:ext cx="1728" cy="1776"/>
              </a:xfrm>
              <a:prstGeom prst="ellipse">
                <a:avLst/>
              </a:prstGeom>
              <a:noFill/>
              <a:ln w="5715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17424" name="Oval 13"/>
              <p:cNvSpPr>
                <a:spLocks noChangeArrowheads="1"/>
              </p:cNvSpPr>
              <p:nvPr/>
            </p:nvSpPr>
            <p:spPr bwMode="auto">
              <a:xfrm>
                <a:off x="3312" y="1728"/>
                <a:ext cx="1728" cy="1776"/>
              </a:xfrm>
              <a:prstGeom prst="ellipse">
                <a:avLst/>
              </a:prstGeom>
              <a:noFill/>
              <a:ln w="5715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17425" name="Oval 14"/>
              <p:cNvSpPr>
                <a:spLocks noChangeArrowheads="1"/>
              </p:cNvSpPr>
              <p:nvPr/>
            </p:nvSpPr>
            <p:spPr bwMode="auto">
              <a:xfrm>
                <a:off x="2832" y="1392"/>
                <a:ext cx="1728" cy="1776"/>
              </a:xfrm>
              <a:prstGeom prst="ellipse">
                <a:avLst/>
              </a:prstGeom>
              <a:noFill/>
              <a:ln w="5715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17426" name="Oval 15"/>
              <p:cNvSpPr>
                <a:spLocks noChangeArrowheads="1"/>
              </p:cNvSpPr>
              <p:nvPr/>
            </p:nvSpPr>
            <p:spPr bwMode="auto">
              <a:xfrm>
                <a:off x="-144" y="-432"/>
                <a:ext cx="1728" cy="1776"/>
              </a:xfrm>
              <a:prstGeom prst="ellipse">
                <a:avLst/>
              </a:prstGeom>
              <a:noFill/>
              <a:ln w="5715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17427" name="Oval 16"/>
              <p:cNvSpPr>
                <a:spLocks noChangeArrowheads="1"/>
              </p:cNvSpPr>
              <p:nvPr/>
            </p:nvSpPr>
            <p:spPr bwMode="auto">
              <a:xfrm>
                <a:off x="-288" y="1152"/>
                <a:ext cx="1728" cy="1776"/>
              </a:xfrm>
              <a:prstGeom prst="ellipse">
                <a:avLst/>
              </a:prstGeom>
              <a:noFill/>
              <a:ln w="5715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17428" name="Oval 17"/>
              <p:cNvSpPr>
                <a:spLocks noChangeArrowheads="1"/>
              </p:cNvSpPr>
              <p:nvPr/>
            </p:nvSpPr>
            <p:spPr bwMode="auto">
              <a:xfrm>
                <a:off x="480" y="1440"/>
                <a:ext cx="1728" cy="1776"/>
              </a:xfrm>
              <a:prstGeom prst="ellipse">
                <a:avLst/>
              </a:prstGeom>
              <a:noFill/>
              <a:ln w="5715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17429" name="Oval 18"/>
              <p:cNvSpPr>
                <a:spLocks noChangeArrowheads="1"/>
              </p:cNvSpPr>
              <p:nvPr/>
            </p:nvSpPr>
            <p:spPr bwMode="auto">
              <a:xfrm>
                <a:off x="3696" y="144"/>
                <a:ext cx="1728" cy="1776"/>
              </a:xfrm>
              <a:prstGeom prst="ellipse">
                <a:avLst/>
              </a:prstGeom>
              <a:noFill/>
              <a:ln w="5715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17430" name="Oval 19"/>
              <p:cNvSpPr>
                <a:spLocks noChangeArrowheads="1"/>
              </p:cNvSpPr>
              <p:nvPr/>
            </p:nvSpPr>
            <p:spPr bwMode="auto">
              <a:xfrm>
                <a:off x="2304" y="-192"/>
                <a:ext cx="1728" cy="1776"/>
              </a:xfrm>
              <a:prstGeom prst="ellipse">
                <a:avLst/>
              </a:prstGeom>
              <a:noFill/>
              <a:ln w="5715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grpSp>
        <p:sp>
          <p:nvSpPr>
            <p:cNvPr id="17419" name="Oval 20"/>
            <p:cNvSpPr>
              <a:spLocks noChangeArrowheads="1"/>
            </p:cNvSpPr>
            <p:nvPr/>
          </p:nvSpPr>
          <p:spPr bwMode="auto">
            <a:xfrm>
              <a:off x="3936" y="2160"/>
              <a:ext cx="1344" cy="1344"/>
            </a:xfrm>
            <a:prstGeom prst="ellipse">
              <a:avLst/>
            </a:pr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grpSp>
      <p:sp>
        <p:nvSpPr>
          <p:cNvPr id="17414" name="TextBox 1"/>
          <p:cNvSpPr txBox="1">
            <a:spLocks noChangeArrowheads="1"/>
          </p:cNvSpPr>
          <p:nvPr/>
        </p:nvSpPr>
        <p:spPr bwMode="auto">
          <a:xfrm>
            <a:off x="5105400" y="1143000"/>
            <a:ext cx="2698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dirty="0"/>
              <a:t>Structural Mills</a:t>
            </a:r>
          </a:p>
        </p:txBody>
      </p:sp>
      <p:sp>
        <p:nvSpPr>
          <p:cNvPr id="17415" name="TextBox 27"/>
          <p:cNvSpPr txBox="1">
            <a:spLocks noChangeArrowheads="1"/>
          </p:cNvSpPr>
          <p:nvPr/>
        </p:nvSpPr>
        <p:spPr bwMode="auto">
          <a:xfrm>
            <a:off x="5032375" y="6324600"/>
            <a:ext cx="2697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dirty="0"/>
              <a:t>Steel Mills</a:t>
            </a:r>
          </a:p>
        </p:txBody>
      </p:sp>
      <p:sp>
        <p:nvSpPr>
          <p:cNvPr id="17416" name="TextBox 28"/>
          <p:cNvSpPr txBox="1">
            <a:spLocks noChangeArrowheads="1"/>
          </p:cNvSpPr>
          <p:nvPr/>
        </p:nvSpPr>
        <p:spPr bwMode="auto">
          <a:xfrm>
            <a:off x="20638" y="381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Scrap Processing</a:t>
            </a:r>
          </a:p>
        </p:txBody>
      </p:sp>
      <p:sp>
        <p:nvSpPr>
          <p:cNvPr id="3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7CCAFCBE-E7CC-40D5-B6A3-68D419052E41}" type="slidenum">
              <a:rPr lang="en-US" altLang="zh-CN" sz="1200" smtClean="0">
                <a:latin typeface="+mn-lt"/>
              </a:rPr>
              <a:pPr eaLnBrk="1" hangingPunct="1">
                <a:spcBef>
                  <a:spcPct val="0"/>
                </a:spcBef>
                <a:buFontTx/>
                <a:buNone/>
                <a:defRPr/>
              </a:pPr>
              <a:t>19</a:t>
            </a:fld>
            <a:endParaRPr lang="en-US" altLang="zh-CN" sz="1200" dirty="0" smtClean="0">
              <a:latin typeface="+mn-lt"/>
            </a:endParaRPr>
          </a:p>
        </p:txBody>
      </p:sp>
      <p:sp>
        <p:nvSpPr>
          <p:cNvPr id="25" name="Rectangle 24"/>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249EAC63-E731-4894-89BB-43124ED8B724}" type="slidenum">
              <a:rPr lang="en-US" altLang="zh-CN" sz="1200" smtClean="0">
                <a:latin typeface="+mn-lt"/>
              </a:rPr>
              <a:pPr eaLnBrk="1" hangingPunct="1">
                <a:spcBef>
                  <a:spcPct val="0"/>
                </a:spcBef>
                <a:buFontTx/>
                <a:buNone/>
                <a:defRPr/>
              </a:pPr>
              <a:t>2</a:t>
            </a:fld>
            <a:endParaRPr lang="en-US" altLang="zh-CN" sz="1200" dirty="0" smtClean="0">
              <a:latin typeface="+mn-lt"/>
            </a:endParaRPr>
          </a:p>
        </p:txBody>
      </p:sp>
      <p:sp>
        <p:nvSpPr>
          <p:cNvPr id="4098" name="Content Placeholder 2"/>
          <p:cNvSpPr>
            <a:spLocks noGrp="1"/>
          </p:cNvSpPr>
          <p:nvPr>
            <p:ph idx="4294967295"/>
          </p:nvPr>
        </p:nvSpPr>
        <p:spPr>
          <a:xfrm>
            <a:off x="381000" y="1371600"/>
            <a:ext cx="8229600" cy="4419600"/>
          </a:xfrm>
        </p:spPr>
        <p:txBody>
          <a:bodyPr/>
          <a:lstStyle/>
          <a:p>
            <a:pPr marL="0" algn="just" eaLnBrk="1" hangingPunct="1">
              <a:lnSpc>
                <a:spcPct val="95000"/>
              </a:lnSpc>
              <a:spcBef>
                <a:spcPct val="0"/>
              </a:spcBef>
              <a:buFontTx/>
              <a:buNone/>
            </a:pPr>
            <a:r>
              <a:rPr lang="en-US" altLang="zh-CN" sz="1800" dirty="0" smtClean="0">
                <a:ea typeface="Calibri" pitchFamily="34" charset="0"/>
                <a:cs typeface="Times New Roman" pitchFamily="18" charset="0"/>
              </a:rPr>
              <a:t>The information presented in this publication has been prepared in accordance with recognized engineering principles and is for general information only. While it is believed to be accurate, this information should not be used or relied upon for any specific application without competent professional examination and verification of its accuracy, suitability, and applicability by a licensed professional engineer, designer, or architect. The publication of the material contained herein is not intended as a representation or warranty on the part of the American Institute of Steel Construction or of any other person or entity named herein, that this information is suitable for any general or particular use or of freedom from infringement of any patent or patents. Anyone making use of this information assumes all liability arising from such use.</a:t>
            </a:r>
          </a:p>
          <a:p>
            <a:pPr marL="0" algn="just" eaLnBrk="1" hangingPunct="1">
              <a:lnSpc>
                <a:spcPct val="95000"/>
              </a:lnSpc>
              <a:spcBef>
                <a:spcPct val="0"/>
              </a:spcBef>
              <a:buFontTx/>
              <a:buNone/>
            </a:pPr>
            <a:r>
              <a:rPr lang="en-US" altLang="zh-CN" sz="1800" dirty="0" smtClean="0">
                <a:ea typeface="Calibri" pitchFamily="34" charset="0"/>
                <a:cs typeface="Times New Roman" pitchFamily="18" charset="0"/>
              </a:rPr>
              <a:t> </a:t>
            </a:r>
          </a:p>
          <a:p>
            <a:pPr marL="0" algn="just" eaLnBrk="1" hangingPunct="1">
              <a:lnSpc>
                <a:spcPct val="95000"/>
              </a:lnSpc>
              <a:spcBef>
                <a:spcPct val="0"/>
              </a:spcBef>
              <a:buFontTx/>
              <a:buNone/>
            </a:pPr>
            <a:r>
              <a:rPr lang="en-US" altLang="zh-CN" sz="1800" dirty="0" smtClean="0">
                <a:ea typeface="Calibri" pitchFamily="34" charset="0"/>
                <a:cs typeface="Times New Roman" pitchFamily="18" charset="0"/>
              </a:rPr>
              <a:t>Caution must be exercised when relying upon specifications and codes developed by other bodies and incorporated by reference herein since such material may be modified or amended from time to time subsequent to the printing of this edition. The Institute bears no responsibility for such material other than to refer to it and incorporate it by reference at the time of the initial publication of this edition.</a:t>
            </a:r>
          </a:p>
          <a:p>
            <a:pPr marL="0" algn="just" eaLnBrk="1" hangingPunct="1">
              <a:lnSpc>
                <a:spcPct val="80000"/>
              </a:lnSpc>
            </a:pPr>
            <a:endParaRPr lang="en-US" altLang="zh-CN" sz="1500" dirty="0" smtClean="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2667000" y="63246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t>Industry Averages</a:t>
            </a:r>
          </a:p>
        </p:txBody>
      </p:sp>
      <p:sp>
        <p:nvSpPr>
          <p:cNvPr id="18435" name="TextBox 9"/>
          <p:cNvSpPr txBox="1">
            <a:spLocks noChangeArrowheads="1"/>
          </p:cNvSpPr>
          <p:nvPr/>
        </p:nvSpPr>
        <p:spPr bwMode="auto">
          <a:xfrm>
            <a:off x="0" y="4572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Scrap Processing</a:t>
            </a:r>
          </a:p>
        </p:txBody>
      </p:sp>
      <p:sp>
        <p:nvSpPr>
          <p:cNvPr id="11" name="TextBox 11"/>
          <p:cNvSpPr txBox="1">
            <a:spLocks noChangeArrowheads="1"/>
          </p:cNvSpPr>
          <p:nvPr/>
        </p:nvSpPr>
        <p:spPr bwMode="auto">
          <a:xfrm>
            <a:off x="4953000" y="1652588"/>
            <a:ext cx="4038600"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pitchFamily="18" charset="0"/>
              </a:defRPr>
            </a:lvl1pPr>
            <a:lvl2pPr marL="742950" indent="-285750">
              <a:defRPr sz="2000">
                <a:solidFill>
                  <a:schemeClr val="tx1"/>
                </a:solidFill>
                <a:latin typeface="Times" pitchFamily="18" charset="0"/>
              </a:defRPr>
            </a:lvl2pPr>
            <a:lvl3pPr marL="1143000" indent="-228600">
              <a:defRPr sz="2000">
                <a:solidFill>
                  <a:schemeClr val="tx1"/>
                </a:solidFill>
                <a:latin typeface="Times" pitchFamily="18" charset="0"/>
              </a:defRPr>
            </a:lvl3pPr>
            <a:lvl4pPr marL="1600200" indent="-228600">
              <a:defRPr sz="2000">
                <a:solidFill>
                  <a:schemeClr val="tx1"/>
                </a:solidFill>
                <a:latin typeface="Times" pitchFamily="18" charset="0"/>
              </a:defRPr>
            </a:lvl4pPr>
            <a:lvl5pPr marL="2057400" indent="-228600">
              <a:defRPr sz="2000">
                <a:solidFill>
                  <a:schemeClr val="tx1"/>
                </a:solidFill>
                <a:latin typeface="Times" pitchFamily="18" charset="0"/>
              </a:defRPr>
            </a:lvl5pPr>
            <a:lvl6pPr marL="2514600" indent="-228600" algn="r" eaLnBrk="0" fontAlgn="base" hangingPunct="0">
              <a:spcBef>
                <a:spcPct val="0"/>
              </a:spcBef>
              <a:spcAft>
                <a:spcPct val="0"/>
              </a:spcAft>
              <a:defRPr sz="2000">
                <a:solidFill>
                  <a:schemeClr val="tx1"/>
                </a:solidFill>
                <a:latin typeface="Times" pitchFamily="18" charset="0"/>
              </a:defRPr>
            </a:lvl6pPr>
            <a:lvl7pPr marL="2971800" indent="-228600" algn="r" eaLnBrk="0" fontAlgn="base" hangingPunct="0">
              <a:spcBef>
                <a:spcPct val="0"/>
              </a:spcBef>
              <a:spcAft>
                <a:spcPct val="0"/>
              </a:spcAft>
              <a:defRPr sz="2000">
                <a:solidFill>
                  <a:schemeClr val="tx1"/>
                </a:solidFill>
                <a:latin typeface="Times" pitchFamily="18" charset="0"/>
              </a:defRPr>
            </a:lvl7pPr>
            <a:lvl8pPr marL="3429000" indent="-228600" algn="r" eaLnBrk="0" fontAlgn="base" hangingPunct="0">
              <a:spcBef>
                <a:spcPct val="0"/>
              </a:spcBef>
              <a:spcAft>
                <a:spcPct val="0"/>
              </a:spcAft>
              <a:defRPr sz="2000">
                <a:solidFill>
                  <a:schemeClr val="tx1"/>
                </a:solidFill>
                <a:latin typeface="Times" pitchFamily="18" charset="0"/>
              </a:defRPr>
            </a:lvl8pPr>
            <a:lvl9pPr marL="3886200" indent="-228600" algn="r" eaLnBrk="0" fontAlgn="base" hangingPunct="0">
              <a:spcBef>
                <a:spcPct val="0"/>
              </a:spcBef>
              <a:spcAft>
                <a:spcPct val="0"/>
              </a:spcAft>
              <a:defRPr sz="2000">
                <a:solidFill>
                  <a:schemeClr val="tx1"/>
                </a:solidFill>
                <a:latin typeface="Times" pitchFamily="18" charset="0"/>
              </a:defRPr>
            </a:lvl9pPr>
          </a:lstStyle>
          <a:p>
            <a:pPr algn="ctr" fontAlgn="auto">
              <a:spcBef>
                <a:spcPts val="0"/>
              </a:spcBef>
              <a:spcAft>
                <a:spcPts val="0"/>
              </a:spcAft>
              <a:defRPr/>
            </a:pPr>
            <a:r>
              <a:rPr lang="en-US" sz="2800" b="1" dirty="0" smtClean="0">
                <a:latin typeface="+mn-lt"/>
                <a:cs typeface="Arial" charset="0"/>
              </a:rPr>
              <a:t>Structural Steel</a:t>
            </a:r>
          </a:p>
          <a:p>
            <a:pPr fontAlgn="auto">
              <a:spcBef>
                <a:spcPts val="0"/>
              </a:spcBef>
              <a:spcAft>
                <a:spcPts val="0"/>
              </a:spcAft>
              <a:defRPr/>
            </a:pPr>
            <a:endParaRPr lang="en-US" sz="1200" dirty="0" smtClean="0">
              <a:latin typeface="+mn-lt"/>
              <a:cs typeface="Arial" charset="0"/>
            </a:endParaRPr>
          </a:p>
          <a:p>
            <a:pPr algn="ctr" fontAlgn="auto">
              <a:spcBef>
                <a:spcPts val="0"/>
              </a:spcBef>
              <a:spcAft>
                <a:spcPts val="0"/>
              </a:spcAft>
              <a:defRPr/>
            </a:pPr>
            <a:endParaRPr lang="en-US" sz="2800" dirty="0" smtClean="0">
              <a:latin typeface="+mn-lt"/>
              <a:cs typeface="Arial" charset="0"/>
            </a:endParaRPr>
          </a:p>
          <a:p>
            <a:pPr fontAlgn="auto">
              <a:spcBef>
                <a:spcPts val="0"/>
              </a:spcBef>
              <a:spcAft>
                <a:spcPts val="0"/>
              </a:spcAft>
              <a:defRPr/>
            </a:pPr>
            <a:endParaRPr lang="en-US" sz="1200" dirty="0">
              <a:latin typeface="+mn-lt"/>
              <a:cs typeface="Arial" charset="0"/>
            </a:endParaRPr>
          </a:p>
          <a:p>
            <a:pPr fontAlgn="auto">
              <a:spcBef>
                <a:spcPts val="0"/>
              </a:spcBef>
              <a:spcAft>
                <a:spcPts val="0"/>
              </a:spcAft>
              <a:defRPr/>
            </a:pPr>
            <a:r>
              <a:rPr lang="en-US" sz="2800" dirty="0" smtClean="0">
                <a:latin typeface="+mn-lt"/>
                <a:cs typeface="Arial" charset="0"/>
              </a:rPr>
              <a:t>Recycled Content = 89.9%</a:t>
            </a:r>
          </a:p>
          <a:p>
            <a:pPr fontAlgn="auto">
              <a:spcBef>
                <a:spcPts val="0"/>
              </a:spcBef>
              <a:spcAft>
                <a:spcPts val="0"/>
              </a:spcAft>
              <a:defRPr/>
            </a:pPr>
            <a:endParaRPr lang="en-US" sz="1400" dirty="0">
              <a:latin typeface="+mn-lt"/>
              <a:cs typeface="Arial" charset="0"/>
            </a:endParaRPr>
          </a:p>
          <a:p>
            <a:pPr fontAlgn="auto">
              <a:spcBef>
                <a:spcPts val="0"/>
              </a:spcBef>
              <a:spcAft>
                <a:spcPts val="0"/>
              </a:spcAft>
              <a:defRPr/>
            </a:pPr>
            <a:r>
              <a:rPr lang="en-US" sz="2800" dirty="0" smtClean="0">
                <a:latin typeface="+mn-lt"/>
                <a:cs typeface="Arial" charset="0"/>
              </a:rPr>
              <a:t>Pre-consumer = 19.3%</a:t>
            </a:r>
          </a:p>
          <a:p>
            <a:pPr fontAlgn="auto">
              <a:spcBef>
                <a:spcPts val="0"/>
              </a:spcBef>
              <a:spcAft>
                <a:spcPts val="0"/>
              </a:spcAft>
              <a:defRPr/>
            </a:pPr>
            <a:endParaRPr lang="en-US" sz="1400" dirty="0">
              <a:latin typeface="+mn-lt"/>
              <a:cs typeface="Arial" charset="0"/>
            </a:endParaRPr>
          </a:p>
          <a:p>
            <a:pPr fontAlgn="auto">
              <a:spcBef>
                <a:spcPts val="0"/>
              </a:spcBef>
              <a:spcAft>
                <a:spcPts val="0"/>
              </a:spcAft>
              <a:defRPr/>
            </a:pPr>
            <a:r>
              <a:rPr lang="en-US" sz="2800" dirty="0" smtClean="0">
                <a:latin typeface="+mn-lt"/>
                <a:cs typeface="Arial" charset="0"/>
              </a:rPr>
              <a:t>Post-consumer = 69.2%</a:t>
            </a:r>
          </a:p>
          <a:p>
            <a:pPr fontAlgn="auto">
              <a:spcBef>
                <a:spcPts val="0"/>
              </a:spcBef>
              <a:spcAft>
                <a:spcPts val="0"/>
              </a:spcAft>
              <a:defRPr/>
            </a:pPr>
            <a:endParaRPr lang="en-US" sz="1400" dirty="0">
              <a:latin typeface="+mn-lt"/>
              <a:cs typeface="Arial" charset="0"/>
            </a:endParaRPr>
          </a:p>
          <a:p>
            <a:pPr fontAlgn="auto">
              <a:spcBef>
                <a:spcPts val="0"/>
              </a:spcBef>
              <a:spcAft>
                <a:spcPts val="0"/>
              </a:spcAft>
              <a:defRPr/>
            </a:pPr>
            <a:r>
              <a:rPr lang="en-US" sz="2800" dirty="0" smtClean="0">
                <a:latin typeface="+mn-lt"/>
                <a:cs typeface="Arial" charset="0"/>
              </a:rPr>
              <a:t>Home scrap = 1.4%</a:t>
            </a:r>
          </a:p>
          <a:p>
            <a:pPr fontAlgn="auto">
              <a:spcBef>
                <a:spcPts val="0"/>
              </a:spcBef>
              <a:spcAft>
                <a:spcPts val="0"/>
              </a:spcAft>
              <a:defRPr/>
            </a:pPr>
            <a:endParaRPr lang="en-US" sz="1400" dirty="0">
              <a:latin typeface="+mn-lt"/>
              <a:cs typeface="Arial" charset="0"/>
            </a:endParaRPr>
          </a:p>
          <a:p>
            <a:pPr fontAlgn="auto">
              <a:spcBef>
                <a:spcPts val="0"/>
              </a:spcBef>
              <a:spcAft>
                <a:spcPts val="0"/>
              </a:spcAft>
              <a:defRPr/>
            </a:pPr>
            <a:r>
              <a:rPr lang="en-US" sz="2800" dirty="0" smtClean="0">
                <a:latin typeface="+mn-lt"/>
                <a:cs typeface="Arial" charset="0"/>
              </a:rPr>
              <a:t>LEED Basis = 79%</a:t>
            </a:r>
            <a:endParaRPr lang="en-US" sz="2800" dirty="0">
              <a:cs typeface="+mn-cs"/>
            </a:endParaRPr>
          </a:p>
        </p:txBody>
      </p:sp>
      <p:pic>
        <p:nvPicPr>
          <p:cNvPr id="18437"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52588"/>
            <a:ext cx="3276600" cy="4243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D88CF0C5-0EBF-4E81-9AA4-3D997EE073B0}" type="slidenum">
              <a:rPr lang="en-US" altLang="zh-CN" sz="1200" smtClean="0">
                <a:latin typeface="+mn-lt"/>
              </a:rPr>
              <a:pPr eaLnBrk="1" hangingPunct="1">
                <a:spcBef>
                  <a:spcPct val="0"/>
                </a:spcBef>
                <a:buFontTx/>
                <a:buNone/>
                <a:defRPr/>
              </a:pPr>
              <a:t>20</a:t>
            </a:fld>
            <a:endParaRPr lang="en-US" altLang="zh-CN" sz="1200" dirty="0" smtClean="0">
              <a:latin typeface="+mn-lt"/>
            </a:endParaRPr>
          </a:p>
        </p:txBody>
      </p:sp>
      <p:sp>
        <p:nvSpPr>
          <p:cNvPr id="8" name="Rectangle 7"/>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ChangeArrowheads="1"/>
          </p:cNvSpPr>
          <p:nvPr/>
        </p:nvSpPr>
        <p:spPr bwMode="auto">
          <a:xfrm>
            <a:off x="2667000" y="63246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t>Producer Letters</a:t>
            </a:r>
          </a:p>
        </p:txBody>
      </p:sp>
      <p:pic>
        <p:nvPicPr>
          <p:cNvPr id="19459"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0788" y="1441450"/>
            <a:ext cx="2135187" cy="2767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41525" y="2125663"/>
            <a:ext cx="2327275" cy="3005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74975" y="2898775"/>
            <a:ext cx="2209800" cy="2863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TextBox 11"/>
          <p:cNvSpPr txBox="1">
            <a:spLocks noChangeArrowheads="1"/>
          </p:cNvSpPr>
          <p:nvPr/>
        </p:nvSpPr>
        <p:spPr bwMode="auto">
          <a:xfrm>
            <a:off x="5184775" y="1446213"/>
            <a:ext cx="3959225"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pitchFamily="18" charset="0"/>
              </a:defRPr>
            </a:lvl1pPr>
            <a:lvl2pPr marL="742950" indent="-285750">
              <a:defRPr sz="2000">
                <a:solidFill>
                  <a:schemeClr val="tx1"/>
                </a:solidFill>
                <a:latin typeface="Times" pitchFamily="18" charset="0"/>
              </a:defRPr>
            </a:lvl2pPr>
            <a:lvl3pPr marL="1143000" indent="-228600">
              <a:defRPr sz="2000">
                <a:solidFill>
                  <a:schemeClr val="tx1"/>
                </a:solidFill>
                <a:latin typeface="Times" pitchFamily="18" charset="0"/>
              </a:defRPr>
            </a:lvl3pPr>
            <a:lvl4pPr marL="1600200" indent="-228600">
              <a:defRPr sz="2000">
                <a:solidFill>
                  <a:schemeClr val="tx1"/>
                </a:solidFill>
                <a:latin typeface="Times" pitchFamily="18" charset="0"/>
              </a:defRPr>
            </a:lvl4pPr>
            <a:lvl5pPr marL="2057400" indent="-228600">
              <a:defRPr sz="2000">
                <a:solidFill>
                  <a:schemeClr val="tx1"/>
                </a:solidFill>
                <a:latin typeface="Times" pitchFamily="18" charset="0"/>
              </a:defRPr>
            </a:lvl5pPr>
            <a:lvl6pPr marL="2514600" indent="-228600" algn="r" eaLnBrk="0" fontAlgn="base" hangingPunct="0">
              <a:spcBef>
                <a:spcPct val="0"/>
              </a:spcBef>
              <a:spcAft>
                <a:spcPct val="0"/>
              </a:spcAft>
              <a:defRPr sz="2000">
                <a:solidFill>
                  <a:schemeClr val="tx1"/>
                </a:solidFill>
                <a:latin typeface="Times" pitchFamily="18" charset="0"/>
              </a:defRPr>
            </a:lvl6pPr>
            <a:lvl7pPr marL="2971800" indent="-228600" algn="r" eaLnBrk="0" fontAlgn="base" hangingPunct="0">
              <a:spcBef>
                <a:spcPct val="0"/>
              </a:spcBef>
              <a:spcAft>
                <a:spcPct val="0"/>
              </a:spcAft>
              <a:defRPr sz="2000">
                <a:solidFill>
                  <a:schemeClr val="tx1"/>
                </a:solidFill>
                <a:latin typeface="Times" pitchFamily="18" charset="0"/>
              </a:defRPr>
            </a:lvl7pPr>
            <a:lvl8pPr marL="3429000" indent="-228600" algn="r" eaLnBrk="0" fontAlgn="base" hangingPunct="0">
              <a:spcBef>
                <a:spcPct val="0"/>
              </a:spcBef>
              <a:spcAft>
                <a:spcPct val="0"/>
              </a:spcAft>
              <a:defRPr sz="2000">
                <a:solidFill>
                  <a:schemeClr val="tx1"/>
                </a:solidFill>
                <a:latin typeface="Times" pitchFamily="18" charset="0"/>
              </a:defRPr>
            </a:lvl8pPr>
            <a:lvl9pPr marL="3886200" indent="-228600" algn="r" eaLnBrk="0" fontAlgn="base" hangingPunct="0">
              <a:spcBef>
                <a:spcPct val="0"/>
              </a:spcBef>
              <a:spcAft>
                <a:spcPct val="0"/>
              </a:spcAft>
              <a:defRPr sz="2000">
                <a:solidFill>
                  <a:schemeClr val="tx1"/>
                </a:solidFill>
                <a:latin typeface="Times" pitchFamily="18" charset="0"/>
              </a:defRPr>
            </a:lvl9pPr>
          </a:lstStyle>
          <a:p>
            <a:pPr fontAlgn="auto">
              <a:spcBef>
                <a:spcPts val="0"/>
              </a:spcBef>
              <a:spcAft>
                <a:spcPts val="0"/>
              </a:spcAft>
              <a:defRPr/>
            </a:pPr>
            <a:r>
              <a:rPr lang="en-US" sz="2800" b="1" dirty="0" smtClean="0">
                <a:latin typeface="+mn-lt"/>
                <a:cs typeface="Arial" charset="0"/>
              </a:rPr>
              <a:t>Structural Steel (EAF)</a:t>
            </a:r>
          </a:p>
          <a:p>
            <a:pPr fontAlgn="auto">
              <a:spcBef>
                <a:spcPts val="0"/>
              </a:spcBef>
              <a:spcAft>
                <a:spcPts val="0"/>
              </a:spcAft>
              <a:defRPr/>
            </a:pPr>
            <a:endParaRPr lang="en-US" sz="2800" dirty="0" smtClean="0">
              <a:latin typeface="+mn-lt"/>
              <a:cs typeface="Arial" charset="0"/>
            </a:endParaRPr>
          </a:p>
          <a:p>
            <a:pPr fontAlgn="auto">
              <a:spcBef>
                <a:spcPts val="0"/>
              </a:spcBef>
              <a:spcAft>
                <a:spcPts val="0"/>
              </a:spcAft>
              <a:defRPr/>
            </a:pPr>
            <a:r>
              <a:rPr lang="en-US" sz="2800" dirty="0" smtClean="0">
                <a:latin typeface="+mn-lt"/>
                <a:cs typeface="Arial" charset="0"/>
              </a:rPr>
              <a:t>LEED 2009 Documentation</a:t>
            </a:r>
            <a:endParaRPr lang="en-US" sz="2800" dirty="0">
              <a:latin typeface="+mn-lt"/>
              <a:cs typeface="Arial" charset="0"/>
            </a:endParaRPr>
          </a:p>
          <a:p>
            <a:pPr fontAlgn="auto">
              <a:spcBef>
                <a:spcPts val="0"/>
              </a:spcBef>
              <a:spcAft>
                <a:spcPts val="0"/>
              </a:spcAft>
              <a:defRPr/>
            </a:pPr>
            <a:r>
              <a:rPr lang="en-US" sz="2800" dirty="0" smtClean="0">
                <a:latin typeface="+mn-lt"/>
                <a:cs typeface="Arial" charset="0"/>
              </a:rPr>
              <a:t>Requires Producer Letters</a:t>
            </a:r>
          </a:p>
          <a:p>
            <a:pPr fontAlgn="auto">
              <a:spcBef>
                <a:spcPts val="0"/>
              </a:spcBef>
              <a:spcAft>
                <a:spcPts val="0"/>
              </a:spcAft>
              <a:defRPr/>
            </a:pPr>
            <a:endParaRPr lang="en-US" sz="2800" dirty="0">
              <a:latin typeface="+mn-lt"/>
              <a:cs typeface="Arial" charset="0"/>
            </a:endParaRPr>
          </a:p>
          <a:p>
            <a:pPr algn="ctr" fontAlgn="auto">
              <a:spcBef>
                <a:spcPts val="0"/>
              </a:spcBef>
              <a:spcAft>
                <a:spcPts val="0"/>
              </a:spcAft>
              <a:defRPr/>
            </a:pPr>
            <a:r>
              <a:rPr lang="en-US" sz="2400" dirty="0" smtClean="0">
                <a:latin typeface="+mn-lt"/>
                <a:cs typeface="Arial" charset="0"/>
                <a:hlinkClick r:id="rId6"/>
              </a:rPr>
              <a:t>www.aisc.org/sustainability</a:t>
            </a:r>
            <a:endParaRPr lang="en-US" sz="2400" dirty="0" smtClean="0">
              <a:latin typeface="+mn-lt"/>
              <a:cs typeface="Arial" charset="0"/>
            </a:endParaRPr>
          </a:p>
          <a:p>
            <a:pPr fontAlgn="auto">
              <a:spcBef>
                <a:spcPts val="0"/>
              </a:spcBef>
              <a:spcAft>
                <a:spcPts val="0"/>
              </a:spcAft>
              <a:defRPr/>
            </a:pPr>
            <a:endParaRPr lang="en-US" sz="2800" dirty="0">
              <a:latin typeface="+mn-lt"/>
              <a:cs typeface="Arial" charset="0"/>
            </a:endParaRPr>
          </a:p>
          <a:p>
            <a:pPr fontAlgn="auto">
              <a:spcBef>
                <a:spcPts val="0"/>
              </a:spcBef>
              <a:spcAft>
                <a:spcPts val="0"/>
              </a:spcAft>
              <a:defRPr/>
            </a:pPr>
            <a:endParaRPr lang="en-US" sz="2800" dirty="0">
              <a:latin typeface="+mn-lt"/>
              <a:cs typeface="+mn-cs"/>
            </a:endParaRPr>
          </a:p>
          <a:p>
            <a:pPr fontAlgn="auto">
              <a:spcBef>
                <a:spcPts val="0"/>
              </a:spcBef>
              <a:spcAft>
                <a:spcPts val="0"/>
              </a:spcAft>
              <a:defRPr/>
            </a:pPr>
            <a:endParaRPr lang="en-US" sz="2800" dirty="0">
              <a:latin typeface="+mn-lt"/>
              <a:cs typeface="+mn-cs"/>
            </a:endParaRPr>
          </a:p>
          <a:p>
            <a:pPr fontAlgn="auto">
              <a:spcBef>
                <a:spcPts val="0"/>
              </a:spcBef>
              <a:spcAft>
                <a:spcPts val="0"/>
              </a:spcAft>
              <a:defRPr/>
            </a:pPr>
            <a:endParaRPr lang="en-US" sz="2800" dirty="0">
              <a:latin typeface="+mn-lt"/>
              <a:cs typeface="+mn-cs"/>
            </a:endParaRPr>
          </a:p>
        </p:txBody>
      </p:sp>
      <p:sp>
        <p:nvSpPr>
          <p:cNvPr id="9"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54FE8F30-0C34-4A31-B07B-AF0F0F22EE95}" type="slidenum">
              <a:rPr lang="en-US" altLang="zh-CN" sz="1200" smtClean="0">
                <a:latin typeface="+mn-lt"/>
              </a:rPr>
              <a:pPr eaLnBrk="1" hangingPunct="1">
                <a:spcBef>
                  <a:spcPct val="0"/>
                </a:spcBef>
                <a:buFontTx/>
                <a:buNone/>
                <a:defRPr/>
              </a:pPr>
              <a:t>21</a:t>
            </a:fld>
            <a:endParaRPr lang="en-US" altLang="zh-CN" sz="1200" dirty="0" smtClean="0">
              <a:latin typeface="+mn-lt"/>
            </a:endParaRPr>
          </a:p>
        </p:txBody>
      </p:sp>
      <p:sp>
        <p:nvSpPr>
          <p:cNvPr id="19464" name="TextBox 9"/>
          <p:cNvSpPr txBox="1">
            <a:spLocks noChangeArrowheads="1"/>
          </p:cNvSpPr>
          <p:nvPr/>
        </p:nvSpPr>
        <p:spPr bwMode="auto">
          <a:xfrm>
            <a:off x="0" y="4572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Scrap Processing</a:t>
            </a:r>
          </a:p>
        </p:txBody>
      </p:sp>
      <p:sp>
        <p:nvSpPr>
          <p:cNvPr id="10" name="Rectangle 9"/>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2"/>
          <p:cNvGrpSpPr>
            <a:grpSpLocks/>
          </p:cNvGrpSpPr>
          <p:nvPr/>
        </p:nvGrpSpPr>
        <p:grpSpPr bwMode="auto">
          <a:xfrm>
            <a:off x="850900" y="1827213"/>
            <a:ext cx="7829550" cy="4708525"/>
            <a:chOff x="720" y="1440"/>
            <a:chExt cx="5213" cy="3206"/>
          </a:xfrm>
        </p:grpSpPr>
        <p:sp>
          <p:nvSpPr>
            <p:cNvPr id="20488" name="Rectangle 3"/>
            <p:cNvSpPr>
              <a:spLocks noChangeArrowheads="1"/>
            </p:cNvSpPr>
            <p:nvPr/>
          </p:nvSpPr>
          <p:spPr bwMode="auto">
            <a:xfrm>
              <a:off x="941" y="2360"/>
              <a:ext cx="4992" cy="864"/>
            </a:xfrm>
            <a:prstGeom prst="rect">
              <a:avLst/>
            </a:prstGeom>
            <a:noFill/>
            <a:ln w="28575" algn="in">
              <a:solidFill>
                <a:srgbClr val="FF0000"/>
              </a:solidFill>
              <a:prstDash val="dash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20489" name="Text Box 4"/>
            <p:cNvSpPr txBox="1">
              <a:spLocks noChangeArrowheads="1"/>
            </p:cNvSpPr>
            <p:nvPr/>
          </p:nvSpPr>
          <p:spPr bwMode="auto">
            <a:xfrm>
              <a:off x="960" y="3312"/>
              <a:ext cx="2928" cy="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0000"/>
                  </a:solidFill>
                </a:rPr>
                <a:t>The Structural Steel Mill- part 1</a:t>
              </a:r>
              <a:endParaRPr lang="en-US" altLang="en-US" sz="2400" dirty="0"/>
            </a:p>
          </p:txBody>
        </p:sp>
        <p:sp>
          <p:nvSpPr>
            <p:cNvPr id="20490" name="Text Box 5"/>
            <p:cNvSpPr txBox="1">
              <a:spLocks noChangeArrowheads="1"/>
            </p:cNvSpPr>
            <p:nvPr/>
          </p:nvSpPr>
          <p:spPr bwMode="auto">
            <a:xfrm>
              <a:off x="720" y="1440"/>
              <a:ext cx="1488"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6600"/>
                  </a:solidFill>
                </a:rPr>
                <a:t>Electric Supply</a:t>
              </a:r>
              <a:endParaRPr lang="en-US" altLang="en-US" sz="2400" dirty="0"/>
            </a:p>
          </p:txBody>
        </p:sp>
        <p:sp>
          <p:nvSpPr>
            <p:cNvPr id="20491" name="Text Box 6"/>
            <p:cNvSpPr txBox="1">
              <a:spLocks noChangeArrowheads="1"/>
            </p:cNvSpPr>
            <p:nvPr/>
          </p:nvSpPr>
          <p:spPr bwMode="auto">
            <a:xfrm>
              <a:off x="2675" y="2422"/>
              <a:ext cx="1824" cy="3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0000"/>
                  </a:solidFill>
                </a:rPr>
                <a:t>Electric Arc Furnace</a:t>
              </a:r>
            </a:p>
            <a:p>
              <a:pPr eaLnBrk="1" hangingPunct="1">
                <a:spcBef>
                  <a:spcPct val="0"/>
                </a:spcBef>
                <a:buFontTx/>
                <a:buNone/>
              </a:pPr>
              <a:endParaRPr lang="en-US" altLang="en-US" sz="1800" dirty="0"/>
            </a:p>
          </p:txBody>
        </p:sp>
        <p:sp>
          <p:nvSpPr>
            <p:cNvPr id="20492" name="Line 7"/>
            <p:cNvSpPr>
              <a:spLocks noChangeShapeType="1"/>
            </p:cNvSpPr>
            <p:nvPr/>
          </p:nvSpPr>
          <p:spPr bwMode="auto">
            <a:xfrm>
              <a:off x="1632" y="1776"/>
              <a:ext cx="720" cy="744"/>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20493" name="Line 8"/>
            <p:cNvSpPr>
              <a:spLocks noChangeShapeType="1"/>
            </p:cNvSpPr>
            <p:nvPr/>
          </p:nvSpPr>
          <p:spPr bwMode="auto">
            <a:xfrm flipH="1">
              <a:off x="2028" y="3013"/>
              <a:ext cx="612" cy="3"/>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20494" name="Text Box 9"/>
            <p:cNvSpPr txBox="1">
              <a:spLocks noChangeArrowheads="1"/>
            </p:cNvSpPr>
            <p:nvPr/>
          </p:nvSpPr>
          <p:spPr bwMode="auto">
            <a:xfrm>
              <a:off x="2640" y="2871"/>
              <a:ext cx="139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6600"/>
                  </a:solidFill>
                </a:rPr>
                <a:t>Home Scrap</a:t>
              </a:r>
              <a:endParaRPr lang="en-US" altLang="en-US" sz="2400" dirty="0"/>
            </a:p>
          </p:txBody>
        </p:sp>
        <p:sp>
          <p:nvSpPr>
            <p:cNvPr id="20495" name="Text Box 10"/>
            <p:cNvSpPr txBox="1">
              <a:spLocks noChangeArrowheads="1"/>
            </p:cNvSpPr>
            <p:nvPr/>
          </p:nvSpPr>
          <p:spPr bwMode="auto">
            <a:xfrm>
              <a:off x="960" y="3636"/>
              <a:ext cx="2304" cy="10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000000"/>
                  </a:solidFill>
                </a:rPr>
                <a:t>Productivity has increased from 12 labor hours per ton in 1980 to 0.6 hours per ton today.</a:t>
              </a:r>
              <a:endParaRPr lang="en-US" altLang="en-US" sz="2400" dirty="0"/>
            </a:p>
          </p:txBody>
        </p:sp>
        <p:pic>
          <p:nvPicPr>
            <p:cNvPr id="2049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 y="2645"/>
              <a:ext cx="352" cy="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0497" name="Line 14"/>
            <p:cNvSpPr>
              <a:spLocks noChangeShapeType="1"/>
            </p:cNvSpPr>
            <p:nvPr/>
          </p:nvSpPr>
          <p:spPr bwMode="auto">
            <a:xfrm>
              <a:off x="4408" y="2648"/>
              <a:ext cx="480" cy="144"/>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20498" name="Line 15"/>
            <p:cNvSpPr>
              <a:spLocks noChangeShapeType="1"/>
            </p:cNvSpPr>
            <p:nvPr/>
          </p:nvSpPr>
          <p:spPr bwMode="auto">
            <a:xfrm flipV="1">
              <a:off x="1920" y="2544"/>
              <a:ext cx="720" cy="360"/>
            </a:xfrm>
            <a:prstGeom prst="line">
              <a:avLst/>
            </a:prstGeom>
            <a:noFill/>
            <a:ln w="76200" algn="ctr">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20499" name="Text Box 16"/>
            <p:cNvSpPr txBox="1">
              <a:spLocks noChangeArrowheads="1"/>
            </p:cNvSpPr>
            <p:nvPr/>
          </p:nvSpPr>
          <p:spPr bwMode="auto">
            <a:xfrm>
              <a:off x="1037" y="2580"/>
              <a:ext cx="1387" cy="5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0000"/>
                  </a:solidFill>
                </a:rPr>
                <a:t>Scrap Processing </a:t>
              </a:r>
              <a:endParaRPr lang="en-US" altLang="en-US" sz="2400" dirty="0"/>
            </a:p>
          </p:txBody>
        </p:sp>
      </p:grpSp>
      <p:sp>
        <p:nvSpPr>
          <p:cNvPr id="20483" name="Text Box 11"/>
          <p:cNvSpPr txBox="1">
            <a:spLocks noChangeArrowheads="1"/>
          </p:cNvSpPr>
          <p:nvPr/>
        </p:nvSpPr>
        <p:spPr bwMode="auto">
          <a:xfrm>
            <a:off x="3948113" y="1184275"/>
            <a:ext cx="4937125"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006600"/>
                </a:solidFill>
              </a:rPr>
              <a:t>85% of the energy used in the steel making process comes from electricity.  As the electric grid becomes more renewable, steel’s carbon footprint will decrease.</a:t>
            </a:r>
            <a:endParaRPr lang="en-US" altLang="en-US" sz="2400" dirty="0"/>
          </a:p>
        </p:txBody>
      </p:sp>
      <p:pic>
        <p:nvPicPr>
          <p:cNvPr id="20484" name="Picture 1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4350" y="1473200"/>
            <a:ext cx="1250950" cy="1250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0485" name="TextBox 20"/>
          <p:cNvSpPr txBox="1">
            <a:spLocks noChangeArrowheads="1"/>
          </p:cNvSpPr>
          <p:nvPr/>
        </p:nvSpPr>
        <p:spPr bwMode="auto">
          <a:xfrm>
            <a:off x="0" y="381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Mill Production</a:t>
            </a:r>
          </a:p>
        </p:txBody>
      </p:sp>
      <p:sp>
        <p:nvSpPr>
          <p:cNvPr id="20486" name="Text Box 10"/>
          <p:cNvSpPr txBox="1">
            <a:spLocks noChangeArrowheads="1"/>
          </p:cNvSpPr>
          <p:nvPr/>
        </p:nvSpPr>
        <p:spPr bwMode="auto">
          <a:xfrm>
            <a:off x="5191125" y="5132388"/>
            <a:ext cx="3460750"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000000"/>
                </a:solidFill>
              </a:rPr>
              <a:t>Efficient melt is in range of 100 to 150 tons.</a:t>
            </a:r>
            <a:endParaRPr lang="en-US" altLang="en-US" sz="2400" dirty="0"/>
          </a:p>
        </p:txBody>
      </p:sp>
      <p:sp>
        <p:nvSpPr>
          <p:cNvPr id="2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D0D69E41-9C65-4735-A3E7-55DDB8C53238}" type="slidenum">
              <a:rPr lang="en-US" altLang="zh-CN" sz="1200" smtClean="0">
                <a:latin typeface="+mn-lt"/>
              </a:rPr>
              <a:pPr eaLnBrk="1" hangingPunct="1">
                <a:spcBef>
                  <a:spcPct val="0"/>
                </a:spcBef>
                <a:buFontTx/>
                <a:buNone/>
                <a:defRPr/>
              </a:pPr>
              <a:t>22</a:t>
            </a:fld>
            <a:endParaRPr lang="en-US" altLang="zh-CN" sz="1200" dirty="0" smtClean="0">
              <a:latin typeface="+mn-lt"/>
            </a:endParaRPr>
          </a:p>
        </p:txBody>
      </p:sp>
      <p:sp>
        <p:nvSpPr>
          <p:cNvPr id="20" name="Rectangle 19"/>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image00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50243" y="1240515"/>
            <a:ext cx="457676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Line 6"/>
          <p:cNvSpPr>
            <a:spLocks noChangeShapeType="1"/>
          </p:cNvSpPr>
          <p:nvPr/>
        </p:nvSpPr>
        <p:spPr bwMode="auto">
          <a:xfrm flipV="1">
            <a:off x="4238625" y="1027113"/>
            <a:ext cx="3429000" cy="2895600"/>
          </a:xfrm>
          <a:prstGeom prst="line">
            <a:avLst/>
          </a:prstGeom>
          <a:noFill/>
          <a:ln w="762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72839" name="Text Box 7"/>
          <p:cNvSpPr txBox="1">
            <a:spLocks noChangeArrowheads="1"/>
          </p:cNvSpPr>
          <p:nvPr/>
        </p:nvSpPr>
        <p:spPr bwMode="auto">
          <a:xfrm>
            <a:off x="457200" y="1358900"/>
            <a:ext cx="1981200"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50000"/>
              </a:spcBef>
              <a:spcAft>
                <a:spcPts val="0"/>
              </a:spcAft>
              <a:defRPr/>
            </a:pPr>
            <a:r>
              <a:rPr lang="en-US" sz="3600" b="1" dirty="0">
                <a:solidFill>
                  <a:schemeClr val="tx1">
                    <a:lumMod val="50000"/>
                    <a:lumOff val="50000"/>
                  </a:schemeClr>
                </a:solidFill>
                <a:latin typeface="+mn-lt"/>
                <a:cs typeface="+mn-cs"/>
              </a:rPr>
              <a:t>BOF</a:t>
            </a:r>
          </a:p>
          <a:p>
            <a:pPr fontAlgn="auto">
              <a:spcBef>
                <a:spcPct val="50000"/>
              </a:spcBef>
              <a:spcAft>
                <a:spcPts val="0"/>
              </a:spcAft>
              <a:defRPr/>
            </a:pPr>
            <a:r>
              <a:rPr lang="en-US" sz="2400" b="1" dirty="0">
                <a:solidFill>
                  <a:schemeClr val="tx1">
                    <a:lumMod val="50000"/>
                    <a:lumOff val="50000"/>
                  </a:schemeClr>
                </a:solidFill>
                <a:latin typeface="+mn-lt"/>
                <a:cs typeface="+mn-cs"/>
              </a:rPr>
              <a:t>Basic Oxygen Furnace</a:t>
            </a:r>
          </a:p>
          <a:p>
            <a:pPr fontAlgn="auto">
              <a:spcBef>
                <a:spcPct val="50000"/>
              </a:spcBef>
              <a:spcAft>
                <a:spcPts val="0"/>
              </a:spcAft>
              <a:defRPr/>
            </a:pPr>
            <a:r>
              <a:rPr lang="en-US" sz="2400" b="1" dirty="0">
                <a:solidFill>
                  <a:schemeClr val="tx1">
                    <a:lumMod val="50000"/>
                    <a:lumOff val="50000"/>
                  </a:schemeClr>
                </a:solidFill>
                <a:latin typeface="+mn-lt"/>
                <a:cs typeface="+mn-cs"/>
              </a:rPr>
              <a:t>30% of domestic steel</a:t>
            </a:r>
          </a:p>
          <a:p>
            <a:pPr fontAlgn="auto">
              <a:spcBef>
                <a:spcPct val="50000"/>
              </a:spcBef>
              <a:spcAft>
                <a:spcPts val="0"/>
              </a:spcAft>
              <a:defRPr/>
            </a:pPr>
            <a:r>
              <a:rPr lang="en-US" sz="2400" b="1" dirty="0">
                <a:solidFill>
                  <a:schemeClr val="tx1">
                    <a:lumMod val="50000"/>
                    <a:lumOff val="50000"/>
                  </a:schemeClr>
                </a:solidFill>
                <a:latin typeface="+mn-lt"/>
                <a:cs typeface="+mn-cs"/>
              </a:rPr>
              <a:t>30% recycled content</a:t>
            </a:r>
          </a:p>
        </p:txBody>
      </p:sp>
      <p:sp>
        <p:nvSpPr>
          <p:cNvPr id="21509" name="Text Box 8"/>
          <p:cNvSpPr txBox="1">
            <a:spLocks noChangeArrowheads="1"/>
          </p:cNvSpPr>
          <p:nvPr/>
        </p:nvSpPr>
        <p:spPr bwMode="auto">
          <a:xfrm>
            <a:off x="6537473" y="1890712"/>
            <a:ext cx="2057400"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3600" b="1" dirty="0">
                <a:solidFill>
                  <a:srgbClr val="008000"/>
                </a:solidFill>
              </a:rPr>
              <a:t>EAF</a:t>
            </a:r>
          </a:p>
          <a:p>
            <a:pPr eaLnBrk="1" hangingPunct="1">
              <a:spcBef>
                <a:spcPct val="50000"/>
              </a:spcBef>
              <a:buFontTx/>
              <a:buNone/>
            </a:pPr>
            <a:r>
              <a:rPr lang="en-US" altLang="en-US" sz="2400" b="1" dirty="0">
                <a:solidFill>
                  <a:srgbClr val="008000"/>
                </a:solidFill>
              </a:rPr>
              <a:t>Electric Arc Furnace</a:t>
            </a:r>
          </a:p>
          <a:p>
            <a:pPr eaLnBrk="1" hangingPunct="1">
              <a:spcBef>
                <a:spcPct val="50000"/>
              </a:spcBef>
              <a:buFontTx/>
              <a:buNone/>
            </a:pPr>
            <a:r>
              <a:rPr lang="en-US" altLang="en-US" sz="2400" b="1" dirty="0">
                <a:solidFill>
                  <a:srgbClr val="008000"/>
                </a:solidFill>
              </a:rPr>
              <a:t>70% of domestic steel</a:t>
            </a:r>
          </a:p>
          <a:p>
            <a:pPr eaLnBrk="1" hangingPunct="1">
              <a:spcBef>
                <a:spcPct val="50000"/>
              </a:spcBef>
              <a:buFontTx/>
              <a:buNone/>
            </a:pPr>
            <a:r>
              <a:rPr lang="en-US" altLang="en-US" sz="2400" b="1" dirty="0">
                <a:solidFill>
                  <a:srgbClr val="008000"/>
                </a:solidFill>
              </a:rPr>
              <a:t>90% recycled content</a:t>
            </a:r>
          </a:p>
          <a:p>
            <a:pPr eaLnBrk="1" hangingPunct="1">
              <a:spcBef>
                <a:spcPct val="50000"/>
              </a:spcBef>
              <a:buFontTx/>
              <a:buNone/>
            </a:pPr>
            <a:r>
              <a:rPr lang="en-US" altLang="en-US" sz="2400" b="1" dirty="0">
                <a:solidFill>
                  <a:srgbClr val="008000"/>
                </a:solidFill>
              </a:rPr>
              <a:t>All hot-rolled structural steel</a:t>
            </a:r>
          </a:p>
        </p:txBody>
      </p:sp>
      <p:sp>
        <p:nvSpPr>
          <p:cNvPr id="1272841" name="Text Box 9"/>
          <p:cNvSpPr txBox="1">
            <a:spLocks noChangeArrowheads="1"/>
          </p:cNvSpPr>
          <p:nvPr/>
        </p:nvSpPr>
        <p:spPr bwMode="auto">
          <a:xfrm>
            <a:off x="0" y="381000"/>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ct val="50000"/>
              </a:spcBef>
              <a:spcAft>
                <a:spcPts val="0"/>
              </a:spcAft>
              <a:defRPr/>
            </a:pPr>
            <a:r>
              <a:rPr lang="en-US" sz="3600" b="1" dirty="0">
                <a:latin typeface="+mj-lt"/>
                <a:cs typeface="+mn-cs"/>
              </a:rPr>
              <a:t>Mill Production</a:t>
            </a:r>
          </a:p>
        </p:txBody>
      </p:sp>
      <p:sp>
        <p:nvSpPr>
          <p:cNvPr id="9"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526CDBA2-6E1A-4FDA-94DF-0D0A18EE6CA4}" type="slidenum">
              <a:rPr lang="en-US" altLang="zh-CN" sz="1200" smtClean="0">
                <a:latin typeface="+mn-lt"/>
              </a:rPr>
              <a:pPr eaLnBrk="1" hangingPunct="1">
                <a:spcBef>
                  <a:spcPct val="0"/>
                </a:spcBef>
                <a:buFontTx/>
                <a:buNone/>
                <a:defRPr/>
              </a:pPr>
              <a:t>23</a:t>
            </a:fld>
            <a:endParaRPr lang="en-US" altLang="zh-CN" sz="1200" dirty="0" smtClean="0">
              <a:latin typeface="+mn-lt"/>
            </a:endParaRPr>
          </a:p>
        </p:txBody>
      </p:sp>
      <p:sp>
        <p:nvSpPr>
          <p:cNvPr id="8" name="Rectangle 7"/>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5"/>
          <p:cNvGrpSpPr>
            <a:grpSpLocks/>
          </p:cNvGrpSpPr>
          <p:nvPr/>
        </p:nvGrpSpPr>
        <p:grpSpPr bwMode="auto">
          <a:xfrm>
            <a:off x="987352" y="1091550"/>
            <a:ext cx="3040062" cy="2451100"/>
            <a:chOff x="331" y="913"/>
            <a:chExt cx="1507" cy="1243"/>
          </a:xfrm>
        </p:grpSpPr>
        <p:sp>
          <p:nvSpPr>
            <p:cNvPr id="22538" name="Rectangle 6" descr="recycle"/>
            <p:cNvSpPr>
              <a:spLocks noChangeArrowheads="1"/>
            </p:cNvSpPr>
            <p:nvPr/>
          </p:nvSpPr>
          <p:spPr bwMode="auto">
            <a:xfrm>
              <a:off x="331" y="913"/>
              <a:ext cx="1507" cy="1034"/>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22539" name="Text Box 7" descr="recycle"/>
            <p:cNvSpPr txBox="1">
              <a:spLocks noChangeArrowheads="1"/>
            </p:cNvSpPr>
            <p:nvPr/>
          </p:nvSpPr>
          <p:spPr bwMode="auto">
            <a:xfrm>
              <a:off x="486" y="2016"/>
              <a:ext cx="1197" cy="140"/>
            </a:xfrm>
            <a:prstGeom prst="rect">
              <a:avLst/>
            </a:prstGeom>
            <a:noFill/>
            <a:ln>
              <a:noFill/>
            </a:ln>
            <a:effectLst>
              <a:prstShdw prst="shdw17" dist="17961" dir="2700000">
                <a:srgbClr val="999999"/>
              </a:prstShdw>
            </a:effectLst>
            <a:extLst>
              <a:ext uri="{909E8E84-426E-40DD-AFC4-6F175D3DCCD1}">
                <a14:hiddenFill xmlns:a14="http://schemas.microsoft.com/office/drawing/2010/main">
                  <a:blipFill dpi="0" rotWithShape="0">
                    <a:blip r:embed="rId3"/>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Clr>
                  <a:schemeClr val="accent1"/>
                </a:buClr>
                <a:buSzPct val="90000"/>
                <a:buFont typeface="Impact" pitchFamily="34" charset="0"/>
                <a:buNone/>
              </a:pPr>
              <a:r>
                <a:rPr kumimoji="1" lang="en-US" altLang="en-US" sz="1800" b="1" dirty="0"/>
                <a:t>Scrap Selection</a:t>
              </a:r>
            </a:p>
          </p:txBody>
        </p:sp>
      </p:grpSp>
      <p:sp>
        <p:nvSpPr>
          <p:cNvPr id="22531" name="Text Box 10" descr="recycle"/>
          <p:cNvSpPr txBox="1">
            <a:spLocks noChangeArrowheads="1"/>
          </p:cNvSpPr>
          <p:nvPr/>
        </p:nvSpPr>
        <p:spPr bwMode="auto">
          <a:xfrm>
            <a:off x="5749852" y="3258488"/>
            <a:ext cx="2724150" cy="277812"/>
          </a:xfrm>
          <a:prstGeom prst="rect">
            <a:avLst/>
          </a:prstGeom>
          <a:noFill/>
          <a:ln>
            <a:noFill/>
          </a:ln>
          <a:effectLst>
            <a:prstShdw prst="shdw17" dist="17961" dir="2700000">
              <a:srgbClr val="999999"/>
            </a:prstShdw>
          </a:effectLst>
          <a:extLst>
            <a:ext uri="{909E8E84-426E-40DD-AFC4-6F175D3DCCD1}">
              <a14:hiddenFill xmlns:a14="http://schemas.microsoft.com/office/drawing/2010/main">
                <a:blipFill dpi="0" rotWithShape="0">
                  <a:blip r:embed="rId3"/>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Clr>
                <a:schemeClr val="accent1"/>
              </a:buClr>
              <a:buSzPct val="90000"/>
              <a:buFont typeface="Impact" pitchFamily="34" charset="0"/>
              <a:buNone/>
            </a:pPr>
            <a:r>
              <a:rPr kumimoji="1" lang="en-US" altLang="en-US" sz="1800" b="1" dirty="0"/>
              <a:t>Electric Arc Furnace</a:t>
            </a:r>
          </a:p>
        </p:txBody>
      </p:sp>
      <p:sp>
        <p:nvSpPr>
          <p:cNvPr id="22532" name="AutoShape 23"/>
          <p:cNvSpPr>
            <a:spLocks noChangeArrowheads="1"/>
          </p:cNvSpPr>
          <p:nvPr/>
        </p:nvSpPr>
        <p:spPr bwMode="auto">
          <a:xfrm>
            <a:off x="4335389" y="1782113"/>
            <a:ext cx="665163" cy="660400"/>
          </a:xfrm>
          <a:prstGeom prst="rightArrow">
            <a:avLst>
              <a:gd name="adj1" fmla="val 50000"/>
              <a:gd name="adj2" fmla="val 25180"/>
            </a:avLst>
          </a:prstGeom>
          <a:solidFill>
            <a:srgbClr val="FF9900">
              <a:alpha val="50195"/>
            </a:srgbClr>
          </a:solidFill>
          <a:ln w="12700">
            <a:solidFill>
              <a:schemeClr val="accent1"/>
            </a:solidFill>
            <a:miter lim="800000"/>
            <a:headEnd/>
            <a:tailEnd/>
          </a:ln>
          <a:effectLst/>
          <a:extLst>
            <a:ext uri="{AF507438-7753-43E0-B8FC-AC1667EBCBE1}">
              <a14:hiddenEffects xmlns:a14="http://schemas.microsoft.com/office/drawing/2010/main">
                <a:effectLst>
                  <a:outerShdw dist="17961" dir="2700000" algn="ctr" rotWithShape="0">
                    <a:srgbClr val="2F4D71"/>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pic>
        <p:nvPicPr>
          <p:cNvPr id="2253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9" y="1091550"/>
            <a:ext cx="287020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3" descr="\\aiscfile\users\john\x Sustainability\Articles and Papers\20071120 SMA White Paper Carbon FootPrints in U_S_ Steelmaking_files\image00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939" y="3690288"/>
            <a:ext cx="50292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5"/>
          <p:cNvSpPr>
            <a:spLocks noGrp="1"/>
          </p:cNvSpPr>
          <p:nvPr>
            <p:ph type="sldNum" sz="quarter" idx="12"/>
          </p:nvPr>
        </p:nvSpPr>
        <p:spPr bwMode="auto">
          <a:xfrm>
            <a:off x="6553200" y="6403617"/>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2CE4B09C-1A5E-4B45-91EB-BF507FDEF1DC}" type="slidenum">
              <a:rPr lang="en-US" altLang="zh-CN" sz="1200" smtClean="0">
                <a:latin typeface="+mn-lt"/>
              </a:rPr>
              <a:pPr eaLnBrk="1" hangingPunct="1">
                <a:spcBef>
                  <a:spcPct val="0"/>
                </a:spcBef>
                <a:buFontTx/>
                <a:buNone/>
                <a:defRPr/>
              </a:pPr>
              <a:t>24</a:t>
            </a:fld>
            <a:endParaRPr lang="en-US" altLang="zh-CN" sz="1200" dirty="0" smtClean="0">
              <a:latin typeface="+mn-lt"/>
            </a:endParaRPr>
          </a:p>
        </p:txBody>
      </p:sp>
      <p:pic>
        <p:nvPicPr>
          <p:cNvPr id="22536" name="Picture 15" descr="http://www.energytrendsinsider.com/wp-content/uploads/2012/02/U.S.-Electricity-Net-Generation-By-Fuel-2012.jpg?00cfb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5689" y="3717275"/>
            <a:ext cx="3379788"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Box 20"/>
          <p:cNvSpPr txBox="1">
            <a:spLocks noChangeArrowheads="1"/>
          </p:cNvSpPr>
          <p:nvPr/>
        </p:nvSpPr>
        <p:spPr bwMode="auto">
          <a:xfrm>
            <a:off x="0" y="2286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Mill Production</a:t>
            </a:r>
          </a:p>
        </p:txBody>
      </p:sp>
      <p:sp>
        <p:nvSpPr>
          <p:cNvPr id="12" name="Rectangle 11"/>
          <p:cNvSpPr/>
          <p:nvPr/>
        </p:nvSpPr>
        <p:spPr>
          <a:xfrm>
            <a:off x="8234289" y="5974700"/>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1801813" y="3800475"/>
            <a:ext cx="787400" cy="42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0000"/>
                </a:solidFill>
              </a:rPr>
              <a:t>Ladle</a:t>
            </a:r>
            <a:endParaRPr lang="en-US" altLang="en-US" sz="2400" b="1" dirty="0"/>
          </a:p>
        </p:txBody>
      </p:sp>
      <p:sp>
        <p:nvSpPr>
          <p:cNvPr id="23555" name="Text Box 5"/>
          <p:cNvSpPr txBox="1">
            <a:spLocks noChangeArrowheads="1"/>
          </p:cNvSpPr>
          <p:nvPr/>
        </p:nvSpPr>
        <p:spPr bwMode="auto">
          <a:xfrm>
            <a:off x="4610100" y="4905375"/>
            <a:ext cx="215741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0000"/>
                </a:solidFill>
              </a:rPr>
              <a:t>Section Rolling</a:t>
            </a:r>
            <a:endParaRPr lang="en-US" altLang="en-US" sz="2400" b="1" dirty="0"/>
          </a:p>
        </p:txBody>
      </p:sp>
      <p:sp>
        <p:nvSpPr>
          <p:cNvPr id="23556" name="Text Box 6"/>
          <p:cNvSpPr txBox="1">
            <a:spLocks noChangeArrowheads="1"/>
          </p:cNvSpPr>
          <p:nvPr/>
        </p:nvSpPr>
        <p:spPr bwMode="auto">
          <a:xfrm>
            <a:off x="2401888" y="4156075"/>
            <a:ext cx="2849562"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0000"/>
                </a:solidFill>
              </a:rPr>
              <a:t>Continuous Casting</a:t>
            </a:r>
            <a:endParaRPr lang="en-US" altLang="en-US" sz="2400" b="1" dirty="0"/>
          </a:p>
        </p:txBody>
      </p:sp>
      <p:sp>
        <p:nvSpPr>
          <p:cNvPr id="23557" name="Text Box 7"/>
          <p:cNvSpPr txBox="1">
            <a:spLocks noChangeArrowheads="1"/>
          </p:cNvSpPr>
          <p:nvPr/>
        </p:nvSpPr>
        <p:spPr bwMode="auto">
          <a:xfrm>
            <a:off x="5064125" y="3232150"/>
            <a:ext cx="2587625"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6600"/>
                </a:solidFill>
              </a:rPr>
              <a:t>Natural Gas  Supply</a:t>
            </a:r>
            <a:endParaRPr lang="en-US" altLang="en-US" sz="2400" b="1" dirty="0"/>
          </a:p>
        </p:txBody>
      </p:sp>
      <p:sp>
        <p:nvSpPr>
          <p:cNvPr id="23558" name="Text Box 8"/>
          <p:cNvSpPr txBox="1">
            <a:spLocks noChangeArrowheads="1"/>
          </p:cNvSpPr>
          <p:nvPr/>
        </p:nvSpPr>
        <p:spPr bwMode="auto">
          <a:xfrm>
            <a:off x="3876675" y="4508500"/>
            <a:ext cx="1800225"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0000"/>
                </a:solidFill>
              </a:rPr>
              <a:t>Reheating</a:t>
            </a:r>
            <a:endParaRPr lang="en-US" altLang="en-US" sz="2400" b="1" dirty="0"/>
          </a:p>
        </p:txBody>
      </p:sp>
      <p:sp>
        <p:nvSpPr>
          <p:cNvPr id="23559" name="Line 9"/>
          <p:cNvSpPr>
            <a:spLocks noChangeShapeType="1"/>
          </p:cNvSpPr>
          <p:nvPr/>
        </p:nvSpPr>
        <p:spPr bwMode="auto">
          <a:xfrm flipH="1">
            <a:off x="5103813" y="3651250"/>
            <a:ext cx="485775" cy="917575"/>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23560" name="Text Box 10"/>
          <p:cNvSpPr txBox="1">
            <a:spLocks noChangeArrowheads="1"/>
          </p:cNvSpPr>
          <p:nvPr/>
        </p:nvSpPr>
        <p:spPr bwMode="auto">
          <a:xfrm>
            <a:off x="5030788" y="1401763"/>
            <a:ext cx="3975100" cy="1563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dirty="0">
                <a:solidFill>
                  <a:srgbClr val="006600"/>
                </a:solidFill>
              </a:rPr>
              <a:t>The steel production process has a water recycling rate of 95%, resulting in only the consumption of only 60 gallons of water per ton of steel produced.</a:t>
            </a:r>
            <a:endParaRPr lang="en-US" altLang="en-US" sz="2000" dirty="0"/>
          </a:p>
        </p:txBody>
      </p:sp>
      <p:sp>
        <p:nvSpPr>
          <p:cNvPr id="23561" name="Text Box 11"/>
          <p:cNvSpPr txBox="1">
            <a:spLocks noChangeArrowheads="1"/>
          </p:cNvSpPr>
          <p:nvPr/>
        </p:nvSpPr>
        <p:spPr bwMode="auto">
          <a:xfrm>
            <a:off x="4090988" y="2549525"/>
            <a:ext cx="101282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6600"/>
                </a:solidFill>
              </a:rPr>
              <a:t>Water</a:t>
            </a:r>
            <a:endParaRPr lang="en-US" altLang="en-US" sz="2400" dirty="0"/>
          </a:p>
        </p:txBody>
      </p:sp>
      <p:sp>
        <p:nvSpPr>
          <p:cNvPr id="23562" name="Line 12"/>
          <p:cNvSpPr>
            <a:spLocks noChangeShapeType="1"/>
          </p:cNvSpPr>
          <p:nvPr/>
        </p:nvSpPr>
        <p:spPr bwMode="auto">
          <a:xfrm flipH="1">
            <a:off x="3902075" y="2965450"/>
            <a:ext cx="600075" cy="1143000"/>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23563" name="Text Box 13"/>
          <p:cNvSpPr txBox="1">
            <a:spLocks noChangeArrowheads="1"/>
          </p:cNvSpPr>
          <p:nvPr/>
        </p:nvSpPr>
        <p:spPr bwMode="auto">
          <a:xfrm>
            <a:off x="6699250" y="4125913"/>
            <a:ext cx="2306638" cy="993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dirty="0">
                <a:solidFill>
                  <a:srgbClr val="006600"/>
                </a:solidFill>
              </a:rPr>
              <a:t>Overall energy usage has decreased by 66% since 1980.</a:t>
            </a:r>
            <a:endParaRPr lang="en-US" altLang="en-US" sz="2000" dirty="0"/>
          </a:p>
        </p:txBody>
      </p:sp>
      <p:sp>
        <p:nvSpPr>
          <p:cNvPr id="23564" name="Line 14"/>
          <p:cNvSpPr>
            <a:spLocks noChangeShapeType="1"/>
          </p:cNvSpPr>
          <p:nvPr/>
        </p:nvSpPr>
        <p:spPr bwMode="auto">
          <a:xfrm flipH="1" flipV="1">
            <a:off x="901700" y="1700213"/>
            <a:ext cx="155575" cy="210026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23565" name="Text Box 15"/>
          <p:cNvSpPr txBox="1">
            <a:spLocks noChangeArrowheads="1"/>
          </p:cNvSpPr>
          <p:nvPr/>
        </p:nvSpPr>
        <p:spPr bwMode="auto">
          <a:xfrm>
            <a:off x="285750" y="1287463"/>
            <a:ext cx="138747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FF0000"/>
                </a:solidFill>
              </a:rPr>
              <a:t>Emissions</a:t>
            </a:r>
            <a:endParaRPr lang="en-US" altLang="en-US" sz="2400" dirty="0"/>
          </a:p>
        </p:txBody>
      </p:sp>
      <p:sp>
        <p:nvSpPr>
          <p:cNvPr id="23566" name="Text Box 16"/>
          <p:cNvSpPr txBox="1">
            <a:spLocks noChangeArrowheads="1"/>
          </p:cNvSpPr>
          <p:nvPr/>
        </p:nvSpPr>
        <p:spPr bwMode="auto">
          <a:xfrm>
            <a:off x="1206500" y="1700213"/>
            <a:ext cx="2963863" cy="182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dirty="0">
                <a:solidFill>
                  <a:srgbClr val="FF0000"/>
                </a:solidFill>
              </a:rPr>
              <a:t>Greenhouse gas emissions have been reduced 38% since 1990 and overall emissions have been  reduced by 67% since 1980.</a:t>
            </a:r>
            <a:endParaRPr lang="en-US" altLang="en-US" sz="2000" dirty="0"/>
          </a:p>
        </p:txBody>
      </p:sp>
      <p:pic>
        <p:nvPicPr>
          <p:cNvPr id="23567" name="Picture 1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6500" y="5468938"/>
            <a:ext cx="1349375" cy="1025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3568" name="Picture 18"/>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376738" y="1962150"/>
            <a:ext cx="400050"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3569" name="Picture 19"/>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1763" y="3057525"/>
            <a:ext cx="731837"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3570" name="Picture 20"/>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178050" y="4551363"/>
            <a:ext cx="1143000"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3571" name="Line 21"/>
          <p:cNvSpPr>
            <a:spLocks noChangeShapeType="1"/>
          </p:cNvSpPr>
          <p:nvPr/>
        </p:nvSpPr>
        <p:spPr bwMode="auto">
          <a:xfrm>
            <a:off x="1239838" y="3917950"/>
            <a:ext cx="449262" cy="114300"/>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23572" name="Line 22"/>
          <p:cNvSpPr>
            <a:spLocks noChangeShapeType="1"/>
          </p:cNvSpPr>
          <p:nvPr/>
        </p:nvSpPr>
        <p:spPr bwMode="auto">
          <a:xfrm>
            <a:off x="1979613" y="4221163"/>
            <a:ext cx="338137" cy="114300"/>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23573" name="Line 23"/>
          <p:cNvSpPr>
            <a:spLocks noChangeShapeType="1"/>
          </p:cNvSpPr>
          <p:nvPr/>
        </p:nvSpPr>
        <p:spPr bwMode="auto">
          <a:xfrm>
            <a:off x="3433763" y="4625975"/>
            <a:ext cx="393700" cy="114300"/>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23574" name="Line 24"/>
          <p:cNvSpPr>
            <a:spLocks noChangeShapeType="1"/>
          </p:cNvSpPr>
          <p:nvPr/>
        </p:nvSpPr>
        <p:spPr bwMode="auto">
          <a:xfrm>
            <a:off x="4127500" y="4908550"/>
            <a:ext cx="449263" cy="114300"/>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23575" name="Rectangle 25"/>
          <p:cNvSpPr>
            <a:spLocks noChangeArrowheads="1"/>
          </p:cNvSpPr>
          <p:nvPr/>
        </p:nvSpPr>
        <p:spPr bwMode="auto">
          <a:xfrm>
            <a:off x="901700" y="3727450"/>
            <a:ext cx="5651500" cy="1682750"/>
          </a:xfrm>
          <a:prstGeom prst="rect">
            <a:avLst/>
          </a:prstGeom>
          <a:noFill/>
          <a:ln w="28575" algn="in">
            <a:solidFill>
              <a:srgbClr val="FF0000"/>
            </a:solidFill>
            <a:prstDash val="dash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23576" name="Text Box 26"/>
          <p:cNvSpPr txBox="1">
            <a:spLocks noChangeArrowheads="1"/>
          </p:cNvSpPr>
          <p:nvPr/>
        </p:nvSpPr>
        <p:spPr bwMode="auto">
          <a:xfrm>
            <a:off x="357188" y="5724525"/>
            <a:ext cx="5100637"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0000"/>
                </a:solidFill>
              </a:rPr>
              <a:t>The Structural Steel Mill - part 2</a:t>
            </a:r>
            <a:endParaRPr lang="en-US" altLang="en-US" sz="2400" dirty="0"/>
          </a:p>
        </p:txBody>
      </p:sp>
      <p:sp>
        <p:nvSpPr>
          <p:cNvPr id="33"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FC87066C-9A7C-46B1-A18E-85206621C637}" type="slidenum">
              <a:rPr lang="en-US" altLang="zh-CN" sz="1200" smtClean="0">
                <a:latin typeface="+mn-lt"/>
              </a:rPr>
              <a:pPr eaLnBrk="1" hangingPunct="1">
                <a:spcBef>
                  <a:spcPct val="0"/>
                </a:spcBef>
                <a:buFontTx/>
                <a:buNone/>
                <a:defRPr/>
              </a:pPr>
              <a:t>25</a:t>
            </a:fld>
            <a:endParaRPr lang="en-US" altLang="zh-CN" sz="1200" dirty="0" smtClean="0">
              <a:latin typeface="+mn-lt"/>
            </a:endParaRPr>
          </a:p>
        </p:txBody>
      </p:sp>
      <p:sp>
        <p:nvSpPr>
          <p:cNvPr id="23578" name="TextBox 20"/>
          <p:cNvSpPr txBox="1">
            <a:spLocks noChangeArrowheads="1"/>
          </p:cNvSpPr>
          <p:nvPr/>
        </p:nvSpPr>
        <p:spPr bwMode="auto">
          <a:xfrm>
            <a:off x="4763" y="38893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Mill Production</a:t>
            </a:r>
          </a:p>
        </p:txBody>
      </p:sp>
      <p:sp>
        <p:nvSpPr>
          <p:cNvPr id="27" name="Rectangle 26"/>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11"/>
          <p:cNvGrpSpPr>
            <a:grpSpLocks/>
          </p:cNvGrpSpPr>
          <p:nvPr/>
        </p:nvGrpSpPr>
        <p:grpSpPr bwMode="auto">
          <a:xfrm>
            <a:off x="1246188" y="1479550"/>
            <a:ext cx="2643187" cy="2538413"/>
            <a:chOff x="3758" y="914"/>
            <a:chExt cx="1507" cy="1297"/>
          </a:xfrm>
        </p:grpSpPr>
        <p:sp>
          <p:nvSpPr>
            <p:cNvPr id="24596" name="Rectangle 12" descr="ladle_metallurgy_300x150"/>
            <p:cNvSpPr>
              <a:spLocks noChangeArrowheads="1"/>
            </p:cNvSpPr>
            <p:nvPr/>
          </p:nvSpPr>
          <p:spPr bwMode="auto">
            <a:xfrm>
              <a:off x="3758" y="914"/>
              <a:ext cx="1507" cy="1034"/>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24597" name="Text Box 13" descr="recycle"/>
            <p:cNvSpPr txBox="1">
              <a:spLocks noChangeArrowheads="1"/>
            </p:cNvSpPr>
            <p:nvPr/>
          </p:nvSpPr>
          <p:spPr bwMode="auto">
            <a:xfrm>
              <a:off x="3821" y="2016"/>
              <a:ext cx="1381" cy="195"/>
            </a:xfrm>
            <a:prstGeom prst="rect">
              <a:avLst/>
            </a:prstGeom>
            <a:noFill/>
            <a:ln>
              <a:noFill/>
            </a:ln>
            <a:effectLst>
              <a:prstShdw prst="shdw17" dist="17961" dir="2700000">
                <a:srgbClr val="999999"/>
              </a:prstShdw>
            </a:effectLst>
            <a:extLst>
              <a:ext uri="{909E8E84-426E-40DD-AFC4-6F175D3DCCD1}">
                <a14:hiddenFill xmlns:a14="http://schemas.microsoft.com/office/drawing/2010/main">
                  <a:blipFill dpi="0" rotWithShape="0">
                    <a:blip r:embed="rId4"/>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Clr>
                  <a:schemeClr val="accent1"/>
                </a:buClr>
                <a:buSzPct val="90000"/>
                <a:buFont typeface="Impact" pitchFamily="34" charset="0"/>
                <a:buNone/>
              </a:pPr>
              <a:r>
                <a:rPr kumimoji="1" lang="en-US" altLang="en-US" sz="1800" b="1" dirty="0"/>
                <a:t>Ladle Refining</a:t>
              </a:r>
            </a:p>
          </p:txBody>
        </p:sp>
      </p:grpSp>
      <p:grpSp>
        <p:nvGrpSpPr>
          <p:cNvPr id="24579" name="Group 14"/>
          <p:cNvGrpSpPr>
            <a:grpSpLocks/>
          </p:cNvGrpSpPr>
          <p:nvPr/>
        </p:nvGrpSpPr>
        <p:grpSpPr bwMode="auto">
          <a:xfrm>
            <a:off x="1243013" y="4159250"/>
            <a:ext cx="2646362" cy="2540000"/>
            <a:chOff x="160" y="2494"/>
            <a:chExt cx="1507" cy="1298"/>
          </a:xfrm>
        </p:grpSpPr>
        <p:sp>
          <p:nvSpPr>
            <p:cNvPr id="24594" name="Rectangle 15" descr="finish shapes"/>
            <p:cNvSpPr>
              <a:spLocks noChangeArrowheads="1"/>
            </p:cNvSpPr>
            <p:nvPr/>
          </p:nvSpPr>
          <p:spPr bwMode="auto">
            <a:xfrm>
              <a:off x="160" y="2494"/>
              <a:ext cx="1507" cy="1034"/>
            </a:xfrm>
            <a:prstGeom prst="rect">
              <a:avLst/>
            </a:prstGeom>
            <a:blipFill dpi="0" rotWithShape="0">
              <a:blip r:embed="rId5"/>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24595" name="Text Box 16" descr="recycle"/>
            <p:cNvSpPr txBox="1">
              <a:spLocks noChangeArrowheads="1"/>
            </p:cNvSpPr>
            <p:nvPr/>
          </p:nvSpPr>
          <p:spPr bwMode="auto">
            <a:xfrm>
              <a:off x="315" y="3597"/>
              <a:ext cx="1197" cy="195"/>
            </a:xfrm>
            <a:prstGeom prst="rect">
              <a:avLst/>
            </a:prstGeom>
            <a:noFill/>
            <a:ln>
              <a:noFill/>
            </a:ln>
            <a:effectLst>
              <a:prstShdw prst="shdw17" dist="17961" dir="2700000">
                <a:srgbClr val="999999"/>
              </a:prstShdw>
            </a:effectLst>
            <a:extLst>
              <a:ext uri="{909E8E84-426E-40DD-AFC4-6F175D3DCCD1}">
                <a14:hiddenFill xmlns:a14="http://schemas.microsoft.com/office/drawing/2010/main">
                  <a:blipFill dpi="0" rotWithShape="0">
                    <a:blip r:embed="rId4"/>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Clr>
                  <a:schemeClr val="accent1"/>
                </a:buClr>
                <a:buSzPct val="90000"/>
                <a:buFont typeface="Impact" pitchFamily="34" charset="0"/>
                <a:buNone/>
              </a:pPr>
              <a:r>
                <a:rPr kumimoji="1" lang="en-US" altLang="en-US" sz="1800" b="1" dirty="0"/>
                <a:t>Finished Product</a:t>
              </a:r>
            </a:p>
          </p:txBody>
        </p:sp>
      </p:grpSp>
      <p:grpSp>
        <p:nvGrpSpPr>
          <p:cNvPr id="24580" name="Group 17"/>
          <p:cNvGrpSpPr>
            <a:grpSpLocks/>
          </p:cNvGrpSpPr>
          <p:nvPr/>
        </p:nvGrpSpPr>
        <p:grpSpPr bwMode="auto">
          <a:xfrm>
            <a:off x="5375275" y="4159250"/>
            <a:ext cx="2646363" cy="2540000"/>
            <a:chOff x="1883" y="2494"/>
            <a:chExt cx="1507" cy="1298"/>
          </a:xfrm>
        </p:grpSpPr>
        <p:sp>
          <p:nvSpPr>
            <p:cNvPr id="24592" name="Rectangle 18" descr="roll stand"/>
            <p:cNvSpPr>
              <a:spLocks noChangeArrowheads="1"/>
            </p:cNvSpPr>
            <p:nvPr/>
          </p:nvSpPr>
          <p:spPr bwMode="auto">
            <a:xfrm>
              <a:off x="1883" y="2494"/>
              <a:ext cx="1507" cy="1034"/>
            </a:xfrm>
            <a:prstGeom prst="rect">
              <a:avLst/>
            </a:prstGeom>
            <a:blipFill dpi="0" rotWithShape="0">
              <a:blip r:embed="rId6"/>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24593" name="Text Box 19" descr="recycle"/>
            <p:cNvSpPr txBox="1">
              <a:spLocks noChangeArrowheads="1"/>
            </p:cNvSpPr>
            <p:nvPr/>
          </p:nvSpPr>
          <p:spPr bwMode="auto">
            <a:xfrm>
              <a:off x="1946" y="3597"/>
              <a:ext cx="1381" cy="195"/>
            </a:xfrm>
            <a:prstGeom prst="rect">
              <a:avLst/>
            </a:prstGeom>
            <a:noFill/>
            <a:ln>
              <a:noFill/>
            </a:ln>
            <a:effectLst>
              <a:prstShdw prst="shdw17" dist="17961" dir="2700000">
                <a:srgbClr val="999999"/>
              </a:prstShdw>
            </a:effectLst>
            <a:extLst>
              <a:ext uri="{909E8E84-426E-40DD-AFC4-6F175D3DCCD1}">
                <a14:hiddenFill xmlns:a14="http://schemas.microsoft.com/office/drawing/2010/main">
                  <a:blipFill dpi="0" rotWithShape="0">
                    <a:blip r:embed="rId4"/>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Clr>
                  <a:schemeClr val="accent1"/>
                </a:buClr>
                <a:buSzPct val="90000"/>
                <a:buFont typeface="Impact" pitchFamily="34" charset="0"/>
                <a:buNone/>
              </a:pPr>
              <a:r>
                <a:rPr kumimoji="1" lang="en-US" altLang="en-US" sz="1800" b="1" dirty="0"/>
                <a:t>Rolling Mill</a:t>
              </a:r>
            </a:p>
          </p:txBody>
        </p:sp>
      </p:grpSp>
      <p:grpSp>
        <p:nvGrpSpPr>
          <p:cNvPr id="24581" name="Group 20"/>
          <p:cNvGrpSpPr>
            <a:grpSpLocks/>
          </p:cNvGrpSpPr>
          <p:nvPr/>
        </p:nvGrpSpPr>
        <p:grpSpPr bwMode="auto">
          <a:xfrm>
            <a:off x="5375275" y="1479550"/>
            <a:ext cx="2644775" cy="2538413"/>
            <a:chOff x="3587" y="2495"/>
            <a:chExt cx="1507" cy="1297"/>
          </a:xfrm>
        </p:grpSpPr>
        <p:sp>
          <p:nvSpPr>
            <p:cNvPr id="24590" name="Rectangle 21" descr="cont cast"/>
            <p:cNvSpPr>
              <a:spLocks noChangeArrowheads="1"/>
            </p:cNvSpPr>
            <p:nvPr/>
          </p:nvSpPr>
          <p:spPr bwMode="auto">
            <a:xfrm>
              <a:off x="3587" y="2495"/>
              <a:ext cx="1507" cy="1034"/>
            </a:xfrm>
            <a:prstGeom prst="rect">
              <a:avLst/>
            </a:prstGeom>
            <a:blipFill dpi="0" rotWithShape="0">
              <a:blip r:embed="rId7"/>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24591" name="Text Box 22" descr="recycle"/>
            <p:cNvSpPr txBox="1">
              <a:spLocks noChangeArrowheads="1"/>
            </p:cNvSpPr>
            <p:nvPr/>
          </p:nvSpPr>
          <p:spPr bwMode="auto">
            <a:xfrm>
              <a:off x="3650" y="3597"/>
              <a:ext cx="1381" cy="195"/>
            </a:xfrm>
            <a:prstGeom prst="rect">
              <a:avLst/>
            </a:prstGeom>
            <a:noFill/>
            <a:ln>
              <a:noFill/>
            </a:ln>
            <a:effectLst>
              <a:prstShdw prst="shdw17" dist="17961" dir="2700000">
                <a:srgbClr val="999999"/>
              </a:prstShdw>
            </a:effectLst>
            <a:extLst>
              <a:ext uri="{909E8E84-426E-40DD-AFC4-6F175D3DCCD1}">
                <a14:hiddenFill xmlns:a14="http://schemas.microsoft.com/office/drawing/2010/main">
                  <a:blipFill dpi="0" rotWithShape="0">
                    <a:blip r:embed="rId4"/>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Clr>
                  <a:schemeClr val="accent1"/>
                </a:buClr>
                <a:buSzPct val="90000"/>
                <a:buFont typeface="Impact" pitchFamily="34" charset="0"/>
                <a:buNone/>
              </a:pPr>
              <a:r>
                <a:rPr kumimoji="1" lang="en-US" altLang="en-US" sz="1800" b="1" dirty="0"/>
                <a:t>Continuous Casting</a:t>
              </a:r>
            </a:p>
          </p:txBody>
        </p:sp>
      </p:grpSp>
      <p:sp>
        <p:nvSpPr>
          <p:cNvPr id="24582" name="AutoShape 24"/>
          <p:cNvSpPr>
            <a:spLocks noChangeArrowheads="1"/>
          </p:cNvSpPr>
          <p:nvPr/>
        </p:nvSpPr>
        <p:spPr bwMode="auto">
          <a:xfrm>
            <a:off x="4305300" y="2160588"/>
            <a:ext cx="665163" cy="660400"/>
          </a:xfrm>
          <a:prstGeom prst="rightArrow">
            <a:avLst>
              <a:gd name="adj1" fmla="val 50000"/>
              <a:gd name="adj2" fmla="val 25180"/>
            </a:avLst>
          </a:prstGeom>
          <a:solidFill>
            <a:srgbClr val="FF9900">
              <a:alpha val="50195"/>
            </a:srgbClr>
          </a:solidFill>
          <a:ln w="12700">
            <a:solidFill>
              <a:schemeClr val="accent1"/>
            </a:solidFill>
            <a:miter lim="800000"/>
            <a:headEnd/>
            <a:tailEnd/>
          </a:ln>
          <a:effectLst/>
          <a:extLst>
            <a:ext uri="{AF507438-7753-43E0-B8FC-AC1667EBCBE1}">
              <a14:hiddenEffects xmlns:a14="http://schemas.microsoft.com/office/drawing/2010/main">
                <a:effectLst>
                  <a:outerShdw dist="17961" dir="2700000" algn="ctr" rotWithShape="0">
                    <a:srgbClr val="2F4D71"/>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24583" name="AutoShape 25"/>
          <p:cNvSpPr>
            <a:spLocks noChangeArrowheads="1"/>
          </p:cNvSpPr>
          <p:nvPr/>
        </p:nvSpPr>
        <p:spPr bwMode="auto">
          <a:xfrm rot="5400000">
            <a:off x="1266825" y="596901"/>
            <a:ext cx="619125" cy="660400"/>
          </a:xfrm>
          <a:prstGeom prst="rightArrow">
            <a:avLst>
              <a:gd name="adj1" fmla="val 50000"/>
              <a:gd name="adj2" fmla="val 25000"/>
            </a:avLst>
          </a:prstGeom>
          <a:solidFill>
            <a:srgbClr val="FF9900">
              <a:alpha val="50195"/>
            </a:srgbClr>
          </a:solidFill>
          <a:ln w="12700">
            <a:solidFill>
              <a:schemeClr val="accent1"/>
            </a:solidFill>
            <a:miter lim="800000"/>
            <a:headEnd/>
            <a:tailEnd/>
          </a:ln>
          <a:effectLst/>
          <a:extLst>
            <a:ext uri="{AF507438-7753-43E0-B8FC-AC1667EBCBE1}">
              <a14:hiddenEffects xmlns:a14="http://schemas.microsoft.com/office/drawing/2010/main">
                <a:effectLst>
                  <a:outerShdw dist="17961" dir="2700000" algn="ctr" rotWithShape="0">
                    <a:srgbClr val="2F4D71"/>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24584" name="AutoShape 24"/>
          <p:cNvSpPr>
            <a:spLocks noChangeArrowheads="1"/>
          </p:cNvSpPr>
          <p:nvPr/>
        </p:nvSpPr>
        <p:spPr bwMode="auto">
          <a:xfrm rot="10800000">
            <a:off x="4305300" y="4840288"/>
            <a:ext cx="665163" cy="660400"/>
          </a:xfrm>
          <a:prstGeom prst="rightArrow">
            <a:avLst>
              <a:gd name="adj1" fmla="val 50000"/>
              <a:gd name="adj2" fmla="val 25180"/>
            </a:avLst>
          </a:prstGeom>
          <a:solidFill>
            <a:srgbClr val="FF9900">
              <a:alpha val="50195"/>
            </a:srgbClr>
          </a:solidFill>
          <a:ln w="12700">
            <a:solidFill>
              <a:schemeClr val="accent1"/>
            </a:solidFill>
            <a:miter lim="800000"/>
            <a:headEnd/>
            <a:tailEnd/>
          </a:ln>
          <a:effectLst/>
          <a:extLst>
            <a:ext uri="{AF507438-7753-43E0-B8FC-AC1667EBCBE1}">
              <a14:hiddenEffects xmlns:a14="http://schemas.microsoft.com/office/drawing/2010/main">
                <a:effectLst>
                  <a:outerShdw dist="17961" dir="2700000" algn="ctr" rotWithShape="0">
                    <a:srgbClr val="2F4D71"/>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24585" name="AutoShape 25"/>
          <p:cNvSpPr>
            <a:spLocks noChangeArrowheads="1"/>
          </p:cNvSpPr>
          <p:nvPr/>
        </p:nvSpPr>
        <p:spPr bwMode="auto">
          <a:xfrm rot="5400000">
            <a:off x="7712075" y="3497263"/>
            <a:ext cx="619125" cy="660400"/>
          </a:xfrm>
          <a:prstGeom prst="rightArrow">
            <a:avLst>
              <a:gd name="adj1" fmla="val 50000"/>
              <a:gd name="adj2" fmla="val 25000"/>
            </a:avLst>
          </a:prstGeom>
          <a:solidFill>
            <a:srgbClr val="FF9900">
              <a:alpha val="50195"/>
            </a:srgbClr>
          </a:solidFill>
          <a:ln w="12700">
            <a:solidFill>
              <a:schemeClr val="accent1"/>
            </a:solidFill>
            <a:miter lim="800000"/>
            <a:headEnd/>
            <a:tailEnd/>
          </a:ln>
          <a:effectLst/>
          <a:extLst>
            <a:ext uri="{AF507438-7753-43E0-B8FC-AC1667EBCBE1}">
              <a14:hiddenEffects xmlns:a14="http://schemas.microsoft.com/office/drawing/2010/main">
                <a:effectLst>
                  <a:outerShdw dist="17961" dir="2700000" algn="ctr" rotWithShape="0">
                    <a:srgbClr val="2F4D71"/>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2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63AFFC6D-717E-4ABD-BC42-ED24DC9C3B73}" type="slidenum">
              <a:rPr lang="en-US" altLang="zh-CN" sz="1200" smtClean="0">
                <a:latin typeface="+mn-lt"/>
              </a:rPr>
              <a:pPr eaLnBrk="1" hangingPunct="1">
                <a:spcBef>
                  <a:spcPct val="0"/>
                </a:spcBef>
                <a:buFontTx/>
                <a:buNone/>
                <a:defRPr/>
              </a:pPr>
              <a:t>26</a:t>
            </a:fld>
            <a:endParaRPr lang="en-US" altLang="zh-CN" sz="1200" dirty="0" smtClean="0">
              <a:latin typeface="+mn-lt"/>
            </a:endParaRPr>
          </a:p>
        </p:txBody>
      </p:sp>
      <p:pic>
        <p:nvPicPr>
          <p:cNvPr id="2458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038" y="168275"/>
            <a:ext cx="8382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 Box 10" descr="recycle"/>
          <p:cNvSpPr txBox="1">
            <a:spLocks noChangeArrowheads="1"/>
          </p:cNvSpPr>
          <p:nvPr/>
        </p:nvSpPr>
        <p:spPr bwMode="auto">
          <a:xfrm>
            <a:off x="152400" y="809625"/>
            <a:ext cx="1362075" cy="430887"/>
          </a:xfrm>
          <a:prstGeom prst="rect">
            <a:avLst/>
          </a:prstGeom>
          <a:noFill/>
          <a:ln>
            <a:noFill/>
          </a:ln>
          <a:effectLst>
            <a:prstShdw prst="shdw17" dist="17961" dir="2700000">
              <a:srgbClr val="999999"/>
            </a:prstShdw>
          </a:effectLst>
          <a:extLst>
            <a:ext uri="{909E8E84-426E-40DD-AFC4-6F175D3DCCD1}">
              <a14:hiddenFill xmlns:a14="http://schemas.microsoft.com/office/drawing/2010/main">
                <a:blipFill dpi="0" rotWithShape="0">
                  <a:blip r:embed="rId4"/>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Clr>
                <a:schemeClr val="accent1"/>
              </a:buClr>
              <a:buSzPct val="90000"/>
              <a:buFont typeface="Impact" pitchFamily="34" charset="0"/>
              <a:buNone/>
              <a:defRPr/>
            </a:pPr>
            <a:r>
              <a:rPr kumimoji="1" lang="en-US" altLang="en-US" sz="1400" b="1" dirty="0" smtClean="0"/>
              <a:t>Electric Arc Furnace</a:t>
            </a:r>
          </a:p>
        </p:txBody>
      </p:sp>
      <p:sp>
        <p:nvSpPr>
          <p:cNvPr id="24589" name="TextBox 20"/>
          <p:cNvSpPr txBox="1">
            <a:spLocks noChangeArrowheads="1"/>
          </p:cNvSpPr>
          <p:nvPr/>
        </p:nvSpPr>
        <p:spPr bwMode="auto">
          <a:xfrm>
            <a:off x="4763" y="38893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Mill Production</a:t>
            </a:r>
          </a:p>
        </p:txBody>
      </p:sp>
      <p:sp>
        <p:nvSpPr>
          <p:cNvPr id="23" name="Rectangle 22"/>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8"/>
          <p:cNvSpPr txBox="1">
            <a:spLocks noChangeArrowheads="1"/>
          </p:cNvSpPr>
          <p:nvPr/>
        </p:nvSpPr>
        <p:spPr bwMode="auto">
          <a:xfrm>
            <a:off x="1005763" y="2728918"/>
            <a:ext cx="27432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9900"/>
                </a:solidFill>
                <a:latin typeface="Arial" pitchFamily="34" charset="0"/>
                <a:cs typeface="Arial" pitchFamily="34" charset="0"/>
              </a:defRPr>
            </a:lvl1pPr>
            <a:lvl2pPr marL="742950" indent="-285750" eaLnBrk="0" hangingPunct="0">
              <a:defRPr sz="2000">
                <a:solidFill>
                  <a:srgbClr val="009900"/>
                </a:solidFill>
                <a:latin typeface="Arial" pitchFamily="34" charset="0"/>
                <a:cs typeface="Arial" pitchFamily="34" charset="0"/>
              </a:defRPr>
            </a:lvl2pPr>
            <a:lvl3pPr marL="1143000" indent="-228600" eaLnBrk="0" hangingPunct="0">
              <a:defRPr sz="2000">
                <a:solidFill>
                  <a:srgbClr val="009900"/>
                </a:solidFill>
                <a:latin typeface="Arial" pitchFamily="34" charset="0"/>
                <a:cs typeface="Arial" pitchFamily="34" charset="0"/>
              </a:defRPr>
            </a:lvl3pPr>
            <a:lvl4pPr marL="1600200" indent="-228600" eaLnBrk="0" hangingPunct="0">
              <a:defRPr sz="2000">
                <a:solidFill>
                  <a:srgbClr val="009900"/>
                </a:solidFill>
                <a:latin typeface="Arial" pitchFamily="34" charset="0"/>
                <a:cs typeface="Arial" pitchFamily="34" charset="0"/>
              </a:defRPr>
            </a:lvl4pPr>
            <a:lvl5pPr marL="2057400" indent="-228600" eaLnBrk="0" hangingPunct="0">
              <a:defRPr sz="2000">
                <a:solidFill>
                  <a:srgbClr val="009900"/>
                </a:solidFill>
                <a:latin typeface="Arial" pitchFamily="34" charset="0"/>
                <a:cs typeface="Arial" pitchFamily="34" charset="0"/>
              </a:defRPr>
            </a:lvl5pPr>
            <a:lvl6pPr marL="2514600" indent="-228600" eaLnBrk="0" fontAlgn="base" hangingPunct="0">
              <a:spcBef>
                <a:spcPct val="0"/>
              </a:spcBef>
              <a:spcAft>
                <a:spcPct val="0"/>
              </a:spcAft>
              <a:defRPr sz="2000">
                <a:solidFill>
                  <a:srgbClr val="009900"/>
                </a:solidFill>
                <a:latin typeface="Arial" pitchFamily="34" charset="0"/>
                <a:cs typeface="Arial" pitchFamily="34" charset="0"/>
              </a:defRPr>
            </a:lvl6pPr>
            <a:lvl7pPr marL="2971800" indent="-228600" eaLnBrk="0" fontAlgn="base" hangingPunct="0">
              <a:spcBef>
                <a:spcPct val="0"/>
              </a:spcBef>
              <a:spcAft>
                <a:spcPct val="0"/>
              </a:spcAft>
              <a:defRPr sz="2000">
                <a:solidFill>
                  <a:srgbClr val="009900"/>
                </a:solidFill>
                <a:latin typeface="Arial" pitchFamily="34" charset="0"/>
                <a:cs typeface="Arial" pitchFamily="34" charset="0"/>
              </a:defRPr>
            </a:lvl7pPr>
            <a:lvl8pPr marL="3429000" indent="-228600" eaLnBrk="0" fontAlgn="base" hangingPunct="0">
              <a:spcBef>
                <a:spcPct val="0"/>
              </a:spcBef>
              <a:spcAft>
                <a:spcPct val="0"/>
              </a:spcAft>
              <a:defRPr sz="2000">
                <a:solidFill>
                  <a:srgbClr val="009900"/>
                </a:solidFill>
                <a:latin typeface="Arial" pitchFamily="34" charset="0"/>
                <a:cs typeface="Arial" pitchFamily="34" charset="0"/>
              </a:defRPr>
            </a:lvl8pPr>
            <a:lvl9pPr marL="3886200" indent="-228600" eaLnBrk="0" fontAlgn="base" hangingPunct="0">
              <a:spcBef>
                <a:spcPct val="0"/>
              </a:spcBef>
              <a:spcAft>
                <a:spcPct val="0"/>
              </a:spcAft>
              <a:defRPr sz="2000">
                <a:solidFill>
                  <a:srgbClr val="009900"/>
                </a:solidFill>
                <a:latin typeface="Arial" pitchFamily="34" charset="0"/>
                <a:cs typeface="Arial" pitchFamily="34" charset="0"/>
              </a:defRPr>
            </a:lvl9pPr>
          </a:lstStyle>
          <a:p>
            <a:pPr algn="ctr" eaLnBrk="1" fontAlgn="auto" hangingPunct="1">
              <a:spcBef>
                <a:spcPct val="50000"/>
              </a:spcBef>
              <a:spcAft>
                <a:spcPts val="0"/>
              </a:spcAft>
              <a:defRPr/>
            </a:pPr>
            <a:r>
              <a:rPr lang="en-US" sz="2400" b="1" dirty="0">
                <a:solidFill>
                  <a:schemeClr val="tx1"/>
                </a:solidFill>
                <a:latin typeface="+mn-lt"/>
              </a:rPr>
              <a:t>Then (1980)  </a:t>
            </a:r>
          </a:p>
          <a:p>
            <a:pPr eaLnBrk="1" fontAlgn="auto" hangingPunct="1">
              <a:spcBef>
                <a:spcPct val="50000"/>
              </a:spcBef>
              <a:spcAft>
                <a:spcPts val="0"/>
              </a:spcAft>
              <a:buFontTx/>
              <a:buChar char="•"/>
              <a:defRPr/>
            </a:pPr>
            <a:r>
              <a:rPr lang="en-US" b="1" dirty="0">
                <a:solidFill>
                  <a:schemeClr val="tx1"/>
                </a:solidFill>
                <a:latin typeface="+mn-lt"/>
              </a:rPr>
              <a:t> </a:t>
            </a:r>
            <a:r>
              <a:rPr lang="en-US" sz="2200" b="1" dirty="0">
                <a:solidFill>
                  <a:schemeClr val="tx1"/>
                </a:solidFill>
                <a:latin typeface="+mn-lt"/>
              </a:rPr>
              <a:t>12 labor hours/ton</a:t>
            </a:r>
          </a:p>
        </p:txBody>
      </p:sp>
      <p:sp>
        <p:nvSpPr>
          <p:cNvPr id="118793" name="Text Box 9"/>
          <p:cNvSpPr txBox="1">
            <a:spLocks noChangeArrowheads="1"/>
          </p:cNvSpPr>
          <p:nvPr/>
        </p:nvSpPr>
        <p:spPr bwMode="auto">
          <a:xfrm>
            <a:off x="4587163" y="2724156"/>
            <a:ext cx="4343400" cy="321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009900"/>
                </a:solidFill>
                <a:latin typeface="Arial" pitchFamily="34" charset="0"/>
                <a:cs typeface="Arial" pitchFamily="34" charset="0"/>
              </a:defRPr>
            </a:lvl1pPr>
            <a:lvl2pPr marL="742950" indent="-285750" eaLnBrk="0" hangingPunct="0">
              <a:defRPr sz="2000">
                <a:solidFill>
                  <a:srgbClr val="009900"/>
                </a:solidFill>
                <a:latin typeface="Arial" pitchFamily="34" charset="0"/>
                <a:cs typeface="Arial" pitchFamily="34" charset="0"/>
              </a:defRPr>
            </a:lvl2pPr>
            <a:lvl3pPr marL="1143000" indent="-228600" eaLnBrk="0" hangingPunct="0">
              <a:defRPr sz="2000">
                <a:solidFill>
                  <a:srgbClr val="009900"/>
                </a:solidFill>
                <a:latin typeface="Arial" pitchFamily="34" charset="0"/>
                <a:cs typeface="Arial" pitchFamily="34" charset="0"/>
              </a:defRPr>
            </a:lvl3pPr>
            <a:lvl4pPr marL="1600200" indent="-228600" eaLnBrk="0" hangingPunct="0">
              <a:defRPr sz="2000">
                <a:solidFill>
                  <a:srgbClr val="009900"/>
                </a:solidFill>
                <a:latin typeface="Arial" pitchFamily="34" charset="0"/>
                <a:cs typeface="Arial" pitchFamily="34" charset="0"/>
              </a:defRPr>
            </a:lvl4pPr>
            <a:lvl5pPr marL="2057400" indent="-228600" eaLnBrk="0" hangingPunct="0">
              <a:defRPr sz="2000">
                <a:solidFill>
                  <a:srgbClr val="009900"/>
                </a:solidFill>
                <a:latin typeface="Arial" pitchFamily="34" charset="0"/>
                <a:cs typeface="Arial" pitchFamily="34" charset="0"/>
              </a:defRPr>
            </a:lvl5pPr>
            <a:lvl6pPr marL="2514600" indent="-228600" eaLnBrk="0" fontAlgn="base" hangingPunct="0">
              <a:spcBef>
                <a:spcPct val="0"/>
              </a:spcBef>
              <a:spcAft>
                <a:spcPct val="0"/>
              </a:spcAft>
              <a:defRPr sz="2000">
                <a:solidFill>
                  <a:srgbClr val="009900"/>
                </a:solidFill>
                <a:latin typeface="Arial" pitchFamily="34" charset="0"/>
                <a:cs typeface="Arial" pitchFamily="34" charset="0"/>
              </a:defRPr>
            </a:lvl6pPr>
            <a:lvl7pPr marL="2971800" indent="-228600" eaLnBrk="0" fontAlgn="base" hangingPunct="0">
              <a:spcBef>
                <a:spcPct val="0"/>
              </a:spcBef>
              <a:spcAft>
                <a:spcPct val="0"/>
              </a:spcAft>
              <a:defRPr sz="2000">
                <a:solidFill>
                  <a:srgbClr val="009900"/>
                </a:solidFill>
                <a:latin typeface="Arial" pitchFamily="34" charset="0"/>
                <a:cs typeface="Arial" pitchFamily="34" charset="0"/>
              </a:defRPr>
            </a:lvl7pPr>
            <a:lvl8pPr marL="3429000" indent="-228600" eaLnBrk="0" fontAlgn="base" hangingPunct="0">
              <a:spcBef>
                <a:spcPct val="0"/>
              </a:spcBef>
              <a:spcAft>
                <a:spcPct val="0"/>
              </a:spcAft>
              <a:defRPr sz="2000">
                <a:solidFill>
                  <a:srgbClr val="009900"/>
                </a:solidFill>
                <a:latin typeface="Arial" pitchFamily="34" charset="0"/>
                <a:cs typeface="Arial" pitchFamily="34" charset="0"/>
              </a:defRPr>
            </a:lvl8pPr>
            <a:lvl9pPr marL="3886200" indent="-228600" eaLnBrk="0" fontAlgn="base" hangingPunct="0">
              <a:spcBef>
                <a:spcPct val="0"/>
              </a:spcBef>
              <a:spcAft>
                <a:spcPct val="0"/>
              </a:spcAft>
              <a:defRPr sz="2000">
                <a:solidFill>
                  <a:srgbClr val="009900"/>
                </a:solidFill>
                <a:latin typeface="Arial" pitchFamily="34" charset="0"/>
                <a:cs typeface="Arial" pitchFamily="34" charset="0"/>
              </a:defRPr>
            </a:lvl9pPr>
          </a:lstStyle>
          <a:p>
            <a:pPr algn="ctr" eaLnBrk="1" fontAlgn="auto" hangingPunct="1">
              <a:spcBef>
                <a:spcPct val="50000"/>
              </a:spcBef>
              <a:spcAft>
                <a:spcPts val="0"/>
              </a:spcAft>
              <a:defRPr/>
            </a:pPr>
            <a:r>
              <a:rPr lang="en-US" sz="2400" b="1" dirty="0">
                <a:latin typeface="+mn-lt"/>
              </a:rPr>
              <a:t>Now  </a:t>
            </a:r>
          </a:p>
          <a:p>
            <a:pPr eaLnBrk="1" fontAlgn="auto" hangingPunct="1">
              <a:spcBef>
                <a:spcPts val="600"/>
              </a:spcBef>
              <a:spcAft>
                <a:spcPts val="0"/>
              </a:spcAft>
              <a:buFontTx/>
              <a:buChar char="•"/>
              <a:defRPr/>
            </a:pPr>
            <a:r>
              <a:rPr lang="en-US" b="1" dirty="0">
                <a:latin typeface="+mn-lt"/>
              </a:rPr>
              <a:t> </a:t>
            </a:r>
            <a:r>
              <a:rPr lang="en-US" sz="2200" b="1" dirty="0" smtClean="0">
                <a:latin typeface="+mn-lt"/>
              </a:rPr>
              <a:t>0.6 </a:t>
            </a:r>
            <a:r>
              <a:rPr lang="en-US" sz="2200" b="1" dirty="0">
                <a:latin typeface="+mn-lt"/>
              </a:rPr>
              <a:t>labor hours/ton</a:t>
            </a:r>
          </a:p>
          <a:p>
            <a:pPr eaLnBrk="1" fontAlgn="auto" hangingPunct="1">
              <a:spcBef>
                <a:spcPts val="600"/>
              </a:spcBef>
              <a:spcAft>
                <a:spcPts val="0"/>
              </a:spcAft>
              <a:buFontTx/>
              <a:buChar char="•"/>
              <a:defRPr/>
            </a:pPr>
            <a:r>
              <a:rPr lang="en-US" sz="2200" b="1" dirty="0">
                <a:latin typeface="+mn-lt"/>
              </a:rPr>
              <a:t> </a:t>
            </a:r>
            <a:r>
              <a:rPr lang="en-US" sz="2200" b="1" dirty="0" smtClean="0">
                <a:latin typeface="+mn-lt"/>
              </a:rPr>
              <a:t>38% </a:t>
            </a:r>
            <a:r>
              <a:rPr lang="en-US" sz="2200" b="1" dirty="0">
                <a:latin typeface="+mn-lt"/>
              </a:rPr>
              <a:t>reduction in carbon footprint (since 1990</a:t>
            </a:r>
            <a:r>
              <a:rPr lang="en-US" sz="2200" b="1" dirty="0" smtClean="0">
                <a:latin typeface="+mn-lt"/>
              </a:rPr>
              <a:t>)</a:t>
            </a:r>
            <a:endParaRPr lang="en-US" sz="2200" b="1" dirty="0">
              <a:latin typeface="+mn-lt"/>
            </a:endParaRPr>
          </a:p>
          <a:p>
            <a:pPr eaLnBrk="1" fontAlgn="auto" hangingPunct="1">
              <a:spcBef>
                <a:spcPts val="600"/>
              </a:spcBef>
              <a:spcAft>
                <a:spcPts val="0"/>
              </a:spcAft>
              <a:buFontTx/>
              <a:buChar char="•"/>
              <a:defRPr/>
            </a:pPr>
            <a:r>
              <a:rPr lang="en-US" sz="2200" b="1" dirty="0">
                <a:latin typeface="+mn-lt"/>
              </a:rPr>
              <a:t> 40% higher strength (since 1990)</a:t>
            </a:r>
          </a:p>
          <a:p>
            <a:pPr eaLnBrk="1" fontAlgn="auto" hangingPunct="1">
              <a:spcBef>
                <a:spcPts val="600"/>
              </a:spcBef>
              <a:spcAft>
                <a:spcPts val="0"/>
              </a:spcAft>
              <a:buFontTx/>
              <a:buChar char="•"/>
              <a:defRPr/>
            </a:pPr>
            <a:r>
              <a:rPr lang="en-US" sz="2200" b="1" dirty="0">
                <a:latin typeface="+mn-lt"/>
              </a:rPr>
              <a:t> </a:t>
            </a:r>
            <a:r>
              <a:rPr lang="en-US" sz="2200" b="1" dirty="0" smtClean="0">
                <a:latin typeface="+mn-lt"/>
              </a:rPr>
              <a:t>66% </a:t>
            </a:r>
            <a:r>
              <a:rPr lang="en-US" sz="2200" b="1" dirty="0">
                <a:latin typeface="+mn-lt"/>
              </a:rPr>
              <a:t>reduction in energy use (since 1980)</a:t>
            </a:r>
          </a:p>
          <a:p>
            <a:pPr eaLnBrk="1" fontAlgn="auto" hangingPunct="1">
              <a:spcBef>
                <a:spcPts val="600"/>
              </a:spcBef>
              <a:spcAft>
                <a:spcPts val="0"/>
              </a:spcAft>
              <a:buFontTx/>
              <a:buChar char="•"/>
              <a:defRPr/>
            </a:pPr>
            <a:r>
              <a:rPr lang="en-US" sz="2200" b="1" dirty="0">
                <a:latin typeface="+mn-lt"/>
              </a:rPr>
              <a:t> EPA best performance recognition</a:t>
            </a:r>
          </a:p>
        </p:txBody>
      </p:sp>
      <p:sp>
        <p:nvSpPr>
          <p:cNvPr id="118797" name="AutoShape 13"/>
          <p:cNvSpPr>
            <a:spLocks noChangeArrowheads="1"/>
          </p:cNvSpPr>
          <p:nvPr/>
        </p:nvSpPr>
        <p:spPr bwMode="auto">
          <a:xfrm>
            <a:off x="4282363" y="1552581"/>
            <a:ext cx="609600" cy="457200"/>
          </a:xfrm>
          <a:prstGeom prst="rightArrow">
            <a:avLst>
              <a:gd name="adj1" fmla="val 50000"/>
              <a:gd name="adj2" fmla="val 33333"/>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pic>
        <p:nvPicPr>
          <p:cNvPr id="25605" name="Picture 15" descr="bethst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863" y="885831"/>
            <a:ext cx="2667000"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6" descr="mi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8201" y="881068"/>
            <a:ext cx="26670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813" y="3924306"/>
            <a:ext cx="4298950" cy="1981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5"/>
          <p:cNvSpPr>
            <a:spLocks noGrp="1"/>
          </p:cNvSpPr>
          <p:nvPr>
            <p:ph type="sldNum" sz="quarter" idx="12"/>
          </p:nvPr>
        </p:nvSpPr>
        <p:spPr bwMode="auto">
          <a:xfrm>
            <a:off x="6550855" y="6415089"/>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CE7E73A0-0233-4D15-8E2C-B7130CFE1BDD}" type="slidenum">
              <a:rPr lang="en-US" altLang="zh-CN" sz="1200" smtClean="0">
                <a:latin typeface="+mn-lt"/>
              </a:rPr>
              <a:pPr eaLnBrk="1" hangingPunct="1">
                <a:spcBef>
                  <a:spcPct val="0"/>
                </a:spcBef>
                <a:buFontTx/>
                <a:buNone/>
                <a:defRPr/>
              </a:pPr>
              <a:t>27</a:t>
            </a:fld>
            <a:endParaRPr lang="en-US" altLang="zh-CN" sz="1200" dirty="0" smtClean="0">
              <a:latin typeface="+mn-lt"/>
            </a:endParaRPr>
          </a:p>
        </p:txBody>
      </p:sp>
      <p:sp>
        <p:nvSpPr>
          <p:cNvPr id="25609" name="TextBox 20"/>
          <p:cNvSpPr txBox="1">
            <a:spLocks noChangeArrowheads="1"/>
          </p:cNvSpPr>
          <p:nvPr/>
        </p:nvSpPr>
        <p:spPr bwMode="auto">
          <a:xfrm>
            <a:off x="-11649" y="8805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Mill Production</a:t>
            </a:r>
          </a:p>
        </p:txBody>
      </p:sp>
      <p:sp>
        <p:nvSpPr>
          <p:cNvPr id="11" name="Rectangle 10"/>
          <p:cNvSpPr/>
          <p:nvPr/>
        </p:nvSpPr>
        <p:spPr>
          <a:xfrm>
            <a:off x="8268561" y="5935732"/>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3" name="Text Box 9"/>
          <p:cNvSpPr txBox="1">
            <a:spLocks noChangeArrowheads="1"/>
          </p:cNvSpPr>
          <p:nvPr/>
        </p:nvSpPr>
        <p:spPr bwMode="auto">
          <a:xfrm>
            <a:off x="3657600" y="1298575"/>
            <a:ext cx="52578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9900"/>
                </a:solidFill>
                <a:latin typeface="Arial" pitchFamily="34" charset="0"/>
                <a:cs typeface="Arial" pitchFamily="34" charset="0"/>
              </a:defRPr>
            </a:lvl1pPr>
            <a:lvl2pPr marL="742950" indent="-285750" eaLnBrk="0" hangingPunct="0">
              <a:defRPr sz="2000">
                <a:solidFill>
                  <a:srgbClr val="009900"/>
                </a:solidFill>
                <a:latin typeface="Arial" pitchFamily="34" charset="0"/>
                <a:cs typeface="Arial" pitchFamily="34" charset="0"/>
              </a:defRPr>
            </a:lvl2pPr>
            <a:lvl3pPr marL="1143000" indent="-228600" eaLnBrk="0" hangingPunct="0">
              <a:defRPr sz="2000">
                <a:solidFill>
                  <a:srgbClr val="009900"/>
                </a:solidFill>
                <a:latin typeface="Arial" pitchFamily="34" charset="0"/>
                <a:cs typeface="Arial" pitchFamily="34" charset="0"/>
              </a:defRPr>
            </a:lvl3pPr>
            <a:lvl4pPr marL="1600200" indent="-228600" eaLnBrk="0" hangingPunct="0">
              <a:defRPr sz="2000">
                <a:solidFill>
                  <a:srgbClr val="009900"/>
                </a:solidFill>
                <a:latin typeface="Arial" pitchFamily="34" charset="0"/>
                <a:cs typeface="Arial" pitchFamily="34" charset="0"/>
              </a:defRPr>
            </a:lvl4pPr>
            <a:lvl5pPr marL="2057400" indent="-228600" eaLnBrk="0" hangingPunct="0">
              <a:defRPr sz="2000">
                <a:solidFill>
                  <a:srgbClr val="009900"/>
                </a:solidFill>
                <a:latin typeface="Arial" pitchFamily="34" charset="0"/>
                <a:cs typeface="Arial" pitchFamily="34" charset="0"/>
              </a:defRPr>
            </a:lvl5pPr>
            <a:lvl6pPr marL="2514600" indent="-228600" eaLnBrk="0" fontAlgn="base" hangingPunct="0">
              <a:spcBef>
                <a:spcPct val="0"/>
              </a:spcBef>
              <a:spcAft>
                <a:spcPct val="0"/>
              </a:spcAft>
              <a:defRPr sz="2000">
                <a:solidFill>
                  <a:srgbClr val="009900"/>
                </a:solidFill>
                <a:latin typeface="Arial" pitchFamily="34" charset="0"/>
                <a:cs typeface="Arial" pitchFamily="34" charset="0"/>
              </a:defRPr>
            </a:lvl6pPr>
            <a:lvl7pPr marL="2971800" indent="-228600" eaLnBrk="0" fontAlgn="base" hangingPunct="0">
              <a:spcBef>
                <a:spcPct val="0"/>
              </a:spcBef>
              <a:spcAft>
                <a:spcPct val="0"/>
              </a:spcAft>
              <a:defRPr sz="2000">
                <a:solidFill>
                  <a:srgbClr val="009900"/>
                </a:solidFill>
                <a:latin typeface="Arial" pitchFamily="34" charset="0"/>
                <a:cs typeface="Arial" pitchFamily="34" charset="0"/>
              </a:defRPr>
            </a:lvl7pPr>
            <a:lvl8pPr marL="3429000" indent="-228600" eaLnBrk="0" fontAlgn="base" hangingPunct="0">
              <a:spcBef>
                <a:spcPct val="0"/>
              </a:spcBef>
              <a:spcAft>
                <a:spcPct val="0"/>
              </a:spcAft>
              <a:defRPr sz="2000">
                <a:solidFill>
                  <a:srgbClr val="009900"/>
                </a:solidFill>
                <a:latin typeface="Arial" pitchFamily="34" charset="0"/>
                <a:cs typeface="Arial" pitchFamily="34" charset="0"/>
              </a:defRPr>
            </a:lvl8pPr>
            <a:lvl9pPr marL="3886200" indent="-228600" eaLnBrk="0" fontAlgn="base" hangingPunct="0">
              <a:spcBef>
                <a:spcPct val="0"/>
              </a:spcBef>
              <a:spcAft>
                <a:spcPct val="0"/>
              </a:spcAft>
              <a:defRPr sz="2000">
                <a:solidFill>
                  <a:srgbClr val="009900"/>
                </a:solidFill>
                <a:latin typeface="Arial" pitchFamily="34" charset="0"/>
                <a:cs typeface="Arial" pitchFamily="34" charset="0"/>
              </a:defRPr>
            </a:lvl9pPr>
          </a:lstStyle>
          <a:p>
            <a:pPr algn="ctr" eaLnBrk="1" fontAlgn="auto" hangingPunct="1">
              <a:spcBef>
                <a:spcPts val="0"/>
              </a:spcBef>
              <a:spcAft>
                <a:spcPts val="0"/>
              </a:spcAft>
              <a:defRPr/>
            </a:pPr>
            <a:r>
              <a:rPr lang="en-US" sz="2800" b="1" dirty="0" smtClean="0">
                <a:solidFill>
                  <a:schemeClr val="tx1"/>
                </a:solidFill>
                <a:latin typeface="+mn-lt"/>
              </a:rPr>
              <a:t>Then (1972)</a:t>
            </a:r>
          </a:p>
          <a:p>
            <a:pPr marL="342900" indent="-342900" eaLnBrk="1" fontAlgn="auto" hangingPunct="1">
              <a:spcBef>
                <a:spcPts val="0"/>
              </a:spcBef>
              <a:spcAft>
                <a:spcPts val="0"/>
              </a:spcAft>
              <a:buFont typeface="Arial" pitchFamily="34" charset="0"/>
              <a:buChar char="•"/>
              <a:defRPr/>
            </a:pPr>
            <a:r>
              <a:rPr lang="en-US" sz="2400" b="1" dirty="0" smtClean="0">
                <a:solidFill>
                  <a:schemeClr val="tx1"/>
                </a:solidFill>
                <a:latin typeface="+mn-lt"/>
              </a:rPr>
              <a:t>76,000 tons of steel</a:t>
            </a:r>
          </a:p>
          <a:p>
            <a:pPr marL="342900" indent="-342900" eaLnBrk="1" fontAlgn="auto" hangingPunct="1">
              <a:spcBef>
                <a:spcPts val="0"/>
              </a:spcBef>
              <a:spcAft>
                <a:spcPts val="0"/>
              </a:spcAft>
              <a:buFont typeface="Arial" pitchFamily="34" charset="0"/>
              <a:buChar char="•"/>
              <a:defRPr/>
            </a:pPr>
            <a:r>
              <a:rPr lang="en-US" sz="2400" b="1" dirty="0" smtClean="0">
                <a:solidFill>
                  <a:schemeClr val="tx1"/>
                </a:solidFill>
                <a:latin typeface="+mn-lt"/>
              </a:rPr>
              <a:t>20% recycled content (est)</a:t>
            </a:r>
          </a:p>
          <a:p>
            <a:pPr algn="ctr" eaLnBrk="1" fontAlgn="auto" hangingPunct="1">
              <a:spcBef>
                <a:spcPts val="0"/>
              </a:spcBef>
              <a:spcAft>
                <a:spcPts val="0"/>
              </a:spcAft>
              <a:defRPr/>
            </a:pPr>
            <a:endParaRPr lang="en-US" sz="1800" b="1" dirty="0">
              <a:latin typeface="+mn-lt"/>
            </a:endParaRPr>
          </a:p>
          <a:p>
            <a:pPr algn="ctr" eaLnBrk="1" fontAlgn="auto" hangingPunct="1">
              <a:spcBef>
                <a:spcPts val="0"/>
              </a:spcBef>
              <a:spcAft>
                <a:spcPts val="0"/>
              </a:spcAft>
              <a:defRPr/>
            </a:pPr>
            <a:r>
              <a:rPr lang="en-US" sz="2800" b="1" dirty="0" smtClean="0">
                <a:latin typeface="+mn-lt"/>
              </a:rPr>
              <a:t>Now (2014) </a:t>
            </a:r>
            <a:endParaRPr lang="en-US" sz="2800" b="1" dirty="0">
              <a:latin typeface="+mn-lt"/>
            </a:endParaRPr>
          </a:p>
          <a:p>
            <a:pPr marL="342900" indent="-342900" eaLnBrk="1" fontAlgn="auto" hangingPunct="1">
              <a:spcBef>
                <a:spcPts val="0"/>
              </a:spcBef>
              <a:spcAft>
                <a:spcPts val="0"/>
              </a:spcAft>
              <a:buFont typeface="Arial" pitchFamily="34" charset="0"/>
              <a:buChar char="•"/>
              <a:defRPr/>
            </a:pPr>
            <a:r>
              <a:rPr lang="en-US" sz="2400" b="1" dirty="0" smtClean="0">
                <a:latin typeface="+mn-lt"/>
              </a:rPr>
              <a:t>60,000 tons of steel (strength)</a:t>
            </a:r>
          </a:p>
          <a:p>
            <a:pPr marL="342900" indent="-342900" eaLnBrk="1" fontAlgn="auto" hangingPunct="1">
              <a:spcBef>
                <a:spcPts val="0"/>
              </a:spcBef>
              <a:spcAft>
                <a:spcPts val="0"/>
              </a:spcAft>
              <a:buFont typeface="Arial" pitchFamily="34" charset="0"/>
              <a:buChar char="•"/>
              <a:defRPr/>
            </a:pPr>
            <a:r>
              <a:rPr lang="en-US" sz="2400" b="1" dirty="0" smtClean="0">
                <a:latin typeface="+mn-lt"/>
              </a:rPr>
              <a:t>90% recycled content</a:t>
            </a:r>
          </a:p>
          <a:p>
            <a:pPr marL="1085850" lvl="1" indent="-342900" eaLnBrk="1" fontAlgn="auto" hangingPunct="1">
              <a:spcBef>
                <a:spcPts val="0"/>
              </a:spcBef>
              <a:spcAft>
                <a:spcPts val="0"/>
              </a:spcAft>
              <a:buFont typeface="Arial" pitchFamily="34" charset="0"/>
              <a:buChar char="•"/>
              <a:defRPr/>
            </a:pPr>
            <a:r>
              <a:rPr lang="en-US" sz="2400" b="1" dirty="0" smtClean="0">
                <a:latin typeface="+mn-lt"/>
              </a:rPr>
              <a:t>43,000 automobiles</a:t>
            </a:r>
          </a:p>
          <a:p>
            <a:pPr marL="1085850" lvl="1" indent="-342900" eaLnBrk="1" fontAlgn="auto" hangingPunct="1">
              <a:spcBef>
                <a:spcPts val="0"/>
              </a:spcBef>
              <a:spcAft>
                <a:spcPts val="0"/>
              </a:spcAft>
              <a:buFont typeface="Arial" pitchFamily="34" charset="0"/>
              <a:buChar char="•"/>
              <a:defRPr/>
            </a:pPr>
            <a:r>
              <a:rPr lang="en-US" sz="2400" b="1" dirty="0" smtClean="0">
                <a:latin typeface="+mn-lt"/>
              </a:rPr>
              <a:t>7,500 tons of curbside recycling</a:t>
            </a:r>
          </a:p>
          <a:p>
            <a:pPr marL="1085850" lvl="1" indent="-342900" eaLnBrk="1" fontAlgn="auto" hangingPunct="1">
              <a:spcBef>
                <a:spcPts val="0"/>
              </a:spcBef>
              <a:spcAft>
                <a:spcPts val="0"/>
              </a:spcAft>
              <a:buFont typeface="Arial" pitchFamily="34" charset="0"/>
              <a:buChar char="•"/>
              <a:defRPr/>
            </a:pPr>
            <a:r>
              <a:rPr lang="en-US" sz="2400" b="1" dirty="0" smtClean="0">
                <a:latin typeface="+mn-lt"/>
              </a:rPr>
              <a:t>10,000 tons of industrial scrap</a:t>
            </a:r>
          </a:p>
          <a:p>
            <a:pPr marL="342900" indent="-342900" eaLnBrk="1" fontAlgn="auto" hangingPunct="1">
              <a:spcBef>
                <a:spcPts val="0"/>
              </a:spcBef>
              <a:spcAft>
                <a:spcPts val="0"/>
              </a:spcAft>
              <a:buFont typeface="Arial" pitchFamily="34" charset="0"/>
              <a:buChar char="•"/>
              <a:defRPr/>
            </a:pPr>
            <a:r>
              <a:rPr lang="en-US" sz="2400" b="1" dirty="0" smtClean="0">
                <a:latin typeface="+mn-lt"/>
              </a:rPr>
              <a:t>876,000 fewer man-hours</a:t>
            </a:r>
          </a:p>
          <a:p>
            <a:pPr marL="342900" indent="-342900" eaLnBrk="1" fontAlgn="auto" hangingPunct="1">
              <a:spcBef>
                <a:spcPts val="0"/>
              </a:spcBef>
              <a:spcAft>
                <a:spcPts val="0"/>
              </a:spcAft>
              <a:buFont typeface="Arial" pitchFamily="34" charset="0"/>
              <a:buChar char="•"/>
              <a:defRPr/>
            </a:pPr>
            <a:r>
              <a:rPr lang="en-US" sz="2400" b="1" dirty="0" smtClean="0">
                <a:latin typeface="+mn-lt"/>
              </a:rPr>
              <a:t>58% smaller carbon footprint</a:t>
            </a:r>
          </a:p>
          <a:p>
            <a:pPr marL="342900" indent="-342900" eaLnBrk="1" fontAlgn="auto" hangingPunct="1">
              <a:spcBef>
                <a:spcPts val="0"/>
              </a:spcBef>
              <a:spcAft>
                <a:spcPts val="0"/>
              </a:spcAft>
              <a:buFont typeface="Arial" pitchFamily="34" charset="0"/>
              <a:buChar char="•"/>
              <a:defRPr/>
            </a:pPr>
            <a:r>
              <a:rPr lang="en-US" sz="2400" b="1" dirty="0" smtClean="0">
                <a:latin typeface="+mn-lt"/>
              </a:rPr>
              <a:t>74% less embodied energy</a:t>
            </a:r>
            <a:endParaRPr lang="en-US" sz="3200" b="1" dirty="0">
              <a:latin typeface="+mn-lt"/>
            </a:endParaRPr>
          </a:p>
        </p:txBody>
      </p:sp>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1036638"/>
            <a:ext cx="220980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C5D6D7E3-4CF4-4A5D-9C40-C3A9909911EC}" type="slidenum">
              <a:rPr lang="en-US" altLang="zh-CN" sz="1200" smtClean="0">
                <a:latin typeface="+mn-lt"/>
              </a:rPr>
              <a:pPr eaLnBrk="1" hangingPunct="1">
                <a:spcBef>
                  <a:spcPct val="0"/>
                </a:spcBef>
                <a:buFontTx/>
                <a:buNone/>
                <a:defRPr/>
              </a:pPr>
              <a:t>28</a:t>
            </a:fld>
            <a:endParaRPr lang="en-US" altLang="zh-CN" sz="1200" dirty="0" smtClean="0">
              <a:latin typeface="+mn-lt"/>
            </a:endParaRPr>
          </a:p>
        </p:txBody>
      </p:sp>
      <p:sp>
        <p:nvSpPr>
          <p:cNvPr id="26629" name="TextBox 1"/>
          <p:cNvSpPr txBox="1">
            <a:spLocks noChangeArrowheads="1"/>
          </p:cNvSpPr>
          <p:nvPr/>
        </p:nvSpPr>
        <p:spPr bwMode="auto">
          <a:xfrm>
            <a:off x="238125" y="629285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dirty="0"/>
              <a:t>Willis Tower, Chicago, IL</a:t>
            </a:r>
          </a:p>
        </p:txBody>
      </p:sp>
      <p:sp>
        <p:nvSpPr>
          <p:cNvPr id="26630" name="TextBox 20"/>
          <p:cNvSpPr txBox="1">
            <a:spLocks noChangeArrowheads="1"/>
          </p:cNvSpPr>
          <p:nvPr/>
        </p:nvSpPr>
        <p:spPr bwMode="auto">
          <a:xfrm>
            <a:off x="4763" y="38893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Mill Production</a:t>
            </a:r>
          </a:p>
        </p:txBody>
      </p:sp>
      <p:sp>
        <p:nvSpPr>
          <p:cNvPr id="7" name="Rectangle 6"/>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4390" y="3371850"/>
            <a:ext cx="14986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651" name="Line 5"/>
          <p:cNvSpPr>
            <a:spLocks noChangeShapeType="1"/>
          </p:cNvSpPr>
          <p:nvPr/>
        </p:nvSpPr>
        <p:spPr bwMode="auto">
          <a:xfrm flipH="1">
            <a:off x="2717240" y="3886200"/>
            <a:ext cx="571500" cy="571500"/>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27652" name="Line 6"/>
          <p:cNvSpPr>
            <a:spLocks noChangeShapeType="1"/>
          </p:cNvSpPr>
          <p:nvPr/>
        </p:nvSpPr>
        <p:spPr bwMode="auto">
          <a:xfrm flipH="1">
            <a:off x="3764990" y="2838450"/>
            <a:ext cx="450850" cy="4826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pic>
        <p:nvPicPr>
          <p:cNvPr id="27653" name="Picture 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41190" y="2152650"/>
            <a:ext cx="1270000"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654" name="Text Box 8"/>
          <p:cNvSpPr txBox="1">
            <a:spLocks noChangeArrowheads="1"/>
          </p:cNvSpPr>
          <p:nvPr/>
        </p:nvSpPr>
        <p:spPr bwMode="auto">
          <a:xfrm>
            <a:off x="5271526" y="1412875"/>
            <a:ext cx="3457575" cy="218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000000"/>
                </a:solidFill>
              </a:rPr>
              <a:t>Structural steel’s material strength has increased 40% since 1990 from 36 ksi to 50 ksi further increasing steel’s high strength-to-weight ratio.  </a:t>
            </a:r>
            <a:endParaRPr lang="en-US" altLang="en-US" sz="2400" dirty="0"/>
          </a:p>
        </p:txBody>
      </p:sp>
      <p:sp>
        <p:nvSpPr>
          <p:cNvPr id="27655" name="Text Box 9"/>
          <p:cNvSpPr txBox="1">
            <a:spLocks noChangeArrowheads="1"/>
          </p:cNvSpPr>
          <p:nvPr/>
        </p:nvSpPr>
        <p:spPr bwMode="auto">
          <a:xfrm>
            <a:off x="377265" y="1412875"/>
            <a:ext cx="2911475" cy="169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000000"/>
                </a:solidFill>
              </a:rPr>
              <a:t>66% of steel shipped from structural steel mills travels by rail (54%) or water (12%).</a:t>
            </a:r>
            <a:endParaRPr lang="en-US" altLang="en-US" sz="2400" dirty="0"/>
          </a:p>
        </p:txBody>
      </p:sp>
      <p:sp>
        <p:nvSpPr>
          <p:cNvPr id="27656" name="Text Box 10"/>
          <p:cNvSpPr txBox="1">
            <a:spLocks noChangeArrowheads="1"/>
          </p:cNvSpPr>
          <p:nvPr/>
        </p:nvSpPr>
        <p:spPr bwMode="auto">
          <a:xfrm>
            <a:off x="3663390" y="389572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2400" b="1" dirty="0"/>
              <a:t>Service Center</a:t>
            </a:r>
          </a:p>
        </p:txBody>
      </p:sp>
      <p:sp>
        <p:nvSpPr>
          <p:cNvPr id="27657" name="Text Box 11"/>
          <p:cNvSpPr txBox="1">
            <a:spLocks noChangeArrowheads="1"/>
          </p:cNvSpPr>
          <p:nvPr/>
        </p:nvSpPr>
        <p:spPr bwMode="auto">
          <a:xfrm>
            <a:off x="1390090" y="4457700"/>
            <a:ext cx="16129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0000"/>
                </a:solidFill>
              </a:rPr>
              <a:t>Fabrication</a:t>
            </a:r>
            <a:endParaRPr lang="en-US" altLang="en-US" sz="2400" dirty="0"/>
          </a:p>
        </p:txBody>
      </p:sp>
      <p:sp>
        <p:nvSpPr>
          <p:cNvPr id="27658" name="TextBox 15"/>
          <p:cNvSpPr txBox="1">
            <a:spLocks noChangeArrowheads="1"/>
          </p:cNvSpPr>
          <p:nvPr/>
        </p:nvSpPr>
        <p:spPr bwMode="auto">
          <a:xfrm>
            <a:off x="0" y="290231"/>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Distribution</a:t>
            </a:r>
          </a:p>
        </p:txBody>
      </p:sp>
      <p:sp>
        <p:nvSpPr>
          <p:cNvPr id="27659" name="Rectangle 2"/>
          <p:cNvSpPr>
            <a:spLocks noChangeArrowheads="1"/>
          </p:cNvSpPr>
          <p:nvPr/>
        </p:nvSpPr>
        <p:spPr bwMode="auto">
          <a:xfrm>
            <a:off x="3031565" y="4552950"/>
            <a:ext cx="56975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eaLnBrk="1" hangingPunct="1">
              <a:spcBef>
                <a:spcPct val="0"/>
              </a:spcBef>
              <a:buFontTx/>
              <a:buNone/>
            </a:pPr>
            <a:r>
              <a:rPr lang="en-US" altLang="en-US" sz="2400" dirty="0"/>
              <a:t>Barge = 1 ton @ 675 miles/gallon</a:t>
            </a:r>
          </a:p>
          <a:p>
            <a:pPr lvl="1" eaLnBrk="1" hangingPunct="1">
              <a:spcBef>
                <a:spcPct val="0"/>
              </a:spcBef>
              <a:buFontTx/>
              <a:buNone/>
            </a:pPr>
            <a:r>
              <a:rPr lang="en-US" altLang="en-US" sz="2400" dirty="0"/>
              <a:t>Rail = 1 ton @ 450 miles/gallon</a:t>
            </a:r>
          </a:p>
          <a:p>
            <a:pPr lvl="1" eaLnBrk="1" hangingPunct="1">
              <a:spcBef>
                <a:spcPct val="0"/>
              </a:spcBef>
              <a:buFontTx/>
              <a:buNone/>
            </a:pPr>
            <a:r>
              <a:rPr lang="en-US" altLang="en-US" sz="2400" dirty="0"/>
              <a:t>Semi-Truck = 1 ton @ 150 miles/gallon</a:t>
            </a:r>
            <a:endParaRPr lang="en-US" altLang="en-US" sz="2000" dirty="0"/>
          </a:p>
        </p:txBody>
      </p:sp>
      <p:sp>
        <p:nvSpPr>
          <p:cNvPr id="18"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E9E911A0-43E3-44D2-81BD-B9EFF9ABD6AE}" type="slidenum">
              <a:rPr lang="en-US" altLang="zh-CN" sz="1200" smtClean="0">
                <a:latin typeface="+mn-lt"/>
              </a:rPr>
              <a:pPr eaLnBrk="1" hangingPunct="1">
                <a:spcBef>
                  <a:spcPct val="0"/>
                </a:spcBef>
                <a:buFontTx/>
                <a:buNone/>
                <a:defRPr/>
              </a:pPr>
              <a:t>29</a:t>
            </a:fld>
            <a:endParaRPr lang="en-US" altLang="zh-CN" sz="1200" dirty="0" smtClean="0">
              <a:latin typeface="+mn-lt"/>
            </a:endParaRPr>
          </a:p>
        </p:txBody>
      </p:sp>
      <p:sp>
        <p:nvSpPr>
          <p:cNvPr id="13" name="Rectangle 12"/>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143000" y="7620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US" altLang="en-US" sz="1800" dirty="0">
              <a:latin typeface="Arial Narrow" pitchFamily="34" charset="0"/>
            </a:endParaRPr>
          </a:p>
        </p:txBody>
      </p:sp>
      <p:sp>
        <p:nvSpPr>
          <p:cNvPr id="5123" name="Rectangle 4"/>
          <p:cNvSpPr>
            <a:spLocks noChangeArrowheads="1"/>
          </p:cNvSpPr>
          <p:nvPr/>
        </p:nvSpPr>
        <p:spPr bwMode="auto">
          <a:xfrm>
            <a:off x="0" y="76200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ea typeface="65 Helvetica Medium"/>
                <a:cs typeface="65 Helvetica Medium"/>
              </a:rPr>
              <a:t>Course Description</a:t>
            </a:r>
          </a:p>
        </p:txBody>
      </p:sp>
      <p:sp>
        <p:nvSpPr>
          <p:cNvPr id="5124" name="Rectangle 5"/>
          <p:cNvSpPr>
            <a:spLocks noChangeArrowheads="1"/>
          </p:cNvSpPr>
          <p:nvPr/>
        </p:nvSpPr>
        <p:spPr bwMode="auto">
          <a:xfrm>
            <a:off x="762000" y="1752600"/>
            <a:ext cx="7543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r>
              <a:rPr lang="en-US" altLang="en-US" sz="2800" dirty="0"/>
              <a:t>The course </a:t>
            </a:r>
            <a:r>
              <a:rPr lang="en-US" altLang="en-US" sz="2800" dirty="0" smtClean="0"/>
              <a:t>is presented in three parts. Part 1 presents </a:t>
            </a:r>
            <a:r>
              <a:rPr lang="en-US" altLang="en-US" sz="2800" dirty="0"/>
              <a:t>a comprehensive view of the cradle-to-cradle structural steel supply chain from a sustainability perspective</a:t>
            </a:r>
            <a:r>
              <a:rPr lang="en-US" altLang="en-US" sz="2800" dirty="0" smtClean="0"/>
              <a:t>. Part 2 provides an overview of the rating systems, codes and standards related to sustainable design and practice as it relates to structural steel buildings. Part 3 provides a brief introduction to the concepts and details related to thermal bridging for structural steel.</a:t>
            </a:r>
            <a:endParaRPr lang="en-US" altLang="en-US" sz="2800" dirty="0"/>
          </a:p>
        </p:txBody>
      </p:sp>
      <p:sp>
        <p:nvSpPr>
          <p:cNvPr id="6"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47C6AD36-07B4-4842-B372-380186870243}" type="slidenum">
              <a:rPr lang="en-US" altLang="zh-CN" sz="1200" smtClean="0">
                <a:latin typeface="+mn-lt"/>
              </a:rPr>
              <a:pPr eaLnBrk="1" hangingPunct="1">
                <a:spcBef>
                  <a:spcPct val="0"/>
                </a:spcBef>
                <a:buFontTx/>
                <a:buNone/>
                <a:defRPr/>
              </a:pPr>
              <a:t>3</a:t>
            </a:fld>
            <a:endParaRPr lang="en-US" altLang="zh-CN" sz="1200" dirty="0" smtClean="0">
              <a:latin typeface="+mn-lt"/>
            </a:endParaRPr>
          </a:p>
        </p:txBody>
      </p:sp>
    </p:spTree>
    <p:extLst>
      <p:ext uri="{BB962C8B-B14F-4D97-AF65-F5344CB8AC3E}">
        <p14:creationId xmlns:p14="http://schemas.microsoft.com/office/powerpoint/2010/main" val="183893252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5599" y="1956851"/>
            <a:ext cx="40005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TextBox 1"/>
          <p:cNvSpPr txBox="1">
            <a:spLocks noChangeArrowheads="1"/>
          </p:cNvSpPr>
          <p:nvPr/>
        </p:nvSpPr>
        <p:spPr bwMode="auto">
          <a:xfrm>
            <a:off x="2233199" y="4998501"/>
            <a:ext cx="4305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t>Structural Steel Service Center</a:t>
            </a:r>
          </a:p>
        </p:txBody>
      </p:sp>
      <p:sp>
        <p:nvSpPr>
          <p:cNvPr id="28676" name="TextBox 16"/>
          <p:cNvSpPr txBox="1">
            <a:spLocks noChangeArrowheads="1"/>
          </p:cNvSpPr>
          <p:nvPr/>
        </p:nvSpPr>
        <p:spPr bwMode="auto">
          <a:xfrm>
            <a:off x="3707987" y="5852576"/>
            <a:ext cx="4897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t>Local Delivery to Fabricators (Truck)</a:t>
            </a:r>
          </a:p>
        </p:txBody>
      </p:sp>
      <p:sp>
        <p:nvSpPr>
          <p:cNvPr id="28677" name="TextBox 17"/>
          <p:cNvSpPr txBox="1">
            <a:spLocks noChangeArrowheads="1"/>
          </p:cNvSpPr>
          <p:nvPr/>
        </p:nvSpPr>
        <p:spPr bwMode="auto">
          <a:xfrm>
            <a:off x="109124" y="1010701"/>
            <a:ext cx="4840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t>Bulk Mill Shipments (Rail/Barge</a:t>
            </a:r>
            <a:r>
              <a:rPr lang="en-US" altLang="en-US" sz="1800" dirty="0"/>
              <a:t>)</a:t>
            </a:r>
          </a:p>
        </p:txBody>
      </p:sp>
      <p:cxnSp>
        <p:nvCxnSpPr>
          <p:cNvPr id="4" name="Straight Arrow Connector 3"/>
          <p:cNvCxnSpPr/>
          <p:nvPr/>
        </p:nvCxnSpPr>
        <p:spPr>
          <a:xfrm>
            <a:off x="1709324" y="1472663"/>
            <a:ext cx="685800" cy="4841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395624" y="4973101"/>
            <a:ext cx="1219200" cy="8747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2"/>
          </p:nvPr>
        </p:nvSpPr>
        <p:spPr bwMode="auto">
          <a:xfrm>
            <a:off x="6858000" y="64325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C13FAAAC-2C11-4348-883B-10D2E812B62E}" type="slidenum">
              <a:rPr lang="en-US" altLang="zh-CN" sz="1200" smtClean="0">
                <a:latin typeface="+mn-lt"/>
              </a:rPr>
              <a:pPr eaLnBrk="1" hangingPunct="1">
                <a:spcBef>
                  <a:spcPct val="0"/>
                </a:spcBef>
                <a:buFontTx/>
                <a:buNone/>
                <a:defRPr/>
              </a:pPr>
              <a:t>30</a:t>
            </a:fld>
            <a:endParaRPr lang="en-US" altLang="zh-CN" sz="1200" dirty="0" smtClean="0">
              <a:latin typeface="+mn-lt"/>
            </a:endParaRPr>
          </a:p>
        </p:txBody>
      </p:sp>
      <p:sp>
        <p:nvSpPr>
          <p:cNvPr id="28681" name="TextBox 15"/>
          <p:cNvSpPr txBox="1">
            <a:spLocks noChangeArrowheads="1"/>
          </p:cNvSpPr>
          <p:nvPr/>
        </p:nvSpPr>
        <p:spPr bwMode="auto">
          <a:xfrm>
            <a:off x="-66675" y="33762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Distribution</a:t>
            </a:r>
          </a:p>
        </p:txBody>
      </p:sp>
      <p:sp>
        <p:nvSpPr>
          <p:cNvPr id="10" name="Rectangle 9"/>
          <p:cNvSpPr/>
          <p:nvPr/>
        </p:nvSpPr>
        <p:spPr>
          <a:xfrm>
            <a:off x="8496066" y="5876627"/>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13"/>
          <p:cNvGrpSpPr>
            <a:grpSpLocks/>
          </p:cNvGrpSpPr>
          <p:nvPr/>
        </p:nvGrpSpPr>
        <p:grpSpPr bwMode="auto">
          <a:xfrm>
            <a:off x="801688" y="933450"/>
            <a:ext cx="8062912" cy="5160963"/>
            <a:chOff x="1126" y="702"/>
            <a:chExt cx="4576" cy="2677"/>
          </a:xfrm>
        </p:grpSpPr>
        <p:sp>
          <p:nvSpPr>
            <p:cNvPr id="29702" name="Text Box 2"/>
            <p:cNvSpPr txBox="1">
              <a:spLocks noChangeArrowheads="1"/>
            </p:cNvSpPr>
            <p:nvPr/>
          </p:nvSpPr>
          <p:spPr bwMode="auto">
            <a:xfrm>
              <a:off x="1344" y="1440"/>
              <a:ext cx="4176"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solidFill>
                    <a:schemeClr val="bg1"/>
                  </a:solidFill>
                </a:rPr>
                <a:t>MARKETING</a:t>
              </a:r>
            </a:p>
            <a:p>
              <a:pPr eaLnBrk="1" hangingPunct="1">
                <a:spcBef>
                  <a:spcPct val="0"/>
                </a:spcBef>
                <a:buFontTx/>
                <a:buNone/>
              </a:pPr>
              <a:r>
                <a:rPr lang="en-US" altLang="en-US" sz="1800" dirty="0">
                  <a:solidFill>
                    <a:schemeClr val="bg1"/>
                  </a:solidFill>
                </a:rPr>
                <a:t>PUBLICATIONS</a:t>
              </a:r>
            </a:p>
            <a:p>
              <a:pPr eaLnBrk="1" hangingPunct="1">
                <a:spcBef>
                  <a:spcPct val="0"/>
                </a:spcBef>
                <a:buFontTx/>
                <a:buNone/>
              </a:pPr>
              <a:r>
                <a:rPr lang="en-US" altLang="en-US" sz="1800" dirty="0">
                  <a:solidFill>
                    <a:schemeClr val="bg1"/>
                  </a:solidFill>
                </a:rPr>
                <a:t>REDESIGN</a:t>
              </a:r>
              <a:endParaRPr lang="en-US" altLang="en-US" sz="1800" dirty="0"/>
            </a:p>
          </p:txBody>
        </p:sp>
        <p:sp>
          <p:nvSpPr>
            <p:cNvPr id="29703" name="Text Box 4"/>
            <p:cNvSpPr txBox="1">
              <a:spLocks noChangeArrowheads="1"/>
            </p:cNvSpPr>
            <p:nvPr/>
          </p:nvSpPr>
          <p:spPr bwMode="auto">
            <a:xfrm>
              <a:off x="1126" y="2544"/>
              <a:ext cx="1008" cy="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0000"/>
                  </a:solidFill>
                </a:rPr>
                <a:t>Fabrication</a:t>
              </a:r>
              <a:endParaRPr lang="en-US" altLang="en-US" sz="2400" dirty="0"/>
            </a:p>
          </p:txBody>
        </p:sp>
        <p:sp>
          <p:nvSpPr>
            <p:cNvPr id="29704" name="Text Box 5"/>
            <p:cNvSpPr txBox="1">
              <a:spLocks noChangeArrowheads="1"/>
            </p:cNvSpPr>
            <p:nvPr/>
          </p:nvSpPr>
          <p:spPr bwMode="auto">
            <a:xfrm>
              <a:off x="2702" y="702"/>
              <a:ext cx="3000" cy="1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000000"/>
                  </a:solidFill>
                </a:rPr>
                <a:t>Building design and structural steel fabrication are closely integrated through the use of Building Information Modeling (BIM) and collaborative design processes resulting in materials being used more efficiently, fewer field changes and a reduced environmental impact.</a:t>
              </a:r>
              <a:endParaRPr lang="en-US" altLang="en-US" sz="2400" dirty="0"/>
            </a:p>
          </p:txBody>
        </p:sp>
        <p:sp>
          <p:nvSpPr>
            <p:cNvPr id="29705" name="Text Box 6"/>
            <p:cNvSpPr txBox="1">
              <a:spLocks noChangeArrowheads="1"/>
            </p:cNvSpPr>
            <p:nvPr/>
          </p:nvSpPr>
          <p:spPr bwMode="auto">
            <a:xfrm>
              <a:off x="3360" y="2544"/>
              <a:ext cx="1836" cy="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0000"/>
                  </a:solidFill>
                </a:rPr>
                <a:t>Building Design</a:t>
              </a:r>
              <a:endParaRPr lang="en-US" altLang="en-US" sz="2400" dirty="0"/>
            </a:p>
          </p:txBody>
        </p:sp>
        <p:sp>
          <p:nvSpPr>
            <p:cNvPr id="29706" name="Line 7"/>
            <p:cNvSpPr>
              <a:spLocks noChangeShapeType="1"/>
            </p:cNvSpPr>
            <p:nvPr/>
          </p:nvSpPr>
          <p:spPr bwMode="auto">
            <a:xfrm flipH="1">
              <a:off x="2055" y="2670"/>
              <a:ext cx="1224" cy="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29707" name="Text Box 8"/>
            <p:cNvSpPr txBox="1">
              <a:spLocks noChangeArrowheads="1"/>
            </p:cNvSpPr>
            <p:nvPr/>
          </p:nvSpPr>
          <p:spPr bwMode="auto">
            <a:xfrm>
              <a:off x="1579" y="2928"/>
              <a:ext cx="3778" cy="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000000"/>
                  </a:solidFill>
                </a:rPr>
                <a:t>Careful design and detailing can avoid the challenges presented by issues such as thermal bridging.</a:t>
              </a:r>
              <a:endParaRPr lang="en-US" altLang="en-US" sz="2400" dirty="0"/>
            </a:p>
          </p:txBody>
        </p:sp>
        <p:sp>
          <p:nvSpPr>
            <p:cNvPr id="29708" name="Text Box 9"/>
            <p:cNvSpPr txBox="1">
              <a:spLocks noChangeArrowheads="1"/>
            </p:cNvSpPr>
            <p:nvPr/>
          </p:nvSpPr>
          <p:spPr bwMode="auto">
            <a:xfrm>
              <a:off x="3360" y="2544"/>
              <a:ext cx="1836" cy="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0000"/>
                  </a:solidFill>
                </a:rPr>
                <a:t>Building Design</a:t>
              </a:r>
              <a:endParaRPr lang="en-US" altLang="en-US" sz="2400" dirty="0"/>
            </a:p>
          </p:txBody>
        </p:sp>
      </p:grpSp>
      <p:pic>
        <p:nvPicPr>
          <p:cNvPr id="29699" name="Picture 6" descr="ru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933450"/>
            <a:ext cx="2424113" cy="32242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00" name="TextBox 14"/>
          <p:cNvSpPr txBox="1">
            <a:spLocks noChangeArrowheads="1"/>
          </p:cNvSpPr>
          <p:nvPr/>
        </p:nvSpPr>
        <p:spPr bwMode="auto">
          <a:xfrm>
            <a:off x="0" y="28575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Design</a:t>
            </a:r>
          </a:p>
        </p:txBody>
      </p:sp>
      <p:sp>
        <p:nvSpPr>
          <p:cNvPr id="17"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417567C0-BEA7-4FC3-AD81-13C0D1A97A06}" type="slidenum">
              <a:rPr lang="en-US" altLang="zh-CN" sz="1200" smtClean="0">
                <a:latin typeface="+mn-lt"/>
              </a:rPr>
              <a:pPr eaLnBrk="1" hangingPunct="1">
                <a:spcBef>
                  <a:spcPct val="0"/>
                </a:spcBef>
                <a:buFontTx/>
                <a:buNone/>
                <a:defRPr/>
              </a:pPr>
              <a:t>31</a:t>
            </a:fld>
            <a:endParaRPr lang="en-US" altLang="zh-CN" sz="1200" dirty="0" smtClean="0">
              <a:latin typeface="+mn-lt"/>
            </a:endParaRPr>
          </a:p>
        </p:txBody>
      </p:sp>
      <p:sp>
        <p:nvSpPr>
          <p:cNvPr id="13" name="Rectangle 12"/>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descr="NE BLD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66900"/>
            <a:ext cx="32766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9" descr="NE Bldg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267200"/>
            <a:ext cx="3276600"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10"/>
          <p:cNvSpPr txBox="1">
            <a:spLocks noChangeArrowheads="1"/>
          </p:cNvSpPr>
          <p:nvPr/>
        </p:nvSpPr>
        <p:spPr bwMode="auto">
          <a:xfrm>
            <a:off x="4114800" y="4267200"/>
            <a:ext cx="3857625"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600"/>
              </a:spcBef>
              <a:buFontTx/>
              <a:buNone/>
            </a:pPr>
            <a:r>
              <a:rPr lang="en-US" altLang="en-US" sz="2400" b="1" dirty="0"/>
              <a:t>University of Nebraska Medical Center</a:t>
            </a:r>
          </a:p>
          <a:p>
            <a:pPr eaLnBrk="1" hangingPunct="1">
              <a:spcBef>
                <a:spcPts val="600"/>
              </a:spcBef>
              <a:buFontTx/>
              <a:buNone/>
            </a:pPr>
            <a:r>
              <a:rPr lang="en-US" altLang="en-US" sz="2400" b="1" dirty="0"/>
              <a:t>Omaha, NE</a:t>
            </a:r>
          </a:p>
          <a:p>
            <a:pPr eaLnBrk="1" hangingPunct="1">
              <a:spcBef>
                <a:spcPts val="600"/>
              </a:spcBef>
              <a:buFontTx/>
              <a:buNone/>
            </a:pPr>
            <a:r>
              <a:rPr lang="en-US" altLang="en-US" sz="2400" b="1" dirty="0"/>
              <a:t>Concrete framed</a:t>
            </a:r>
          </a:p>
          <a:p>
            <a:pPr eaLnBrk="1" hangingPunct="1">
              <a:spcBef>
                <a:spcPts val="600"/>
              </a:spcBef>
              <a:buFontTx/>
              <a:buNone/>
            </a:pPr>
            <a:r>
              <a:rPr lang="en-US" altLang="en-US" sz="2400" b="1" dirty="0"/>
              <a:t>280,000 sq ft</a:t>
            </a:r>
          </a:p>
        </p:txBody>
      </p:sp>
      <p:sp>
        <p:nvSpPr>
          <p:cNvPr id="30725" name="Text Box 11"/>
          <p:cNvSpPr txBox="1">
            <a:spLocks noChangeArrowheads="1"/>
          </p:cNvSpPr>
          <p:nvPr/>
        </p:nvSpPr>
        <p:spPr bwMode="auto">
          <a:xfrm>
            <a:off x="4114800" y="1981200"/>
            <a:ext cx="4038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600"/>
              </a:spcBef>
              <a:buFontTx/>
              <a:buNone/>
            </a:pPr>
            <a:r>
              <a:rPr lang="en-US" altLang="en-US" sz="2400" b="1" dirty="0"/>
              <a:t>Methodist Women’s Hospital</a:t>
            </a:r>
          </a:p>
          <a:p>
            <a:pPr eaLnBrk="1" hangingPunct="1">
              <a:spcBef>
                <a:spcPts val="600"/>
              </a:spcBef>
              <a:buFontTx/>
              <a:buNone/>
            </a:pPr>
            <a:r>
              <a:rPr lang="en-US" altLang="en-US" sz="2400" b="1" dirty="0"/>
              <a:t>Omaha, NE</a:t>
            </a:r>
          </a:p>
          <a:p>
            <a:pPr eaLnBrk="1" hangingPunct="1">
              <a:spcBef>
                <a:spcPts val="600"/>
              </a:spcBef>
              <a:buFontTx/>
              <a:buNone/>
            </a:pPr>
            <a:r>
              <a:rPr lang="en-US" altLang="en-US" sz="2400" b="1" dirty="0"/>
              <a:t>Steel framed</a:t>
            </a:r>
          </a:p>
          <a:p>
            <a:pPr eaLnBrk="1" hangingPunct="1">
              <a:spcBef>
                <a:spcPts val="600"/>
              </a:spcBef>
              <a:buFontTx/>
              <a:buNone/>
            </a:pPr>
            <a:r>
              <a:rPr lang="en-US" altLang="en-US" sz="2400" b="1" dirty="0"/>
              <a:t>151,910 sq ft</a:t>
            </a:r>
          </a:p>
        </p:txBody>
      </p:sp>
      <p:sp>
        <p:nvSpPr>
          <p:cNvPr id="30726" name="Text Box 12"/>
          <p:cNvSpPr txBox="1">
            <a:spLocks noChangeArrowheads="1"/>
          </p:cNvSpPr>
          <p:nvPr/>
        </p:nvSpPr>
        <p:spPr bwMode="auto">
          <a:xfrm>
            <a:off x="1447800" y="876300"/>
            <a:ext cx="6270625"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2800" b="1" dirty="0"/>
              <a:t>Steel – Concrete Comparison</a:t>
            </a:r>
          </a:p>
          <a:p>
            <a:pPr algn="ctr" eaLnBrk="1" hangingPunct="1">
              <a:spcBef>
                <a:spcPct val="50000"/>
              </a:spcBef>
              <a:buFontTx/>
              <a:buNone/>
            </a:pPr>
            <a:r>
              <a:rPr lang="en-US" altLang="en-US" sz="1600" b="1" dirty="0"/>
              <a:t>Conducted by HDR and PE International</a:t>
            </a:r>
          </a:p>
        </p:txBody>
      </p:sp>
      <p:sp>
        <p:nvSpPr>
          <p:cNvPr id="30727" name="TextBox 8"/>
          <p:cNvSpPr txBox="1">
            <a:spLocks noChangeArrowheads="1"/>
          </p:cNvSpPr>
          <p:nvPr/>
        </p:nvSpPr>
        <p:spPr bwMode="auto">
          <a:xfrm>
            <a:off x="0" y="2286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Design</a:t>
            </a:r>
          </a:p>
        </p:txBody>
      </p:sp>
      <p:sp>
        <p:nvSpPr>
          <p:cNvPr id="1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4C813B55-75D0-4B42-83A5-F137E4CDC141}" type="slidenum">
              <a:rPr lang="en-US" altLang="zh-CN" sz="1200" smtClean="0">
                <a:latin typeface="+mn-lt"/>
              </a:rPr>
              <a:pPr eaLnBrk="1" hangingPunct="1">
                <a:spcBef>
                  <a:spcPct val="0"/>
                </a:spcBef>
                <a:buFontTx/>
                <a:buNone/>
                <a:defRPr/>
              </a:pPr>
              <a:t>32</a:t>
            </a:fld>
            <a:endParaRPr lang="en-US" altLang="zh-CN" sz="1200" dirty="0" smtClean="0">
              <a:latin typeface="+mn-lt"/>
            </a:endParaRPr>
          </a:p>
        </p:txBody>
      </p:sp>
      <p:sp>
        <p:nvSpPr>
          <p:cNvPr id="9" name="Rectangle 8"/>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NE BLD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49400"/>
            <a:ext cx="2600325"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5" descr="NE Bldg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497013"/>
            <a:ext cx="268922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8" descr="chain"/>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4800" y="3716338"/>
            <a:ext cx="3613150" cy="293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9"/>
          <p:cNvSpPr txBox="1">
            <a:spLocks noChangeArrowheads="1"/>
          </p:cNvSpPr>
          <p:nvPr/>
        </p:nvSpPr>
        <p:spPr bwMode="auto">
          <a:xfrm>
            <a:off x="1781175" y="3255963"/>
            <a:ext cx="58451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2400" b="1" dirty="0"/>
              <a:t>Evaluate on a impact per square foot basis</a:t>
            </a:r>
          </a:p>
        </p:txBody>
      </p:sp>
      <p:sp>
        <p:nvSpPr>
          <p:cNvPr id="31750" name="Text Box 10"/>
          <p:cNvSpPr txBox="1">
            <a:spLocks noChangeArrowheads="1"/>
          </p:cNvSpPr>
          <p:nvPr/>
        </p:nvSpPr>
        <p:spPr bwMode="auto">
          <a:xfrm>
            <a:off x="742950" y="4197350"/>
            <a:ext cx="24384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2400" b="1" dirty="0"/>
              <a:t>Global Warming</a:t>
            </a:r>
          </a:p>
          <a:p>
            <a:pPr eaLnBrk="1" hangingPunct="1">
              <a:spcBef>
                <a:spcPct val="50000"/>
              </a:spcBef>
              <a:buFontTx/>
              <a:buNone/>
            </a:pPr>
            <a:r>
              <a:rPr lang="en-US" altLang="en-US" sz="2400" b="1" dirty="0"/>
              <a:t>Acidification</a:t>
            </a:r>
          </a:p>
          <a:p>
            <a:pPr eaLnBrk="1" hangingPunct="1">
              <a:spcBef>
                <a:spcPct val="50000"/>
              </a:spcBef>
              <a:buFontTx/>
              <a:buNone/>
            </a:pPr>
            <a:r>
              <a:rPr lang="en-US" altLang="en-US" sz="2400" b="1" dirty="0"/>
              <a:t>Eutrophication</a:t>
            </a:r>
          </a:p>
        </p:txBody>
      </p:sp>
      <p:sp>
        <p:nvSpPr>
          <p:cNvPr id="31751" name="Text Box 11"/>
          <p:cNvSpPr txBox="1">
            <a:spLocks noChangeArrowheads="1"/>
          </p:cNvSpPr>
          <p:nvPr/>
        </p:nvSpPr>
        <p:spPr bwMode="auto">
          <a:xfrm>
            <a:off x="6538913" y="4381500"/>
            <a:ext cx="2286000" cy="138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2400" b="1" dirty="0"/>
              <a:t>Smog Potential</a:t>
            </a:r>
          </a:p>
          <a:p>
            <a:pPr eaLnBrk="1" hangingPunct="1">
              <a:spcBef>
                <a:spcPct val="50000"/>
              </a:spcBef>
              <a:buFontTx/>
              <a:buNone/>
            </a:pPr>
            <a:r>
              <a:rPr lang="en-US" altLang="en-US" sz="2400" b="1" dirty="0"/>
              <a:t>Primary Energy Demand</a:t>
            </a:r>
          </a:p>
        </p:txBody>
      </p:sp>
      <p:sp>
        <p:nvSpPr>
          <p:cNvPr id="31752" name="Text Box 12"/>
          <p:cNvSpPr txBox="1">
            <a:spLocks noChangeArrowheads="1"/>
          </p:cNvSpPr>
          <p:nvPr/>
        </p:nvSpPr>
        <p:spPr bwMode="auto">
          <a:xfrm>
            <a:off x="2667000" y="914400"/>
            <a:ext cx="541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2800" b="1" dirty="0"/>
              <a:t>Steel – Concrete Comparison</a:t>
            </a:r>
          </a:p>
        </p:txBody>
      </p:sp>
      <p:sp>
        <p:nvSpPr>
          <p:cNvPr id="12"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B33D2CCD-5984-46E6-9657-429BE1EC9FF2}" type="slidenum">
              <a:rPr lang="en-US" altLang="zh-CN" sz="1200" smtClean="0">
                <a:latin typeface="+mn-lt"/>
              </a:rPr>
              <a:pPr eaLnBrk="1" hangingPunct="1">
                <a:spcBef>
                  <a:spcPct val="0"/>
                </a:spcBef>
                <a:buFontTx/>
                <a:buNone/>
                <a:defRPr/>
              </a:pPr>
              <a:t>33</a:t>
            </a:fld>
            <a:endParaRPr lang="en-US" altLang="zh-CN" sz="1200" dirty="0" smtClean="0">
              <a:latin typeface="+mn-lt"/>
            </a:endParaRPr>
          </a:p>
        </p:txBody>
      </p:sp>
      <p:sp>
        <p:nvSpPr>
          <p:cNvPr id="31754" name="TextBox 8"/>
          <p:cNvSpPr txBox="1">
            <a:spLocks noChangeArrowheads="1"/>
          </p:cNvSpPr>
          <p:nvPr/>
        </p:nvSpPr>
        <p:spPr bwMode="auto">
          <a:xfrm>
            <a:off x="0" y="2286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Design</a:t>
            </a:r>
          </a:p>
        </p:txBody>
      </p:sp>
      <p:sp>
        <p:nvSpPr>
          <p:cNvPr id="11" name="Rectangle 10"/>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HDR Stud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 y="720383"/>
            <a:ext cx="7372486" cy="59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a:spLocks noGrp="1"/>
          </p:cNvSpPr>
          <p:nvPr>
            <p:ph type="sldNum" sz="quarter" idx="12"/>
          </p:nvPr>
        </p:nvSpPr>
        <p:spPr bwMode="auto">
          <a:xfrm>
            <a:off x="6859588" y="636270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93072187-7A07-47C2-9EEB-2B52DB696B52}" type="slidenum">
              <a:rPr lang="en-US" altLang="zh-CN" sz="1200" smtClean="0">
                <a:latin typeface="+mn-lt"/>
              </a:rPr>
              <a:pPr eaLnBrk="1" hangingPunct="1">
                <a:spcBef>
                  <a:spcPct val="0"/>
                </a:spcBef>
                <a:buFontTx/>
                <a:buNone/>
                <a:defRPr/>
              </a:pPr>
              <a:t>34</a:t>
            </a:fld>
            <a:endParaRPr lang="en-US" altLang="zh-CN" sz="1200" dirty="0" smtClean="0">
              <a:latin typeface="+mn-lt"/>
            </a:endParaRPr>
          </a:p>
        </p:txBody>
      </p:sp>
      <p:sp>
        <p:nvSpPr>
          <p:cNvPr id="32772" name="TextBox 8"/>
          <p:cNvSpPr txBox="1">
            <a:spLocks noChangeArrowheads="1"/>
          </p:cNvSpPr>
          <p:nvPr/>
        </p:nvSpPr>
        <p:spPr bwMode="auto">
          <a:xfrm>
            <a:off x="0" y="76200"/>
            <a:ext cx="8763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Design</a:t>
            </a:r>
          </a:p>
        </p:txBody>
      </p:sp>
      <p:sp>
        <p:nvSpPr>
          <p:cNvPr id="6" name="Rectangle 5"/>
          <p:cNvSpPr/>
          <p:nvPr/>
        </p:nvSpPr>
        <p:spPr>
          <a:xfrm>
            <a:off x="8496066" y="5848857"/>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ru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2725" y="1117600"/>
            <a:ext cx="3609975" cy="4802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795" name="Text Box 7"/>
          <p:cNvSpPr txBox="1">
            <a:spLocks noChangeArrowheads="1"/>
          </p:cNvSpPr>
          <p:nvPr/>
        </p:nvSpPr>
        <p:spPr bwMode="auto">
          <a:xfrm>
            <a:off x="6773863" y="1903413"/>
            <a:ext cx="2076450" cy="3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2400" b="1" u="sng" dirty="0"/>
              <a:t>Design-Build</a:t>
            </a:r>
          </a:p>
          <a:p>
            <a:pPr eaLnBrk="1" hangingPunct="1">
              <a:spcBef>
                <a:spcPct val="50000"/>
              </a:spcBef>
              <a:buFontTx/>
              <a:buNone/>
            </a:pPr>
            <a:r>
              <a:rPr lang="en-US" altLang="en-US" sz="2400" b="1" dirty="0"/>
              <a:t>$2.345 Million</a:t>
            </a:r>
          </a:p>
          <a:p>
            <a:pPr eaLnBrk="1" hangingPunct="1">
              <a:spcBef>
                <a:spcPct val="50000"/>
              </a:spcBef>
              <a:buFontTx/>
              <a:buNone/>
            </a:pPr>
            <a:r>
              <a:rPr lang="en-US" altLang="en-US" sz="2400" b="1" dirty="0"/>
              <a:t>$16.28/SF</a:t>
            </a:r>
          </a:p>
          <a:p>
            <a:pPr eaLnBrk="1" hangingPunct="1">
              <a:spcBef>
                <a:spcPct val="50000"/>
              </a:spcBef>
              <a:buFontTx/>
              <a:buNone/>
            </a:pPr>
            <a:r>
              <a:rPr lang="en-US" altLang="en-US" sz="2400" b="1" dirty="0"/>
              <a:t>772 tons</a:t>
            </a:r>
          </a:p>
          <a:p>
            <a:pPr eaLnBrk="1" hangingPunct="1">
              <a:spcBef>
                <a:spcPct val="50000"/>
              </a:spcBef>
              <a:buFontTx/>
              <a:buNone/>
            </a:pPr>
            <a:r>
              <a:rPr lang="en-US" altLang="en-US" sz="2400" b="1" dirty="0"/>
              <a:t>$3037.57/ton</a:t>
            </a:r>
          </a:p>
          <a:p>
            <a:pPr eaLnBrk="1" hangingPunct="1">
              <a:spcBef>
                <a:spcPct val="50000"/>
              </a:spcBef>
              <a:buFontTx/>
              <a:buNone/>
            </a:pPr>
            <a:r>
              <a:rPr lang="en-US" altLang="en-US" sz="2400" b="1" dirty="0"/>
              <a:t>723 tons CO</a:t>
            </a:r>
            <a:r>
              <a:rPr lang="en-US" altLang="en-US" sz="2400" b="1" baseline="-25000" dirty="0"/>
              <a:t>2</a:t>
            </a:r>
          </a:p>
        </p:txBody>
      </p:sp>
      <p:sp>
        <p:nvSpPr>
          <p:cNvPr id="33796" name="Text Box 8"/>
          <p:cNvSpPr txBox="1">
            <a:spLocks noChangeArrowheads="1"/>
          </p:cNvSpPr>
          <p:nvPr/>
        </p:nvSpPr>
        <p:spPr bwMode="auto">
          <a:xfrm>
            <a:off x="228600" y="1903413"/>
            <a:ext cx="2314575" cy="3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2400" b="1" u="sng" dirty="0"/>
              <a:t>Design-Bid-Build</a:t>
            </a:r>
          </a:p>
          <a:p>
            <a:pPr eaLnBrk="1" hangingPunct="1">
              <a:spcBef>
                <a:spcPct val="50000"/>
              </a:spcBef>
              <a:buFontTx/>
              <a:buNone/>
            </a:pPr>
            <a:r>
              <a:rPr lang="en-US" altLang="en-US" sz="2400" b="1" dirty="0"/>
              <a:t>$2.8 Million</a:t>
            </a:r>
          </a:p>
          <a:p>
            <a:pPr eaLnBrk="1" hangingPunct="1">
              <a:spcBef>
                <a:spcPct val="50000"/>
              </a:spcBef>
              <a:buFontTx/>
              <a:buNone/>
            </a:pPr>
            <a:r>
              <a:rPr lang="en-US" altLang="en-US" sz="2400" b="1" dirty="0"/>
              <a:t>$19.44/SF</a:t>
            </a:r>
          </a:p>
          <a:p>
            <a:pPr eaLnBrk="1" hangingPunct="1">
              <a:spcBef>
                <a:spcPct val="50000"/>
              </a:spcBef>
              <a:buFontTx/>
              <a:buNone/>
            </a:pPr>
            <a:r>
              <a:rPr lang="en-US" altLang="en-US" sz="2400" b="1" dirty="0"/>
              <a:t>910 tons</a:t>
            </a:r>
          </a:p>
          <a:p>
            <a:pPr eaLnBrk="1" hangingPunct="1">
              <a:spcBef>
                <a:spcPct val="50000"/>
              </a:spcBef>
              <a:buFontTx/>
              <a:buNone/>
            </a:pPr>
            <a:r>
              <a:rPr lang="en-US" altLang="en-US" sz="2400" b="1" dirty="0"/>
              <a:t>$3078.82/ton</a:t>
            </a:r>
          </a:p>
          <a:p>
            <a:pPr eaLnBrk="1" hangingPunct="1">
              <a:spcBef>
                <a:spcPct val="50000"/>
              </a:spcBef>
              <a:buFontTx/>
              <a:buNone/>
            </a:pPr>
            <a:r>
              <a:rPr lang="en-US" altLang="en-US" sz="2400" b="1" dirty="0"/>
              <a:t>964 tons CO</a:t>
            </a:r>
            <a:r>
              <a:rPr lang="en-US" altLang="en-US" sz="2400" b="1" baseline="-25000" dirty="0"/>
              <a:t>2</a:t>
            </a:r>
          </a:p>
        </p:txBody>
      </p:sp>
      <p:sp>
        <p:nvSpPr>
          <p:cNvPr id="33797" name="Text Box 10"/>
          <p:cNvSpPr txBox="1">
            <a:spLocks noChangeArrowheads="1"/>
          </p:cNvSpPr>
          <p:nvPr/>
        </p:nvSpPr>
        <p:spPr bwMode="auto">
          <a:xfrm>
            <a:off x="2901950" y="6088063"/>
            <a:ext cx="3429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solidFill>
                  <a:srgbClr val="FF3300"/>
                </a:solidFill>
              </a:rPr>
              <a:t>Savings of 25%</a:t>
            </a:r>
          </a:p>
        </p:txBody>
      </p:sp>
      <p:sp>
        <p:nvSpPr>
          <p:cNvPr id="9"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4A2DE0B9-6D27-41FD-AE54-A013CAE97D00}" type="slidenum">
              <a:rPr lang="en-US" altLang="zh-CN" sz="1200" smtClean="0">
                <a:latin typeface="+mn-lt"/>
              </a:rPr>
              <a:pPr eaLnBrk="1" hangingPunct="1">
                <a:spcBef>
                  <a:spcPct val="0"/>
                </a:spcBef>
                <a:buFontTx/>
                <a:buNone/>
                <a:defRPr/>
              </a:pPr>
              <a:t>35</a:t>
            </a:fld>
            <a:endParaRPr lang="en-US" altLang="zh-CN" sz="1200" dirty="0" smtClean="0">
              <a:latin typeface="+mn-lt"/>
            </a:endParaRPr>
          </a:p>
        </p:txBody>
      </p:sp>
      <p:cxnSp>
        <p:nvCxnSpPr>
          <p:cNvPr id="5" name="Straight Arrow Connector 4"/>
          <p:cNvCxnSpPr/>
          <p:nvPr/>
        </p:nvCxnSpPr>
        <p:spPr>
          <a:xfrm flipV="1">
            <a:off x="2635250" y="6096000"/>
            <a:ext cx="3962400" cy="111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800" name="TextBox 8"/>
          <p:cNvSpPr txBox="1">
            <a:spLocks noChangeArrowheads="1"/>
          </p:cNvSpPr>
          <p:nvPr/>
        </p:nvSpPr>
        <p:spPr bwMode="auto">
          <a:xfrm>
            <a:off x="0" y="2286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Design</a:t>
            </a:r>
          </a:p>
        </p:txBody>
      </p:sp>
      <p:sp>
        <p:nvSpPr>
          <p:cNvPr id="10" name="Rectangle 9"/>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0"/>
          <p:cNvGrpSpPr>
            <a:grpSpLocks/>
          </p:cNvGrpSpPr>
          <p:nvPr/>
        </p:nvGrpSpPr>
        <p:grpSpPr bwMode="auto">
          <a:xfrm>
            <a:off x="428625" y="1334911"/>
            <a:ext cx="8486775" cy="4837112"/>
            <a:chOff x="582" y="912"/>
            <a:chExt cx="5192" cy="2379"/>
          </a:xfrm>
        </p:grpSpPr>
        <p:pic>
          <p:nvPicPr>
            <p:cNvPr id="34822"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72" y="1728"/>
              <a:ext cx="1440"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4823" name="Line 5"/>
            <p:cNvSpPr>
              <a:spLocks noChangeShapeType="1"/>
            </p:cNvSpPr>
            <p:nvPr/>
          </p:nvSpPr>
          <p:spPr bwMode="auto">
            <a:xfrm flipH="1">
              <a:off x="2640" y="1536"/>
              <a:ext cx="326" cy="335"/>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34824" name="Text Box 6"/>
            <p:cNvSpPr txBox="1">
              <a:spLocks noChangeArrowheads="1"/>
            </p:cNvSpPr>
            <p:nvPr/>
          </p:nvSpPr>
          <p:spPr bwMode="auto">
            <a:xfrm>
              <a:off x="3369" y="1499"/>
              <a:ext cx="2079" cy="17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000000"/>
                  </a:solidFill>
                </a:rPr>
                <a:t>Steel fabrication is the manufacturing process for project specific structural steel and accounts for 40% of the cost and 70% of the labor associated with the finished product.  Fabrication facilities are located throughout the US and are within 500 miles of any project location.</a:t>
              </a:r>
              <a:endParaRPr lang="en-US" altLang="en-US" sz="2400" dirty="0"/>
            </a:p>
          </p:txBody>
        </p:sp>
        <p:sp>
          <p:nvSpPr>
            <p:cNvPr id="34825" name="Text Box 7"/>
            <p:cNvSpPr txBox="1">
              <a:spLocks noChangeArrowheads="1"/>
            </p:cNvSpPr>
            <p:nvPr/>
          </p:nvSpPr>
          <p:spPr bwMode="auto">
            <a:xfrm>
              <a:off x="4464" y="1268"/>
              <a:ext cx="1310"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0000"/>
                  </a:solidFill>
                </a:rPr>
                <a:t>Building Design</a:t>
              </a:r>
              <a:endParaRPr lang="en-US" altLang="en-US" sz="2400" dirty="0"/>
            </a:p>
          </p:txBody>
        </p:sp>
        <p:sp>
          <p:nvSpPr>
            <p:cNvPr id="34826" name="Line 8"/>
            <p:cNvSpPr>
              <a:spLocks noChangeShapeType="1"/>
            </p:cNvSpPr>
            <p:nvPr/>
          </p:nvSpPr>
          <p:spPr bwMode="auto">
            <a:xfrm flipH="1" flipV="1">
              <a:off x="3792" y="1392"/>
              <a:ext cx="564" cy="12"/>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34827" name="Text Box 9"/>
            <p:cNvSpPr txBox="1">
              <a:spLocks noChangeArrowheads="1"/>
            </p:cNvSpPr>
            <p:nvPr/>
          </p:nvSpPr>
          <p:spPr bwMode="auto">
            <a:xfrm>
              <a:off x="582" y="1281"/>
              <a:ext cx="165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FF0000"/>
                  </a:solidFill>
                </a:rPr>
                <a:t>Fabrication Waste</a:t>
              </a:r>
              <a:endParaRPr lang="en-US" altLang="en-US" sz="2400" b="1" dirty="0"/>
            </a:p>
          </p:txBody>
        </p:sp>
        <p:sp>
          <p:nvSpPr>
            <p:cNvPr id="34828" name="Text Box 10"/>
            <p:cNvSpPr txBox="1">
              <a:spLocks noChangeArrowheads="1"/>
            </p:cNvSpPr>
            <p:nvPr/>
          </p:nvSpPr>
          <p:spPr bwMode="auto">
            <a:xfrm>
              <a:off x="599" y="1737"/>
              <a:ext cx="1200" cy="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FF0000"/>
                  </a:solidFill>
                </a:rPr>
                <a:t>All fabrication waste is reused or recycled.</a:t>
              </a:r>
              <a:endParaRPr lang="en-US" altLang="en-US" sz="2400" dirty="0"/>
            </a:p>
          </p:txBody>
        </p:sp>
        <p:sp>
          <p:nvSpPr>
            <p:cNvPr id="34829" name="Text Box 12"/>
            <p:cNvSpPr txBox="1">
              <a:spLocks noChangeArrowheads="1"/>
            </p:cNvSpPr>
            <p:nvPr/>
          </p:nvSpPr>
          <p:spPr bwMode="auto">
            <a:xfrm>
              <a:off x="2592" y="1275"/>
              <a:ext cx="1200"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0000"/>
                  </a:solidFill>
                </a:rPr>
                <a:t>Fabrication</a:t>
              </a:r>
              <a:endParaRPr lang="en-US" altLang="en-US" sz="2400" dirty="0"/>
            </a:p>
          </p:txBody>
        </p:sp>
        <p:sp>
          <p:nvSpPr>
            <p:cNvPr id="34830" name="Line 13"/>
            <p:cNvSpPr>
              <a:spLocks noChangeShapeType="1"/>
            </p:cNvSpPr>
            <p:nvPr/>
          </p:nvSpPr>
          <p:spPr bwMode="auto">
            <a:xfrm flipH="1">
              <a:off x="1968" y="1440"/>
              <a:ext cx="576" cy="96"/>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4831" name="Text Box 14"/>
            <p:cNvSpPr txBox="1">
              <a:spLocks noChangeArrowheads="1"/>
            </p:cNvSpPr>
            <p:nvPr/>
          </p:nvSpPr>
          <p:spPr bwMode="auto">
            <a:xfrm>
              <a:off x="960" y="2688"/>
              <a:ext cx="2006" cy="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0000"/>
                  </a:solidFill>
                </a:rPr>
                <a:t>Construction/Erection</a:t>
              </a:r>
              <a:endParaRPr lang="en-US" altLang="en-US" sz="2400" dirty="0"/>
            </a:p>
          </p:txBody>
        </p:sp>
        <p:sp>
          <p:nvSpPr>
            <p:cNvPr id="34832" name="Line 15"/>
            <p:cNvSpPr>
              <a:spLocks noChangeShapeType="1"/>
            </p:cNvSpPr>
            <p:nvPr/>
          </p:nvSpPr>
          <p:spPr bwMode="auto">
            <a:xfrm flipH="1">
              <a:off x="3216" y="912"/>
              <a:ext cx="360" cy="360"/>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34833" name="Line 16"/>
            <p:cNvSpPr>
              <a:spLocks noChangeShapeType="1"/>
            </p:cNvSpPr>
            <p:nvPr/>
          </p:nvSpPr>
          <p:spPr bwMode="auto">
            <a:xfrm flipH="1">
              <a:off x="1968" y="2256"/>
              <a:ext cx="360" cy="360"/>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grpSp>
      <p:sp>
        <p:nvSpPr>
          <p:cNvPr id="34819" name="TextBox 20"/>
          <p:cNvSpPr txBox="1">
            <a:spLocks noChangeArrowheads="1"/>
          </p:cNvSpPr>
          <p:nvPr/>
        </p:nvSpPr>
        <p:spPr bwMode="auto">
          <a:xfrm>
            <a:off x="0" y="10953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Fabrication</a:t>
            </a:r>
          </a:p>
        </p:txBody>
      </p:sp>
      <p:pic>
        <p:nvPicPr>
          <p:cNvPr id="34820"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5067" y="755650"/>
            <a:ext cx="132397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22A0AFB9-2DB7-4F13-B77E-DFF8657DDA0D}" type="slidenum">
              <a:rPr lang="en-US" altLang="zh-CN" sz="1200" smtClean="0">
                <a:latin typeface="+mn-lt"/>
              </a:rPr>
              <a:pPr eaLnBrk="1" hangingPunct="1">
                <a:spcBef>
                  <a:spcPct val="0"/>
                </a:spcBef>
                <a:buFontTx/>
                <a:buNone/>
                <a:defRPr/>
              </a:pPr>
              <a:t>36</a:t>
            </a:fld>
            <a:endParaRPr lang="en-US" altLang="zh-CN" sz="1200" dirty="0" smtClean="0">
              <a:latin typeface="+mn-lt"/>
            </a:endParaRPr>
          </a:p>
        </p:txBody>
      </p:sp>
      <p:sp>
        <p:nvSpPr>
          <p:cNvPr id="18" name="Rectangle 17"/>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6"/>
          <p:cNvSpPr txBox="1">
            <a:spLocks noChangeArrowheads="1"/>
          </p:cNvSpPr>
          <p:nvPr/>
        </p:nvSpPr>
        <p:spPr bwMode="auto">
          <a:xfrm>
            <a:off x="1393825" y="1966913"/>
            <a:ext cx="792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
              </a:spcBef>
              <a:buFontTx/>
              <a:buNone/>
            </a:pPr>
            <a:endParaRPr lang="en-US" altLang="en-US" sz="2000" b="1" dirty="0">
              <a:latin typeface="Arial" pitchFamily="34" charset="0"/>
            </a:endParaRPr>
          </a:p>
        </p:txBody>
      </p:sp>
      <p:pic>
        <p:nvPicPr>
          <p:cNvPr id="35843" name="Picture 3" descr="PIC00008"/>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3425825" y="1271588"/>
            <a:ext cx="1905000" cy="1409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5844" name="Text Box 4" descr="recycle"/>
          <p:cNvSpPr txBox="1">
            <a:spLocks noChangeArrowheads="1"/>
          </p:cNvSpPr>
          <p:nvPr/>
        </p:nvSpPr>
        <p:spPr bwMode="auto">
          <a:xfrm>
            <a:off x="758825" y="3328988"/>
            <a:ext cx="1698625" cy="277812"/>
          </a:xfrm>
          <a:prstGeom prst="rect">
            <a:avLst/>
          </a:prstGeom>
          <a:noFill/>
          <a:ln>
            <a:noFill/>
          </a:ln>
          <a:effectLst>
            <a:prstShdw prst="shdw17" dist="17961" dir="2700000">
              <a:srgbClr val="999999"/>
            </a:prstShdw>
          </a:effectLst>
          <a:extLst>
            <a:ext uri="{909E8E84-426E-40DD-AFC4-6F175D3DCCD1}">
              <a14:hiddenFill xmlns:a14="http://schemas.microsoft.com/office/drawing/2010/main">
                <a:blipFill dpi="0" rotWithShape="0">
                  <a:blip r:embed="rId4"/>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Clr>
                <a:schemeClr val="accent1"/>
              </a:buClr>
              <a:buSzPct val="90000"/>
              <a:buFont typeface="Impact" pitchFamily="34" charset="0"/>
              <a:buNone/>
            </a:pPr>
            <a:r>
              <a:rPr kumimoji="1" lang="en-US" altLang="en-US" sz="1800" b="1" dirty="0"/>
              <a:t>Detailing</a:t>
            </a:r>
          </a:p>
        </p:txBody>
      </p:sp>
      <p:sp>
        <p:nvSpPr>
          <p:cNvPr id="35845" name="Text Box 5" descr="recycle"/>
          <p:cNvSpPr txBox="1">
            <a:spLocks noChangeArrowheads="1"/>
          </p:cNvSpPr>
          <p:nvPr/>
        </p:nvSpPr>
        <p:spPr bwMode="auto">
          <a:xfrm>
            <a:off x="3549650" y="3281363"/>
            <a:ext cx="1958975" cy="554037"/>
          </a:xfrm>
          <a:prstGeom prst="rect">
            <a:avLst/>
          </a:prstGeom>
          <a:noFill/>
          <a:ln>
            <a:noFill/>
          </a:ln>
          <a:effectLst>
            <a:prstShdw prst="shdw17" dist="17961" dir="2700000">
              <a:srgbClr val="999999"/>
            </a:prstShdw>
          </a:effectLst>
          <a:extLst>
            <a:ext uri="{909E8E84-426E-40DD-AFC4-6F175D3DCCD1}">
              <a14:hiddenFill xmlns:a14="http://schemas.microsoft.com/office/drawing/2010/main">
                <a:blipFill dpi="0" rotWithShape="0">
                  <a:blip r:embed="rId4"/>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Clr>
                <a:schemeClr val="accent1"/>
              </a:buClr>
              <a:buSzPct val="90000"/>
              <a:buFont typeface="Impact" pitchFamily="34" charset="0"/>
              <a:buNone/>
            </a:pPr>
            <a:r>
              <a:rPr kumimoji="1" lang="en-US" altLang="en-US" sz="1800" b="1" dirty="0"/>
              <a:t>Material Handling and Identification</a:t>
            </a:r>
          </a:p>
        </p:txBody>
      </p:sp>
      <p:sp>
        <p:nvSpPr>
          <p:cNvPr id="35846" name="Text Box 6" descr="recycle"/>
          <p:cNvSpPr txBox="1">
            <a:spLocks noChangeArrowheads="1"/>
          </p:cNvSpPr>
          <p:nvPr/>
        </p:nvSpPr>
        <p:spPr bwMode="auto">
          <a:xfrm>
            <a:off x="6308725" y="3292475"/>
            <a:ext cx="1957388" cy="277813"/>
          </a:xfrm>
          <a:prstGeom prst="rect">
            <a:avLst/>
          </a:prstGeom>
          <a:noFill/>
          <a:ln>
            <a:noFill/>
          </a:ln>
          <a:effectLst>
            <a:prstShdw prst="shdw17" dist="17961" dir="2700000">
              <a:srgbClr val="999999"/>
            </a:prstShdw>
          </a:effectLst>
          <a:extLst>
            <a:ext uri="{909E8E84-426E-40DD-AFC4-6F175D3DCCD1}">
              <a14:hiddenFill xmlns:a14="http://schemas.microsoft.com/office/drawing/2010/main">
                <a:blipFill dpi="0" rotWithShape="0">
                  <a:blip r:embed="rId4"/>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Clr>
                <a:schemeClr val="accent1"/>
              </a:buClr>
              <a:buSzPct val="90000"/>
              <a:buFont typeface="Impact" pitchFamily="34" charset="0"/>
              <a:buNone/>
            </a:pPr>
            <a:r>
              <a:rPr kumimoji="1" lang="en-US" altLang="en-US" sz="1800" b="1" dirty="0"/>
              <a:t>Cutting and Drilling</a:t>
            </a:r>
          </a:p>
        </p:txBody>
      </p:sp>
      <p:sp>
        <p:nvSpPr>
          <p:cNvPr id="35847" name="Text Box 8" descr="recycle"/>
          <p:cNvSpPr txBox="1">
            <a:spLocks noChangeArrowheads="1"/>
          </p:cNvSpPr>
          <p:nvPr/>
        </p:nvSpPr>
        <p:spPr bwMode="auto">
          <a:xfrm>
            <a:off x="3502025" y="6148388"/>
            <a:ext cx="2416175" cy="277812"/>
          </a:xfrm>
          <a:prstGeom prst="rect">
            <a:avLst/>
          </a:prstGeom>
          <a:noFill/>
          <a:ln>
            <a:noFill/>
          </a:ln>
          <a:effectLst>
            <a:prstShdw prst="shdw17" dist="17961" dir="2700000">
              <a:srgbClr val="999999"/>
            </a:prstShdw>
          </a:effectLst>
          <a:extLst>
            <a:ext uri="{909E8E84-426E-40DD-AFC4-6F175D3DCCD1}">
              <a14:hiddenFill xmlns:a14="http://schemas.microsoft.com/office/drawing/2010/main">
                <a:blipFill dpi="0" rotWithShape="0">
                  <a:blip r:embed="rId4"/>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Clr>
                <a:schemeClr val="accent1"/>
              </a:buClr>
              <a:buSzPct val="90000"/>
              <a:buFont typeface="Impact" pitchFamily="34" charset="0"/>
              <a:buNone/>
            </a:pPr>
            <a:r>
              <a:rPr kumimoji="1" lang="en-US" altLang="en-US" sz="1800" b="1" dirty="0"/>
              <a:t>Painting  (if required)</a:t>
            </a:r>
          </a:p>
        </p:txBody>
      </p:sp>
      <p:sp>
        <p:nvSpPr>
          <p:cNvPr id="35848" name="Text Box 9" descr="recycle"/>
          <p:cNvSpPr txBox="1">
            <a:spLocks noChangeArrowheads="1"/>
          </p:cNvSpPr>
          <p:nvPr/>
        </p:nvSpPr>
        <p:spPr bwMode="auto">
          <a:xfrm>
            <a:off x="6313488" y="6148388"/>
            <a:ext cx="1957387" cy="277812"/>
          </a:xfrm>
          <a:prstGeom prst="rect">
            <a:avLst/>
          </a:prstGeom>
          <a:noFill/>
          <a:ln>
            <a:noFill/>
          </a:ln>
          <a:effectLst>
            <a:prstShdw prst="shdw17" dist="17961" dir="2700000">
              <a:srgbClr val="999999"/>
            </a:prstShdw>
          </a:effectLst>
          <a:extLst>
            <a:ext uri="{909E8E84-426E-40DD-AFC4-6F175D3DCCD1}">
              <a14:hiddenFill xmlns:a14="http://schemas.microsoft.com/office/drawing/2010/main">
                <a:blipFill dpi="0" rotWithShape="0">
                  <a:blip r:embed="rId4"/>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Clr>
                <a:schemeClr val="accent1"/>
              </a:buClr>
              <a:buSzPct val="90000"/>
              <a:buFont typeface="Impact" pitchFamily="34" charset="0"/>
              <a:buNone/>
            </a:pPr>
            <a:r>
              <a:rPr kumimoji="1" lang="en-US" altLang="en-US" sz="1800" b="1" dirty="0"/>
              <a:t>Fit Up</a:t>
            </a:r>
          </a:p>
        </p:txBody>
      </p:sp>
      <p:pic>
        <p:nvPicPr>
          <p:cNvPr id="35849" name="Picture 10" descr="auto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425" y="1271588"/>
            <a:ext cx="1828800" cy="14636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0" name="Picture 11" descr="auto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225" y="1728788"/>
            <a:ext cx="1905000" cy="1349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51" name="AutoShape 12"/>
          <p:cNvSpPr>
            <a:spLocks noChangeArrowheads="1"/>
          </p:cNvSpPr>
          <p:nvPr/>
        </p:nvSpPr>
        <p:spPr bwMode="auto">
          <a:xfrm>
            <a:off x="2892425" y="2033588"/>
            <a:ext cx="665163" cy="660400"/>
          </a:xfrm>
          <a:prstGeom prst="rightArrow">
            <a:avLst>
              <a:gd name="adj1" fmla="val 50000"/>
              <a:gd name="adj2" fmla="val 25180"/>
            </a:avLst>
          </a:prstGeom>
          <a:solidFill>
            <a:srgbClr val="FFFF00">
              <a:alpha val="50195"/>
            </a:srgbClr>
          </a:solidFill>
          <a:ln w="3175">
            <a:solidFill>
              <a:schemeClr val="tx1"/>
            </a:solidFill>
            <a:miter lim="800000"/>
            <a:headEnd/>
            <a:tailEnd/>
          </a:ln>
          <a:effectLst/>
          <a:extLst>
            <a:ext uri="{AF507438-7753-43E0-B8FC-AC1667EBCBE1}">
              <a14:hiddenEffects xmlns:a14="http://schemas.microsoft.com/office/drawing/2010/main">
                <a:effectLst>
                  <a:outerShdw dist="17961" dir="2700000" algn="ctr" rotWithShape="0">
                    <a:srgbClr val="000000"/>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pic>
        <p:nvPicPr>
          <p:cNvPr id="35852" name="Picture 13" descr="PIC000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6825" y="1804988"/>
            <a:ext cx="1828800" cy="13716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5853" name="Picture 14" descr="PIC00025"/>
          <p:cNvPicPr>
            <a:picLocks noChangeAspect="1" noChangeArrowheads="1"/>
          </p:cNvPicPr>
          <p:nvPr/>
        </p:nvPicPr>
        <p:blipFill>
          <a:blip r:embed="rId8">
            <a:lum bright="18000"/>
            <a:extLst>
              <a:ext uri="{28A0092B-C50C-407E-A947-70E740481C1C}">
                <a14:useLocalDpi xmlns:a14="http://schemas.microsoft.com/office/drawing/2010/main" val="0"/>
              </a:ext>
            </a:extLst>
          </a:blip>
          <a:srcRect/>
          <a:stretch>
            <a:fillRect/>
          </a:stretch>
        </p:blipFill>
        <p:spPr bwMode="auto">
          <a:xfrm>
            <a:off x="6197600" y="1271588"/>
            <a:ext cx="1828800" cy="13716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5854" name="Picture 15" descr="PIC00002"/>
          <p:cNvPicPr>
            <a:picLocks noChangeAspect="1" noChangeArrowheads="1"/>
          </p:cNvPicPr>
          <p:nvPr/>
        </p:nvPicPr>
        <p:blipFill>
          <a:blip r:embed="rId9">
            <a:lum bright="24000"/>
            <a:extLst>
              <a:ext uri="{28A0092B-C50C-407E-A947-70E740481C1C}">
                <a14:useLocalDpi xmlns:a14="http://schemas.microsoft.com/office/drawing/2010/main" val="0"/>
              </a:ext>
            </a:extLst>
          </a:blip>
          <a:srcRect/>
          <a:stretch>
            <a:fillRect/>
          </a:stretch>
        </p:blipFill>
        <p:spPr bwMode="auto">
          <a:xfrm>
            <a:off x="6640513" y="1804988"/>
            <a:ext cx="1828800" cy="13811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5855" name="Picture 16" descr="PIC000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5225" y="4090988"/>
            <a:ext cx="1828800" cy="13716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5856" name="Picture 17" descr="PIC00026"/>
          <p:cNvPicPr>
            <a:picLocks noChangeAspect="1" noChangeArrowheads="1"/>
          </p:cNvPicPr>
          <p:nvPr/>
        </p:nvPicPr>
        <p:blipFill>
          <a:blip r:embed="rId11">
            <a:lum bright="18000" contrast="12000"/>
            <a:extLst>
              <a:ext uri="{28A0092B-C50C-407E-A947-70E740481C1C}">
                <a14:useLocalDpi xmlns:a14="http://schemas.microsoft.com/office/drawing/2010/main" val="0"/>
              </a:ext>
            </a:extLst>
          </a:blip>
          <a:srcRect/>
          <a:stretch>
            <a:fillRect/>
          </a:stretch>
        </p:blipFill>
        <p:spPr bwMode="auto">
          <a:xfrm>
            <a:off x="6626225" y="4700588"/>
            <a:ext cx="1828800" cy="13716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5857" name="Picture 18" descr="PIC00028"/>
          <p:cNvPicPr>
            <a:picLocks noChangeAspect="1" noChangeArrowheads="1"/>
          </p:cNvPicPr>
          <p:nvPr/>
        </p:nvPicPr>
        <p:blipFill>
          <a:blip r:embed="rId12">
            <a:lum bright="12000" contrast="6000"/>
            <a:extLst>
              <a:ext uri="{28A0092B-C50C-407E-A947-70E740481C1C}">
                <a14:useLocalDpi xmlns:a14="http://schemas.microsoft.com/office/drawing/2010/main" val="0"/>
              </a:ext>
            </a:extLst>
          </a:blip>
          <a:srcRect/>
          <a:stretch>
            <a:fillRect/>
          </a:stretch>
        </p:blipFill>
        <p:spPr bwMode="auto">
          <a:xfrm>
            <a:off x="3425825" y="4090988"/>
            <a:ext cx="1981200" cy="14859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5858" name="Picture 19" descr="PIC000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83025" y="4700588"/>
            <a:ext cx="1828800" cy="13716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5859" name="AutoShape 20"/>
          <p:cNvSpPr>
            <a:spLocks noChangeArrowheads="1"/>
          </p:cNvSpPr>
          <p:nvPr/>
        </p:nvSpPr>
        <p:spPr bwMode="auto">
          <a:xfrm>
            <a:off x="5711825" y="2033588"/>
            <a:ext cx="665163" cy="660400"/>
          </a:xfrm>
          <a:prstGeom prst="rightArrow">
            <a:avLst>
              <a:gd name="adj1" fmla="val 50000"/>
              <a:gd name="adj2" fmla="val 25180"/>
            </a:avLst>
          </a:prstGeom>
          <a:solidFill>
            <a:srgbClr val="FFFF00">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17961" dir="2700000" algn="ctr" rotWithShape="0">
                    <a:srgbClr val="000000"/>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35860" name="AutoShape 21"/>
          <p:cNvSpPr>
            <a:spLocks noChangeArrowheads="1"/>
          </p:cNvSpPr>
          <p:nvPr/>
        </p:nvSpPr>
        <p:spPr bwMode="auto">
          <a:xfrm rot="5400000">
            <a:off x="7027862" y="3613151"/>
            <a:ext cx="619125" cy="660400"/>
          </a:xfrm>
          <a:prstGeom prst="rightArrow">
            <a:avLst>
              <a:gd name="adj1" fmla="val 50000"/>
              <a:gd name="adj2" fmla="val 25000"/>
            </a:avLst>
          </a:prstGeom>
          <a:solidFill>
            <a:srgbClr val="FFFF00">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17961" dir="2700000" algn="ctr" rotWithShape="0">
                    <a:srgbClr val="000000"/>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35861" name="AutoShape 22"/>
          <p:cNvSpPr>
            <a:spLocks noChangeArrowheads="1"/>
          </p:cNvSpPr>
          <p:nvPr/>
        </p:nvSpPr>
        <p:spPr bwMode="auto">
          <a:xfrm rot="10800000">
            <a:off x="5519738" y="4737100"/>
            <a:ext cx="652462" cy="660400"/>
          </a:xfrm>
          <a:prstGeom prst="rightArrow">
            <a:avLst>
              <a:gd name="adj1" fmla="val 50000"/>
              <a:gd name="adj2" fmla="val 25000"/>
            </a:avLst>
          </a:prstGeom>
          <a:solidFill>
            <a:srgbClr val="FFFF00">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17961" dir="2700000" algn="ctr" rotWithShape="0">
                    <a:srgbClr val="000000"/>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31" name="Slide Number Placeholder 5"/>
          <p:cNvSpPr>
            <a:spLocks noGrp="1"/>
          </p:cNvSpPr>
          <p:nvPr>
            <p:ph type="sldNum" sz="quarter" idx="12"/>
          </p:nvPr>
        </p:nvSpPr>
        <p:spPr bwMode="auto">
          <a:xfrm>
            <a:off x="6781800" y="6407443"/>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5D5C6E47-FEF1-481D-B083-A57C74691934}" type="slidenum">
              <a:rPr lang="en-US" altLang="zh-CN" sz="1200" smtClean="0">
                <a:latin typeface="+mn-lt"/>
              </a:rPr>
              <a:pPr eaLnBrk="1" hangingPunct="1">
                <a:spcBef>
                  <a:spcPct val="0"/>
                </a:spcBef>
                <a:buFontTx/>
                <a:buNone/>
                <a:defRPr/>
              </a:pPr>
              <a:t>37</a:t>
            </a:fld>
            <a:endParaRPr lang="en-US" altLang="zh-CN" sz="1200" dirty="0" smtClean="0">
              <a:latin typeface="+mn-lt"/>
            </a:endParaRPr>
          </a:p>
        </p:txBody>
      </p:sp>
      <p:sp>
        <p:nvSpPr>
          <p:cNvPr id="35863" name="TextBox 20"/>
          <p:cNvSpPr txBox="1">
            <a:spLocks noChangeArrowheads="1"/>
          </p:cNvSpPr>
          <p:nvPr/>
        </p:nvSpPr>
        <p:spPr bwMode="auto">
          <a:xfrm>
            <a:off x="0" y="10953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Fabrication</a:t>
            </a:r>
          </a:p>
        </p:txBody>
      </p:sp>
      <p:sp>
        <p:nvSpPr>
          <p:cNvPr id="24" name="Rectangle 23"/>
          <p:cNvSpPr/>
          <p:nvPr/>
        </p:nvSpPr>
        <p:spPr>
          <a:xfrm>
            <a:off x="8469313"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 Box 11"/>
          <p:cNvSpPr txBox="1">
            <a:spLocks noChangeArrowheads="1"/>
          </p:cNvSpPr>
          <p:nvPr/>
        </p:nvSpPr>
        <p:spPr bwMode="auto">
          <a:xfrm>
            <a:off x="1676400" y="1020763"/>
            <a:ext cx="563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9900"/>
                </a:solidFill>
                <a:latin typeface="Arial" charset="0"/>
                <a:cs typeface="Arial" charset="0"/>
              </a:defRPr>
            </a:lvl1pPr>
            <a:lvl2pPr marL="742950" indent="-285750" eaLnBrk="0" hangingPunct="0">
              <a:defRPr sz="2000">
                <a:solidFill>
                  <a:srgbClr val="009900"/>
                </a:solidFill>
                <a:latin typeface="Arial" charset="0"/>
                <a:cs typeface="Arial" charset="0"/>
              </a:defRPr>
            </a:lvl2pPr>
            <a:lvl3pPr marL="1143000" indent="-228600" eaLnBrk="0" hangingPunct="0">
              <a:defRPr sz="2000">
                <a:solidFill>
                  <a:srgbClr val="009900"/>
                </a:solidFill>
                <a:latin typeface="Arial" charset="0"/>
                <a:cs typeface="Arial" charset="0"/>
              </a:defRPr>
            </a:lvl3pPr>
            <a:lvl4pPr marL="1600200" indent="-228600" eaLnBrk="0" hangingPunct="0">
              <a:defRPr sz="2000">
                <a:solidFill>
                  <a:srgbClr val="009900"/>
                </a:solidFill>
                <a:latin typeface="Arial" charset="0"/>
                <a:cs typeface="Arial" charset="0"/>
              </a:defRPr>
            </a:lvl4pPr>
            <a:lvl5pPr marL="2057400" indent="-228600" eaLnBrk="0" hangingPunct="0">
              <a:defRPr sz="2000">
                <a:solidFill>
                  <a:srgbClr val="009900"/>
                </a:solidFill>
                <a:latin typeface="Arial" charset="0"/>
                <a:cs typeface="Arial" charset="0"/>
              </a:defRPr>
            </a:lvl5pPr>
            <a:lvl6pPr marL="2514600" indent="-228600" eaLnBrk="0" fontAlgn="base" hangingPunct="0">
              <a:spcBef>
                <a:spcPct val="0"/>
              </a:spcBef>
              <a:spcAft>
                <a:spcPct val="0"/>
              </a:spcAft>
              <a:defRPr sz="2000">
                <a:solidFill>
                  <a:srgbClr val="009900"/>
                </a:solidFill>
                <a:latin typeface="Arial" charset="0"/>
                <a:cs typeface="Arial" charset="0"/>
              </a:defRPr>
            </a:lvl6pPr>
            <a:lvl7pPr marL="2971800" indent="-228600" eaLnBrk="0" fontAlgn="base" hangingPunct="0">
              <a:spcBef>
                <a:spcPct val="0"/>
              </a:spcBef>
              <a:spcAft>
                <a:spcPct val="0"/>
              </a:spcAft>
              <a:defRPr sz="2000">
                <a:solidFill>
                  <a:srgbClr val="009900"/>
                </a:solidFill>
                <a:latin typeface="Arial" charset="0"/>
                <a:cs typeface="Arial" charset="0"/>
              </a:defRPr>
            </a:lvl7pPr>
            <a:lvl8pPr marL="3429000" indent="-228600" eaLnBrk="0" fontAlgn="base" hangingPunct="0">
              <a:spcBef>
                <a:spcPct val="0"/>
              </a:spcBef>
              <a:spcAft>
                <a:spcPct val="0"/>
              </a:spcAft>
              <a:defRPr sz="2000">
                <a:solidFill>
                  <a:srgbClr val="009900"/>
                </a:solidFill>
                <a:latin typeface="Arial" charset="0"/>
                <a:cs typeface="Arial" charset="0"/>
              </a:defRPr>
            </a:lvl8pPr>
            <a:lvl9pPr marL="3886200" indent="-228600" eaLnBrk="0" fontAlgn="base" hangingPunct="0">
              <a:spcBef>
                <a:spcPct val="0"/>
              </a:spcBef>
              <a:spcAft>
                <a:spcPct val="0"/>
              </a:spcAft>
              <a:defRPr sz="2000">
                <a:solidFill>
                  <a:srgbClr val="009900"/>
                </a:solidFill>
                <a:latin typeface="Arial" charset="0"/>
                <a:cs typeface="Arial" charset="0"/>
              </a:defRPr>
            </a:lvl9pPr>
          </a:lstStyle>
          <a:p>
            <a:pPr algn="ctr" eaLnBrk="1" fontAlgn="auto" hangingPunct="1">
              <a:spcBef>
                <a:spcPts val="0"/>
              </a:spcBef>
              <a:spcAft>
                <a:spcPts val="0"/>
              </a:spcAft>
              <a:defRPr/>
            </a:pPr>
            <a:r>
              <a:rPr lang="en-US" sz="2800" b="1" dirty="0">
                <a:solidFill>
                  <a:schemeClr val="tx1"/>
                </a:solidFill>
                <a:latin typeface="+mn-lt"/>
              </a:rPr>
              <a:t>AISC Member Fabricator Survey</a:t>
            </a:r>
          </a:p>
        </p:txBody>
      </p:sp>
      <p:sp>
        <p:nvSpPr>
          <p:cNvPr id="36867" name="Rectangle 8"/>
          <p:cNvSpPr>
            <a:spLocks noChangeArrowheads="1"/>
          </p:cNvSpPr>
          <p:nvPr/>
        </p:nvSpPr>
        <p:spPr bwMode="auto">
          <a:xfrm>
            <a:off x="1292225" y="4467225"/>
            <a:ext cx="5562600" cy="2001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8000"/>
                </a:solidFill>
              </a:rPr>
              <a:t>Criteria</a:t>
            </a:r>
          </a:p>
          <a:p>
            <a:pPr eaLnBrk="1" hangingPunct="1">
              <a:spcBef>
                <a:spcPct val="0"/>
              </a:spcBef>
              <a:buFontTx/>
              <a:buChar char="•"/>
            </a:pPr>
            <a:r>
              <a:rPr lang="en-US" altLang="en-US" sz="2000" b="1" dirty="0"/>
              <a:t> Global warming potential</a:t>
            </a:r>
          </a:p>
          <a:p>
            <a:pPr eaLnBrk="1" hangingPunct="1">
              <a:spcBef>
                <a:spcPct val="0"/>
              </a:spcBef>
              <a:buFontTx/>
              <a:buChar char="•"/>
            </a:pPr>
            <a:r>
              <a:rPr lang="en-US" altLang="en-US" sz="2000" b="1" dirty="0"/>
              <a:t> Acidification potential</a:t>
            </a:r>
          </a:p>
          <a:p>
            <a:pPr eaLnBrk="1" hangingPunct="1">
              <a:spcBef>
                <a:spcPct val="0"/>
              </a:spcBef>
              <a:buFontTx/>
              <a:buChar char="•"/>
            </a:pPr>
            <a:r>
              <a:rPr lang="en-US" altLang="en-US" sz="2000" b="1" dirty="0"/>
              <a:t> Eutrophication potential</a:t>
            </a:r>
          </a:p>
          <a:p>
            <a:pPr eaLnBrk="1" hangingPunct="1">
              <a:spcBef>
                <a:spcPct val="0"/>
              </a:spcBef>
              <a:buFontTx/>
              <a:buChar char="•"/>
            </a:pPr>
            <a:r>
              <a:rPr lang="en-US" altLang="en-US" sz="2000" b="1" dirty="0"/>
              <a:t> Smog potential</a:t>
            </a:r>
          </a:p>
          <a:p>
            <a:pPr eaLnBrk="1" hangingPunct="1">
              <a:spcBef>
                <a:spcPct val="0"/>
              </a:spcBef>
              <a:buFontTx/>
              <a:buChar char="•"/>
            </a:pPr>
            <a:r>
              <a:rPr lang="en-US" altLang="en-US" sz="2000" b="1" dirty="0"/>
              <a:t> Non-renewable energy primary demand</a:t>
            </a:r>
          </a:p>
        </p:txBody>
      </p:sp>
      <p:sp>
        <p:nvSpPr>
          <p:cNvPr id="36868" name="Rectangle 9"/>
          <p:cNvSpPr>
            <a:spLocks noChangeArrowheads="1"/>
          </p:cNvSpPr>
          <p:nvPr/>
        </p:nvSpPr>
        <p:spPr bwMode="auto">
          <a:xfrm>
            <a:off x="1292225" y="1544638"/>
            <a:ext cx="5943600" cy="292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8000"/>
                </a:solidFill>
              </a:rPr>
              <a:t>Collected Information</a:t>
            </a:r>
          </a:p>
          <a:p>
            <a:pPr eaLnBrk="1" hangingPunct="1">
              <a:spcBef>
                <a:spcPct val="0"/>
              </a:spcBef>
              <a:buFontTx/>
              <a:buChar char="•"/>
            </a:pPr>
            <a:r>
              <a:rPr lang="en-US" altLang="en-US" sz="2000" b="1" dirty="0"/>
              <a:t> Steel received and fabricated</a:t>
            </a:r>
          </a:p>
          <a:p>
            <a:pPr eaLnBrk="1" hangingPunct="1">
              <a:spcBef>
                <a:spcPct val="0"/>
              </a:spcBef>
              <a:buFontTx/>
              <a:buChar char="•"/>
            </a:pPr>
            <a:r>
              <a:rPr lang="en-US" altLang="en-US" sz="2000" b="1" dirty="0"/>
              <a:t> Scrap generated</a:t>
            </a:r>
          </a:p>
          <a:p>
            <a:pPr eaLnBrk="1" hangingPunct="1">
              <a:spcBef>
                <a:spcPct val="0"/>
              </a:spcBef>
              <a:buFontTx/>
              <a:buChar char="•"/>
            </a:pPr>
            <a:r>
              <a:rPr lang="en-US" altLang="en-US" sz="2000" b="1" dirty="0"/>
              <a:t> Water usage</a:t>
            </a:r>
          </a:p>
          <a:p>
            <a:pPr eaLnBrk="1" hangingPunct="1">
              <a:spcBef>
                <a:spcPct val="0"/>
              </a:spcBef>
              <a:buFontTx/>
              <a:buChar char="•"/>
            </a:pPr>
            <a:r>
              <a:rPr lang="en-US" altLang="en-US" sz="2000" b="1" dirty="0"/>
              <a:t> Electrical usage</a:t>
            </a:r>
          </a:p>
          <a:p>
            <a:pPr eaLnBrk="1" hangingPunct="1">
              <a:spcBef>
                <a:spcPct val="0"/>
              </a:spcBef>
              <a:buFontTx/>
              <a:buChar char="•"/>
            </a:pPr>
            <a:r>
              <a:rPr lang="en-US" altLang="en-US" sz="2000" b="1" dirty="0"/>
              <a:t> Waste disposal</a:t>
            </a:r>
          </a:p>
          <a:p>
            <a:pPr eaLnBrk="1" hangingPunct="1">
              <a:spcBef>
                <a:spcPct val="0"/>
              </a:spcBef>
              <a:buFontTx/>
              <a:buChar char="•"/>
            </a:pPr>
            <a:r>
              <a:rPr lang="en-US" altLang="en-US" sz="2000" b="1" dirty="0"/>
              <a:t> Fuel usage (natural gas, propane, diesel)</a:t>
            </a:r>
          </a:p>
          <a:p>
            <a:pPr eaLnBrk="1" hangingPunct="1">
              <a:spcBef>
                <a:spcPct val="0"/>
              </a:spcBef>
              <a:buFontTx/>
              <a:buChar char="•"/>
            </a:pPr>
            <a:r>
              <a:rPr lang="en-US" altLang="en-US" sz="2000" b="1" dirty="0"/>
              <a:t> Welding/cutting supplies</a:t>
            </a:r>
          </a:p>
          <a:p>
            <a:pPr eaLnBrk="1" hangingPunct="1">
              <a:spcBef>
                <a:spcPct val="0"/>
              </a:spcBef>
              <a:buFontTx/>
              <a:buChar char="•"/>
            </a:pPr>
            <a:r>
              <a:rPr lang="en-US" altLang="en-US" sz="2000" b="1" dirty="0"/>
              <a:t> Chemicals (paint, lubricants, cleaning agents)</a:t>
            </a:r>
          </a:p>
        </p:txBody>
      </p:sp>
      <p:sp>
        <p:nvSpPr>
          <p:cNvPr id="7"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DC4F1736-C1E8-4689-BB55-BBBE1D5E810D}" type="slidenum">
              <a:rPr lang="en-US" altLang="zh-CN" sz="1200" smtClean="0">
                <a:latin typeface="+mn-lt"/>
              </a:rPr>
              <a:pPr eaLnBrk="1" hangingPunct="1">
                <a:spcBef>
                  <a:spcPct val="0"/>
                </a:spcBef>
                <a:buFontTx/>
                <a:buNone/>
                <a:defRPr/>
              </a:pPr>
              <a:t>38</a:t>
            </a:fld>
            <a:endParaRPr lang="en-US" altLang="zh-CN" sz="1200" dirty="0" smtClean="0">
              <a:latin typeface="+mn-lt"/>
            </a:endParaRPr>
          </a:p>
        </p:txBody>
      </p:sp>
      <p:sp>
        <p:nvSpPr>
          <p:cNvPr id="36870" name="TextBox 20"/>
          <p:cNvSpPr txBox="1">
            <a:spLocks noChangeArrowheads="1"/>
          </p:cNvSpPr>
          <p:nvPr/>
        </p:nvSpPr>
        <p:spPr bwMode="auto">
          <a:xfrm>
            <a:off x="0" y="10953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Fabrication</a:t>
            </a:r>
          </a:p>
        </p:txBody>
      </p:sp>
      <p:sp>
        <p:nvSpPr>
          <p:cNvPr id="8" name="Rectangle 7"/>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Chart 1"/>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031" t="-1274" r="-1328" b="-2475"/>
          <a:stretch/>
        </p:blipFill>
        <p:spPr bwMode="auto">
          <a:xfrm>
            <a:off x="1322363" y="1835008"/>
            <a:ext cx="6450038" cy="473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11"/>
          <p:cNvSpPr txBox="1">
            <a:spLocks noChangeArrowheads="1"/>
          </p:cNvSpPr>
          <p:nvPr/>
        </p:nvSpPr>
        <p:spPr bwMode="auto">
          <a:xfrm>
            <a:off x="1700213" y="968375"/>
            <a:ext cx="5638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9900"/>
                </a:solidFill>
                <a:latin typeface="Arial" charset="0"/>
                <a:cs typeface="Arial" charset="0"/>
              </a:defRPr>
            </a:lvl1pPr>
            <a:lvl2pPr marL="742950" indent="-285750" eaLnBrk="0" hangingPunct="0">
              <a:defRPr sz="2000">
                <a:solidFill>
                  <a:srgbClr val="009900"/>
                </a:solidFill>
                <a:latin typeface="Arial" charset="0"/>
                <a:cs typeface="Arial" charset="0"/>
              </a:defRPr>
            </a:lvl2pPr>
            <a:lvl3pPr marL="1143000" indent="-228600" eaLnBrk="0" hangingPunct="0">
              <a:defRPr sz="2000">
                <a:solidFill>
                  <a:srgbClr val="009900"/>
                </a:solidFill>
                <a:latin typeface="Arial" charset="0"/>
                <a:cs typeface="Arial" charset="0"/>
              </a:defRPr>
            </a:lvl3pPr>
            <a:lvl4pPr marL="1600200" indent="-228600" eaLnBrk="0" hangingPunct="0">
              <a:defRPr sz="2000">
                <a:solidFill>
                  <a:srgbClr val="009900"/>
                </a:solidFill>
                <a:latin typeface="Arial" charset="0"/>
                <a:cs typeface="Arial" charset="0"/>
              </a:defRPr>
            </a:lvl4pPr>
            <a:lvl5pPr marL="2057400" indent="-228600" eaLnBrk="0" hangingPunct="0">
              <a:defRPr sz="2000">
                <a:solidFill>
                  <a:srgbClr val="009900"/>
                </a:solidFill>
                <a:latin typeface="Arial" charset="0"/>
                <a:cs typeface="Arial" charset="0"/>
              </a:defRPr>
            </a:lvl5pPr>
            <a:lvl6pPr marL="2514600" indent="-228600" eaLnBrk="0" fontAlgn="base" hangingPunct="0">
              <a:spcBef>
                <a:spcPct val="0"/>
              </a:spcBef>
              <a:spcAft>
                <a:spcPct val="0"/>
              </a:spcAft>
              <a:defRPr sz="2000">
                <a:solidFill>
                  <a:srgbClr val="009900"/>
                </a:solidFill>
                <a:latin typeface="Arial" charset="0"/>
                <a:cs typeface="Arial" charset="0"/>
              </a:defRPr>
            </a:lvl6pPr>
            <a:lvl7pPr marL="2971800" indent="-228600" eaLnBrk="0" fontAlgn="base" hangingPunct="0">
              <a:spcBef>
                <a:spcPct val="0"/>
              </a:spcBef>
              <a:spcAft>
                <a:spcPct val="0"/>
              </a:spcAft>
              <a:defRPr sz="2000">
                <a:solidFill>
                  <a:srgbClr val="009900"/>
                </a:solidFill>
                <a:latin typeface="Arial" charset="0"/>
                <a:cs typeface="Arial" charset="0"/>
              </a:defRPr>
            </a:lvl7pPr>
            <a:lvl8pPr marL="3429000" indent="-228600" eaLnBrk="0" fontAlgn="base" hangingPunct="0">
              <a:spcBef>
                <a:spcPct val="0"/>
              </a:spcBef>
              <a:spcAft>
                <a:spcPct val="0"/>
              </a:spcAft>
              <a:defRPr sz="2000">
                <a:solidFill>
                  <a:srgbClr val="009900"/>
                </a:solidFill>
                <a:latin typeface="Arial" charset="0"/>
                <a:cs typeface="Arial" charset="0"/>
              </a:defRPr>
            </a:lvl8pPr>
            <a:lvl9pPr marL="3886200" indent="-228600" eaLnBrk="0" fontAlgn="base" hangingPunct="0">
              <a:spcBef>
                <a:spcPct val="0"/>
              </a:spcBef>
              <a:spcAft>
                <a:spcPct val="0"/>
              </a:spcAft>
              <a:defRPr sz="2000">
                <a:solidFill>
                  <a:srgbClr val="009900"/>
                </a:solidFill>
                <a:latin typeface="Arial" charset="0"/>
                <a:cs typeface="Arial" charset="0"/>
              </a:defRPr>
            </a:lvl9pPr>
          </a:lstStyle>
          <a:p>
            <a:pPr algn="ctr" eaLnBrk="1" fontAlgn="auto" hangingPunct="1">
              <a:spcBef>
                <a:spcPts val="0"/>
              </a:spcBef>
              <a:spcAft>
                <a:spcPts val="0"/>
              </a:spcAft>
              <a:defRPr/>
            </a:pPr>
            <a:r>
              <a:rPr lang="en-US" sz="2800" b="1" dirty="0">
                <a:solidFill>
                  <a:schemeClr val="tx1"/>
                </a:solidFill>
                <a:latin typeface="+mn-lt"/>
              </a:rPr>
              <a:t>AISC Member Fabricator Survey</a:t>
            </a:r>
          </a:p>
        </p:txBody>
      </p:sp>
      <p:sp>
        <p:nvSpPr>
          <p:cNvPr id="6"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A4F55375-45E1-4F8D-99FF-5333D720DC4F}" type="slidenum">
              <a:rPr lang="en-US" altLang="zh-CN" sz="1200" smtClean="0">
                <a:latin typeface="+mn-lt"/>
              </a:rPr>
              <a:pPr eaLnBrk="1" hangingPunct="1">
                <a:spcBef>
                  <a:spcPct val="0"/>
                </a:spcBef>
                <a:buFontTx/>
                <a:buNone/>
                <a:defRPr/>
              </a:pPr>
              <a:t>39</a:t>
            </a:fld>
            <a:endParaRPr lang="en-US" altLang="zh-CN" sz="1200" dirty="0" smtClean="0">
              <a:latin typeface="+mn-lt"/>
            </a:endParaRPr>
          </a:p>
        </p:txBody>
      </p:sp>
      <p:sp>
        <p:nvSpPr>
          <p:cNvPr id="37893" name="TextBox 20"/>
          <p:cNvSpPr txBox="1">
            <a:spLocks noChangeArrowheads="1"/>
          </p:cNvSpPr>
          <p:nvPr/>
        </p:nvSpPr>
        <p:spPr bwMode="auto">
          <a:xfrm>
            <a:off x="0" y="10953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Fabrication</a:t>
            </a:r>
          </a:p>
        </p:txBody>
      </p:sp>
      <p:sp>
        <p:nvSpPr>
          <p:cNvPr id="7" name="Rectangle 6"/>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02367" y="119922"/>
            <a:ext cx="8229600" cy="944381"/>
          </a:xfrm>
        </p:spPr>
        <p:txBody>
          <a:bodyPr/>
          <a:lstStyle/>
          <a:p>
            <a:pPr eaLnBrk="1" hangingPunct="1"/>
            <a:r>
              <a:rPr lang="en-US" altLang="en-US" sz="3600" b="1" dirty="0" smtClean="0">
                <a:ea typeface="宋体" pitchFamily="2" charset="-122"/>
              </a:rPr>
              <a:t>Additional Resources</a:t>
            </a:r>
          </a:p>
        </p:txBody>
      </p:sp>
      <p:sp>
        <p:nvSpPr>
          <p:cNvPr id="9219" name="Content Placeholder 2"/>
          <p:cNvSpPr>
            <a:spLocks noGrp="1"/>
          </p:cNvSpPr>
          <p:nvPr>
            <p:ph idx="1"/>
          </p:nvPr>
        </p:nvSpPr>
        <p:spPr>
          <a:xfrm>
            <a:off x="457200" y="1600201"/>
            <a:ext cx="7957931" cy="2733261"/>
          </a:xfrm>
        </p:spPr>
        <p:txBody>
          <a:bodyPr/>
          <a:lstStyle/>
          <a:p>
            <a:pPr marL="0" indent="0" algn="just" eaLnBrk="1" hangingPunct="1">
              <a:spcBef>
                <a:spcPts val="0"/>
              </a:spcBef>
              <a:buFont typeface="Arial" pitchFamily="34" charset="0"/>
              <a:buNone/>
            </a:pPr>
            <a:r>
              <a:rPr lang="en-US" altLang="en-US" sz="2400" dirty="0" smtClean="0">
                <a:ea typeface="宋体" pitchFamily="2" charset="-122"/>
              </a:rPr>
              <a:t>AISC provides a number of teaching aids for free downloads by students and faculty which provide background on structural steel construction.</a:t>
            </a:r>
          </a:p>
          <a:p>
            <a:pPr marL="0" indent="0" algn="just" eaLnBrk="1" hangingPunct="1">
              <a:spcBef>
                <a:spcPts val="0"/>
              </a:spcBef>
              <a:buFont typeface="Arial" pitchFamily="34" charset="0"/>
              <a:buNone/>
            </a:pPr>
            <a:endParaRPr lang="en-US" altLang="en-US" sz="2400" dirty="0" smtClean="0">
              <a:ea typeface="宋体" pitchFamily="2" charset="-122"/>
            </a:endParaRPr>
          </a:p>
          <a:p>
            <a:pPr marL="0" indent="0" algn="just" eaLnBrk="1" hangingPunct="1">
              <a:buFont typeface="Arial" pitchFamily="34" charset="0"/>
              <a:buNone/>
            </a:pPr>
            <a:r>
              <a:rPr lang="en-US" altLang="en-US" sz="2400" dirty="0" smtClean="0">
                <a:ea typeface="宋体" pitchFamily="2" charset="-122"/>
              </a:rPr>
              <a:t>Visit </a:t>
            </a:r>
            <a:r>
              <a:rPr lang="en-US" altLang="en-US" sz="2400" dirty="0" smtClean="0">
                <a:ea typeface="宋体" pitchFamily="2" charset="-122"/>
                <a:hlinkClick r:id="rId3"/>
              </a:rPr>
              <a:t>www.aisc.org</a:t>
            </a:r>
            <a:r>
              <a:rPr lang="en-US" altLang="en-US" sz="2400" dirty="0" smtClean="0">
                <a:ea typeface="宋体" pitchFamily="2" charset="-122"/>
              </a:rPr>
              <a:t> and </a:t>
            </a:r>
            <a:r>
              <a:rPr lang="en-US" altLang="en-US" sz="2400" dirty="0" smtClean="0">
                <a:ea typeface="宋体" pitchFamily="2" charset="-122"/>
                <a:hlinkClick r:id="rId4"/>
              </a:rPr>
              <a:t>http://www.aisc.org/teachingaids</a:t>
            </a:r>
            <a:r>
              <a:rPr lang="en-US" altLang="en-US" sz="2400" dirty="0" smtClean="0">
                <a:ea typeface="宋体" pitchFamily="2" charset="-122"/>
              </a:rPr>
              <a:t> to view and download these helpful resources.</a:t>
            </a:r>
          </a:p>
          <a:p>
            <a:pPr marL="0" indent="0" algn="just" eaLnBrk="1" hangingPunct="1">
              <a:buFont typeface="Arial" pitchFamily="34" charset="0"/>
              <a:buNone/>
            </a:pPr>
            <a:endParaRPr lang="en-US" altLang="en-US" sz="2800" dirty="0" smtClean="0">
              <a:ea typeface="宋体" pitchFamily="2" charset="-122"/>
            </a:endParaRPr>
          </a:p>
        </p:txBody>
      </p:sp>
      <p:sp>
        <p:nvSpPr>
          <p:cNvPr id="3" name="Slide Number Placeholder 2"/>
          <p:cNvSpPr>
            <a:spLocks noGrp="1"/>
          </p:cNvSpPr>
          <p:nvPr>
            <p:ph type="sldNum" sz="quarter" idx="12"/>
          </p:nvPr>
        </p:nvSpPr>
        <p:spPr/>
        <p:txBody>
          <a:bodyPr/>
          <a:lstStyle/>
          <a:p>
            <a:pPr>
              <a:defRPr/>
            </a:pPr>
            <a:fld id="{E8CC3F56-3E5C-48A7-B0F0-95E2AA5178D3}" type="slidenum">
              <a:rPr lang="en-US" altLang="zh-CN" smtClean="0">
                <a:solidFill>
                  <a:schemeClr val="tx1"/>
                </a:solidFill>
                <a:latin typeface="+mj-lt"/>
              </a:rPr>
              <a:pPr>
                <a:defRPr/>
              </a:pPr>
              <a:t>4</a:t>
            </a:fld>
            <a:endParaRPr lang="en-US" altLang="zh-CN" dirty="0">
              <a:solidFill>
                <a:schemeClr val="tx1"/>
              </a:solidFill>
              <a:latin typeface="+mj-lt"/>
            </a:endParaRPr>
          </a:p>
        </p:txBody>
      </p:sp>
    </p:spTree>
    <p:extLst>
      <p:ext uri="{BB962C8B-B14F-4D97-AF65-F5344CB8AC3E}">
        <p14:creationId xmlns:p14="http://schemas.microsoft.com/office/powerpoint/2010/main" val="33971654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6"/>
          <p:cNvSpPr txBox="1">
            <a:spLocks noChangeArrowheads="1"/>
          </p:cNvSpPr>
          <p:nvPr/>
        </p:nvSpPr>
        <p:spPr bwMode="auto">
          <a:xfrm>
            <a:off x="161925" y="1104900"/>
            <a:ext cx="792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
              </a:spcBef>
              <a:buFontTx/>
              <a:buNone/>
            </a:pPr>
            <a:endParaRPr lang="en-US" altLang="en-US" sz="2000" b="1" dirty="0">
              <a:latin typeface="Arial" pitchFamily="34" charset="0"/>
            </a:endParaRPr>
          </a:p>
        </p:txBody>
      </p:sp>
      <p:sp>
        <p:nvSpPr>
          <p:cNvPr id="38915" name="Text Box 6"/>
          <p:cNvSpPr txBox="1">
            <a:spLocks noChangeArrowheads="1"/>
          </p:cNvSpPr>
          <p:nvPr/>
        </p:nvSpPr>
        <p:spPr bwMode="auto">
          <a:xfrm>
            <a:off x="695325" y="1644650"/>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5000"/>
              </a:spcBef>
              <a:buFontTx/>
              <a:buNone/>
            </a:pPr>
            <a:endParaRPr lang="en-US" altLang="en-US" sz="2000" dirty="0">
              <a:solidFill>
                <a:srgbClr val="008000"/>
              </a:solidFill>
              <a:latin typeface="Arial" pitchFamily="34" charset="0"/>
            </a:endParaRPr>
          </a:p>
        </p:txBody>
      </p:sp>
      <p:pic>
        <p:nvPicPr>
          <p:cNvPr id="38916" name="Bild 1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05133" y="1389014"/>
            <a:ext cx="7010400" cy="33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11"/>
          <p:cNvSpPr txBox="1">
            <a:spLocks noChangeArrowheads="1"/>
          </p:cNvSpPr>
          <p:nvPr/>
        </p:nvSpPr>
        <p:spPr bwMode="auto">
          <a:xfrm>
            <a:off x="661988" y="4648200"/>
            <a:ext cx="792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9900"/>
                </a:solidFill>
                <a:latin typeface="Arial" charset="0"/>
                <a:cs typeface="Arial" charset="0"/>
              </a:defRPr>
            </a:lvl1pPr>
            <a:lvl2pPr marL="742950" indent="-285750" eaLnBrk="0" hangingPunct="0">
              <a:defRPr sz="2000">
                <a:solidFill>
                  <a:srgbClr val="009900"/>
                </a:solidFill>
                <a:latin typeface="Arial" charset="0"/>
                <a:cs typeface="Arial" charset="0"/>
              </a:defRPr>
            </a:lvl2pPr>
            <a:lvl3pPr marL="1143000" indent="-228600" eaLnBrk="0" hangingPunct="0">
              <a:defRPr sz="2000">
                <a:solidFill>
                  <a:srgbClr val="009900"/>
                </a:solidFill>
                <a:latin typeface="Arial" charset="0"/>
                <a:cs typeface="Arial" charset="0"/>
              </a:defRPr>
            </a:lvl3pPr>
            <a:lvl4pPr marL="1600200" indent="-228600" eaLnBrk="0" hangingPunct="0">
              <a:defRPr sz="2000">
                <a:solidFill>
                  <a:srgbClr val="009900"/>
                </a:solidFill>
                <a:latin typeface="Arial" charset="0"/>
                <a:cs typeface="Arial" charset="0"/>
              </a:defRPr>
            </a:lvl4pPr>
            <a:lvl5pPr marL="2057400" indent="-228600" eaLnBrk="0" hangingPunct="0">
              <a:defRPr sz="2000">
                <a:solidFill>
                  <a:srgbClr val="009900"/>
                </a:solidFill>
                <a:latin typeface="Arial" charset="0"/>
                <a:cs typeface="Arial" charset="0"/>
              </a:defRPr>
            </a:lvl5pPr>
            <a:lvl6pPr marL="2514600" indent="-228600" eaLnBrk="0" fontAlgn="base" hangingPunct="0">
              <a:spcBef>
                <a:spcPct val="0"/>
              </a:spcBef>
              <a:spcAft>
                <a:spcPct val="0"/>
              </a:spcAft>
              <a:defRPr sz="2000">
                <a:solidFill>
                  <a:srgbClr val="009900"/>
                </a:solidFill>
                <a:latin typeface="Arial" charset="0"/>
                <a:cs typeface="Arial" charset="0"/>
              </a:defRPr>
            </a:lvl6pPr>
            <a:lvl7pPr marL="2971800" indent="-228600" eaLnBrk="0" fontAlgn="base" hangingPunct="0">
              <a:spcBef>
                <a:spcPct val="0"/>
              </a:spcBef>
              <a:spcAft>
                <a:spcPct val="0"/>
              </a:spcAft>
              <a:defRPr sz="2000">
                <a:solidFill>
                  <a:srgbClr val="009900"/>
                </a:solidFill>
                <a:latin typeface="Arial" charset="0"/>
                <a:cs typeface="Arial" charset="0"/>
              </a:defRPr>
            </a:lvl7pPr>
            <a:lvl8pPr marL="3429000" indent="-228600" eaLnBrk="0" fontAlgn="base" hangingPunct="0">
              <a:spcBef>
                <a:spcPct val="0"/>
              </a:spcBef>
              <a:spcAft>
                <a:spcPct val="0"/>
              </a:spcAft>
              <a:defRPr sz="2000">
                <a:solidFill>
                  <a:srgbClr val="009900"/>
                </a:solidFill>
                <a:latin typeface="Arial" charset="0"/>
                <a:cs typeface="Arial" charset="0"/>
              </a:defRPr>
            </a:lvl8pPr>
            <a:lvl9pPr marL="3886200" indent="-228600" eaLnBrk="0" fontAlgn="base" hangingPunct="0">
              <a:spcBef>
                <a:spcPct val="0"/>
              </a:spcBef>
              <a:spcAft>
                <a:spcPct val="0"/>
              </a:spcAft>
              <a:defRPr sz="2000">
                <a:solidFill>
                  <a:srgbClr val="009900"/>
                </a:solidFill>
                <a:latin typeface="Arial" charset="0"/>
                <a:cs typeface="Arial" charset="0"/>
              </a:defRPr>
            </a:lvl9pPr>
          </a:lstStyle>
          <a:p>
            <a:pPr algn="ctr" eaLnBrk="1" fontAlgn="auto" hangingPunct="1">
              <a:spcBef>
                <a:spcPts val="0"/>
              </a:spcBef>
              <a:spcAft>
                <a:spcPts val="0"/>
              </a:spcAft>
              <a:defRPr/>
            </a:pPr>
            <a:r>
              <a:rPr lang="en-US" sz="2400" b="1" dirty="0">
                <a:solidFill>
                  <a:schemeClr val="tx1"/>
                </a:solidFill>
                <a:latin typeface="+mn-lt"/>
              </a:rPr>
              <a:t>Fabricator impact on overall environmental impact: </a:t>
            </a:r>
            <a:r>
              <a:rPr lang="en-US" sz="2400" b="1" dirty="0">
                <a:solidFill>
                  <a:srgbClr val="008000"/>
                </a:solidFill>
                <a:latin typeface="+mn-lt"/>
              </a:rPr>
              <a:t>18%-20%</a:t>
            </a:r>
          </a:p>
        </p:txBody>
      </p:sp>
      <p:sp>
        <p:nvSpPr>
          <p:cNvPr id="22538" name="Text Box 11"/>
          <p:cNvSpPr txBox="1">
            <a:spLocks noChangeArrowheads="1"/>
          </p:cNvSpPr>
          <p:nvPr/>
        </p:nvSpPr>
        <p:spPr bwMode="auto">
          <a:xfrm>
            <a:off x="695325" y="5133975"/>
            <a:ext cx="75438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9900"/>
                </a:solidFill>
                <a:latin typeface="Arial" charset="0"/>
                <a:cs typeface="Arial" charset="0"/>
              </a:defRPr>
            </a:lvl1pPr>
            <a:lvl2pPr marL="742950" indent="-285750" eaLnBrk="0" hangingPunct="0">
              <a:defRPr sz="2000">
                <a:solidFill>
                  <a:srgbClr val="009900"/>
                </a:solidFill>
                <a:latin typeface="Arial" charset="0"/>
                <a:cs typeface="Arial" charset="0"/>
              </a:defRPr>
            </a:lvl2pPr>
            <a:lvl3pPr marL="1143000" indent="-228600" eaLnBrk="0" hangingPunct="0">
              <a:defRPr sz="2000">
                <a:solidFill>
                  <a:srgbClr val="009900"/>
                </a:solidFill>
                <a:latin typeface="Arial" charset="0"/>
                <a:cs typeface="Arial" charset="0"/>
              </a:defRPr>
            </a:lvl3pPr>
            <a:lvl4pPr marL="1600200" indent="-228600" eaLnBrk="0" hangingPunct="0">
              <a:defRPr sz="2000">
                <a:solidFill>
                  <a:srgbClr val="009900"/>
                </a:solidFill>
                <a:latin typeface="Arial" charset="0"/>
                <a:cs typeface="Arial" charset="0"/>
              </a:defRPr>
            </a:lvl4pPr>
            <a:lvl5pPr marL="2057400" indent="-228600" eaLnBrk="0" hangingPunct="0">
              <a:defRPr sz="2000">
                <a:solidFill>
                  <a:srgbClr val="009900"/>
                </a:solidFill>
                <a:latin typeface="Arial" charset="0"/>
                <a:cs typeface="Arial" charset="0"/>
              </a:defRPr>
            </a:lvl5pPr>
            <a:lvl6pPr marL="2514600" indent="-228600" eaLnBrk="0" fontAlgn="base" hangingPunct="0">
              <a:spcBef>
                <a:spcPct val="0"/>
              </a:spcBef>
              <a:spcAft>
                <a:spcPct val="0"/>
              </a:spcAft>
              <a:defRPr sz="2000">
                <a:solidFill>
                  <a:srgbClr val="009900"/>
                </a:solidFill>
                <a:latin typeface="Arial" charset="0"/>
                <a:cs typeface="Arial" charset="0"/>
              </a:defRPr>
            </a:lvl6pPr>
            <a:lvl7pPr marL="2971800" indent="-228600" eaLnBrk="0" fontAlgn="base" hangingPunct="0">
              <a:spcBef>
                <a:spcPct val="0"/>
              </a:spcBef>
              <a:spcAft>
                <a:spcPct val="0"/>
              </a:spcAft>
              <a:defRPr sz="2000">
                <a:solidFill>
                  <a:srgbClr val="009900"/>
                </a:solidFill>
                <a:latin typeface="Arial" charset="0"/>
                <a:cs typeface="Arial" charset="0"/>
              </a:defRPr>
            </a:lvl7pPr>
            <a:lvl8pPr marL="3429000" indent="-228600" eaLnBrk="0" fontAlgn="base" hangingPunct="0">
              <a:spcBef>
                <a:spcPct val="0"/>
              </a:spcBef>
              <a:spcAft>
                <a:spcPct val="0"/>
              </a:spcAft>
              <a:defRPr sz="2000">
                <a:solidFill>
                  <a:srgbClr val="009900"/>
                </a:solidFill>
                <a:latin typeface="Arial" charset="0"/>
                <a:cs typeface="Arial" charset="0"/>
              </a:defRPr>
            </a:lvl8pPr>
            <a:lvl9pPr marL="3886200" indent="-228600" eaLnBrk="0" fontAlgn="base" hangingPunct="0">
              <a:spcBef>
                <a:spcPct val="0"/>
              </a:spcBef>
              <a:spcAft>
                <a:spcPct val="0"/>
              </a:spcAft>
              <a:defRPr sz="2000">
                <a:solidFill>
                  <a:srgbClr val="009900"/>
                </a:solidFill>
                <a:latin typeface="Arial" charset="0"/>
                <a:cs typeface="Arial" charset="0"/>
              </a:defRPr>
            </a:lvl9pPr>
          </a:lstStyle>
          <a:p>
            <a:pPr eaLnBrk="1" fontAlgn="auto" hangingPunct="1">
              <a:spcBef>
                <a:spcPct val="25000"/>
              </a:spcBef>
              <a:spcAft>
                <a:spcPts val="0"/>
              </a:spcAft>
              <a:defRPr/>
            </a:pPr>
            <a:r>
              <a:rPr lang="en-US" sz="2400" b="1" dirty="0">
                <a:solidFill>
                  <a:schemeClr val="tx1"/>
                </a:solidFill>
                <a:latin typeface="+mn-lt"/>
              </a:rPr>
              <a:t>Opportunities:</a:t>
            </a:r>
          </a:p>
          <a:p>
            <a:pPr marL="342900" indent="-342900" eaLnBrk="1" fontAlgn="auto" hangingPunct="1">
              <a:spcBef>
                <a:spcPct val="25000"/>
              </a:spcBef>
              <a:spcAft>
                <a:spcPts val="0"/>
              </a:spcAft>
              <a:buFont typeface="Arial" panose="020B0604020202020204" pitchFamily="34" charset="0"/>
              <a:buChar char="•"/>
              <a:defRPr/>
            </a:pPr>
            <a:r>
              <a:rPr lang="en-US" b="1" dirty="0" smtClean="0">
                <a:solidFill>
                  <a:srgbClr val="008000"/>
                </a:solidFill>
                <a:latin typeface="+mn-lt"/>
              </a:rPr>
              <a:t>Electricity (lighting, renewable energy, efficient use of equipment)</a:t>
            </a:r>
            <a:endParaRPr lang="en-US" b="1" dirty="0">
              <a:solidFill>
                <a:srgbClr val="008000"/>
              </a:solidFill>
              <a:latin typeface="+mn-lt"/>
            </a:endParaRPr>
          </a:p>
          <a:p>
            <a:pPr marL="342900" indent="-342900" eaLnBrk="1" fontAlgn="auto" hangingPunct="1">
              <a:spcBef>
                <a:spcPct val="25000"/>
              </a:spcBef>
              <a:spcAft>
                <a:spcPts val="0"/>
              </a:spcAft>
              <a:buFont typeface="Arial" panose="020B0604020202020204" pitchFamily="34" charset="0"/>
              <a:buChar char="•"/>
              <a:defRPr/>
            </a:pPr>
            <a:r>
              <a:rPr lang="en-US" b="1" dirty="0" smtClean="0">
                <a:solidFill>
                  <a:srgbClr val="008000"/>
                </a:solidFill>
                <a:latin typeface="+mn-lt"/>
              </a:rPr>
              <a:t>Optimize cut lengths, reduce “waste</a:t>
            </a:r>
            <a:r>
              <a:rPr lang="en-US" b="1" dirty="0">
                <a:solidFill>
                  <a:srgbClr val="008000"/>
                </a:solidFill>
                <a:latin typeface="+mn-lt"/>
              </a:rPr>
              <a:t>” </a:t>
            </a:r>
            <a:r>
              <a:rPr lang="en-US" b="1" dirty="0" smtClean="0">
                <a:solidFill>
                  <a:srgbClr val="008000"/>
                </a:solidFill>
                <a:latin typeface="+mn-lt"/>
              </a:rPr>
              <a:t>steel</a:t>
            </a:r>
          </a:p>
          <a:p>
            <a:pPr marL="342900" indent="-342900" eaLnBrk="1" fontAlgn="auto" hangingPunct="1">
              <a:spcBef>
                <a:spcPct val="25000"/>
              </a:spcBef>
              <a:spcAft>
                <a:spcPts val="0"/>
              </a:spcAft>
              <a:buFont typeface="Arial" panose="020B0604020202020204" pitchFamily="34" charset="0"/>
              <a:buChar char="•"/>
              <a:defRPr/>
            </a:pPr>
            <a:r>
              <a:rPr lang="en-US" b="1" dirty="0" smtClean="0">
                <a:solidFill>
                  <a:srgbClr val="008000"/>
                </a:solidFill>
                <a:latin typeface="+mn-lt"/>
              </a:rPr>
              <a:t>Early involvement of fabricator</a:t>
            </a:r>
            <a:endParaRPr lang="en-US" b="1" dirty="0">
              <a:solidFill>
                <a:srgbClr val="008000"/>
              </a:solidFill>
              <a:latin typeface="+mn-lt"/>
            </a:endParaRPr>
          </a:p>
        </p:txBody>
      </p:sp>
      <p:sp>
        <p:nvSpPr>
          <p:cNvPr id="22539" name="Text Box 11"/>
          <p:cNvSpPr txBox="1">
            <a:spLocks noChangeArrowheads="1"/>
          </p:cNvSpPr>
          <p:nvPr/>
        </p:nvSpPr>
        <p:spPr bwMode="auto">
          <a:xfrm>
            <a:off x="1457325" y="842962"/>
            <a:ext cx="563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9900"/>
                </a:solidFill>
                <a:latin typeface="Arial" charset="0"/>
                <a:cs typeface="Arial" charset="0"/>
              </a:defRPr>
            </a:lvl1pPr>
            <a:lvl2pPr marL="742950" indent="-285750" eaLnBrk="0" hangingPunct="0">
              <a:defRPr sz="2000">
                <a:solidFill>
                  <a:srgbClr val="009900"/>
                </a:solidFill>
                <a:latin typeface="Arial" charset="0"/>
                <a:cs typeface="Arial" charset="0"/>
              </a:defRPr>
            </a:lvl2pPr>
            <a:lvl3pPr marL="1143000" indent="-228600" eaLnBrk="0" hangingPunct="0">
              <a:defRPr sz="2000">
                <a:solidFill>
                  <a:srgbClr val="009900"/>
                </a:solidFill>
                <a:latin typeface="Arial" charset="0"/>
                <a:cs typeface="Arial" charset="0"/>
              </a:defRPr>
            </a:lvl3pPr>
            <a:lvl4pPr marL="1600200" indent="-228600" eaLnBrk="0" hangingPunct="0">
              <a:defRPr sz="2000">
                <a:solidFill>
                  <a:srgbClr val="009900"/>
                </a:solidFill>
                <a:latin typeface="Arial" charset="0"/>
                <a:cs typeface="Arial" charset="0"/>
              </a:defRPr>
            </a:lvl4pPr>
            <a:lvl5pPr marL="2057400" indent="-228600" eaLnBrk="0" hangingPunct="0">
              <a:defRPr sz="2000">
                <a:solidFill>
                  <a:srgbClr val="009900"/>
                </a:solidFill>
                <a:latin typeface="Arial" charset="0"/>
                <a:cs typeface="Arial" charset="0"/>
              </a:defRPr>
            </a:lvl5pPr>
            <a:lvl6pPr marL="2514600" indent="-228600" eaLnBrk="0" fontAlgn="base" hangingPunct="0">
              <a:spcBef>
                <a:spcPct val="0"/>
              </a:spcBef>
              <a:spcAft>
                <a:spcPct val="0"/>
              </a:spcAft>
              <a:defRPr sz="2000">
                <a:solidFill>
                  <a:srgbClr val="009900"/>
                </a:solidFill>
                <a:latin typeface="Arial" charset="0"/>
                <a:cs typeface="Arial" charset="0"/>
              </a:defRPr>
            </a:lvl6pPr>
            <a:lvl7pPr marL="2971800" indent="-228600" eaLnBrk="0" fontAlgn="base" hangingPunct="0">
              <a:spcBef>
                <a:spcPct val="0"/>
              </a:spcBef>
              <a:spcAft>
                <a:spcPct val="0"/>
              </a:spcAft>
              <a:defRPr sz="2000">
                <a:solidFill>
                  <a:srgbClr val="009900"/>
                </a:solidFill>
                <a:latin typeface="Arial" charset="0"/>
                <a:cs typeface="Arial" charset="0"/>
              </a:defRPr>
            </a:lvl7pPr>
            <a:lvl8pPr marL="3429000" indent="-228600" eaLnBrk="0" fontAlgn="base" hangingPunct="0">
              <a:spcBef>
                <a:spcPct val="0"/>
              </a:spcBef>
              <a:spcAft>
                <a:spcPct val="0"/>
              </a:spcAft>
              <a:defRPr sz="2000">
                <a:solidFill>
                  <a:srgbClr val="009900"/>
                </a:solidFill>
                <a:latin typeface="Arial" charset="0"/>
                <a:cs typeface="Arial" charset="0"/>
              </a:defRPr>
            </a:lvl8pPr>
            <a:lvl9pPr marL="3886200" indent="-228600" eaLnBrk="0" fontAlgn="base" hangingPunct="0">
              <a:spcBef>
                <a:spcPct val="0"/>
              </a:spcBef>
              <a:spcAft>
                <a:spcPct val="0"/>
              </a:spcAft>
              <a:defRPr sz="2000">
                <a:solidFill>
                  <a:srgbClr val="009900"/>
                </a:solidFill>
                <a:latin typeface="Arial" charset="0"/>
                <a:cs typeface="Arial" charset="0"/>
              </a:defRPr>
            </a:lvl9pPr>
          </a:lstStyle>
          <a:p>
            <a:pPr algn="ctr" eaLnBrk="1" fontAlgn="auto" hangingPunct="1">
              <a:spcBef>
                <a:spcPts val="0"/>
              </a:spcBef>
              <a:spcAft>
                <a:spcPts val="0"/>
              </a:spcAft>
              <a:defRPr/>
            </a:pPr>
            <a:r>
              <a:rPr lang="en-US" sz="2800" b="1" dirty="0">
                <a:solidFill>
                  <a:schemeClr val="tx1"/>
                </a:solidFill>
                <a:latin typeface="+mn-lt"/>
              </a:rPr>
              <a:t>AISC Member Fabricator Survey</a:t>
            </a:r>
          </a:p>
        </p:txBody>
      </p:sp>
      <p:sp>
        <p:nvSpPr>
          <p:cNvPr id="1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A409B0F0-724A-4DBF-A451-19F87F4A7BBD}" type="slidenum">
              <a:rPr lang="en-US" altLang="zh-CN" sz="1200" smtClean="0">
                <a:latin typeface="+mn-lt"/>
              </a:rPr>
              <a:pPr eaLnBrk="1" hangingPunct="1">
                <a:spcBef>
                  <a:spcPct val="0"/>
                </a:spcBef>
                <a:buFontTx/>
                <a:buNone/>
                <a:defRPr/>
              </a:pPr>
              <a:t>40</a:t>
            </a:fld>
            <a:endParaRPr lang="en-US" altLang="zh-CN" sz="1200" dirty="0" smtClean="0">
              <a:latin typeface="+mn-lt"/>
            </a:endParaRPr>
          </a:p>
        </p:txBody>
      </p:sp>
      <p:sp>
        <p:nvSpPr>
          <p:cNvPr id="38921" name="TextBox 20"/>
          <p:cNvSpPr txBox="1">
            <a:spLocks noChangeArrowheads="1"/>
          </p:cNvSpPr>
          <p:nvPr/>
        </p:nvSpPr>
        <p:spPr bwMode="auto">
          <a:xfrm>
            <a:off x="0" y="10953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Fabrication</a:t>
            </a:r>
          </a:p>
        </p:txBody>
      </p:sp>
      <p:sp>
        <p:nvSpPr>
          <p:cNvPr id="11" name="Rectangle 10"/>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08" t="7503" r="1515" b="2786"/>
          <a:stretch>
            <a:fillRect/>
          </a:stretch>
        </p:blipFill>
        <p:spPr bwMode="auto">
          <a:xfrm>
            <a:off x="442913" y="762000"/>
            <a:ext cx="8313737"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oup 51"/>
          <p:cNvGraphicFramePr>
            <a:graphicFrameLocks/>
          </p:cNvGraphicFramePr>
          <p:nvPr/>
        </p:nvGraphicFramePr>
        <p:xfrm>
          <a:off x="671513" y="4419600"/>
          <a:ext cx="7543800" cy="2249487"/>
        </p:xfrm>
        <a:graphic>
          <a:graphicData uri="http://schemas.openxmlformats.org/drawingml/2006/table">
            <a:tbl>
              <a:tblPr/>
              <a:tblGrid>
                <a:gridCol w="1885950"/>
                <a:gridCol w="1885950"/>
                <a:gridCol w="1885950"/>
                <a:gridCol w="1885950"/>
              </a:tblGrid>
              <a:tr h="3878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n-lt"/>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Worst</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Avg</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Best</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232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GWP</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0.261</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0.215</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0.193</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232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Acidification</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0.060</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0.052</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0.046</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232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Eutrophication</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5.2x10</a:t>
                      </a:r>
                      <a:r>
                        <a:rPr kumimoji="0" lang="en-US" sz="1800" b="0" i="0" u="none" strike="noStrike" cap="none" normalizeH="0" baseline="30000" dirty="0" smtClean="0">
                          <a:ln>
                            <a:noFill/>
                          </a:ln>
                          <a:solidFill>
                            <a:schemeClr val="tx1"/>
                          </a:solidFill>
                          <a:effectLst/>
                          <a:latin typeface="+mn-lt"/>
                        </a:rPr>
                        <a:t>-5</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4.5x10</a:t>
                      </a:r>
                      <a:r>
                        <a:rPr kumimoji="0" lang="en-US" sz="1800" b="0" i="0" u="none" strike="noStrike" cap="none" normalizeH="0" baseline="30000" dirty="0" smtClean="0">
                          <a:ln>
                            <a:noFill/>
                          </a:ln>
                          <a:solidFill>
                            <a:schemeClr val="tx1"/>
                          </a:solidFill>
                          <a:effectLst/>
                          <a:latin typeface="+mn-lt"/>
                        </a:rPr>
                        <a:t>-5</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4.04x10</a:t>
                      </a:r>
                      <a:r>
                        <a:rPr kumimoji="0" lang="en-US" sz="1800" b="0" i="0" u="none" strike="noStrike" cap="none" normalizeH="0" baseline="30000" dirty="0" smtClean="0">
                          <a:ln>
                            <a:noFill/>
                          </a:ln>
                          <a:solidFill>
                            <a:schemeClr val="tx1"/>
                          </a:solidFill>
                          <a:effectLst/>
                          <a:latin typeface="+mn-lt"/>
                        </a:rPr>
                        <a:t>-5</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232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Smog</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3.7x10</a:t>
                      </a:r>
                      <a:r>
                        <a:rPr kumimoji="0" lang="en-US" sz="1800" b="0" i="0" u="none" strike="noStrike" cap="none" normalizeH="0" baseline="30000" dirty="0" smtClean="0">
                          <a:ln>
                            <a:noFill/>
                          </a:ln>
                          <a:solidFill>
                            <a:schemeClr val="tx1"/>
                          </a:solidFill>
                          <a:effectLst/>
                          <a:latin typeface="+mn-lt"/>
                        </a:rPr>
                        <a:t>-5</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3.4x10</a:t>
                      </a:r>
                      <a:r>
                        <a:rPr kumimoji="0" lang="en-US" sz="1800" b="0" i="0" u="none" strike="noStrike" cap="none" normalizeH="0" baseline="30000" dirty="0" smtClean="0">
                          <a:ln>
                            <a:noFill/>
                          </a:ln>
                          <a:solidFill>
                            <a:schemeClr val="tx1"/>
                          </a:solidFill>
                          <a:effectLst/>
                          <a:latin typeface="+mn-lt"/>
                        </a:rPr>
                        <a:t>-5</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3.16x10</a:t>
                      </a:r>
                      <a:r>
                        <a:rPr kumimoji="0" lang="en-US" sz="1800" b="0" i="0" u="none" strike="noStrike" cap="none" normalizeH="0" baseline="30000" dirty="0" smtClean="0">
                          <a:ln>
                            <a:noFill/>
                          </a:ln>
                          <a:solidFill>
                            <a:schemeClr val="tx1"/>
                          </a:solidFill>
                          <a:effectLst/>
                          <a:latin typeface="+mn-lt"/>
                        </a:rPr>
                        <a:t>-5</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232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Energy</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3.71</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2.82</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2.42</a:t>
                      </a:r>
                      <a:endParaRPr kumimoji="0" lang="en-US" sz="1800" b="0" i="0" u="none" strike="noStrike" cap="none" normalizeH="0" baseline="30000" dirty="0" smtClean="0">
                        <a:ln>
                          <a:noFill/>
                        </a:ln>
                        <a:solidFill>
                          <a:schemeClr val="tx1"/>
                        </a:solidFill>
                        <a:effectLst/>
                        <a:latin typeface="+mn-lt"/>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D3C5FEDE-0BA2-48CC-9695-47A1A64591F6}" type="slidenum">
              <a:rPr lang="en-US" altLang="zh-CN" sz="1200" smtClean="0">
                <a:latin typeface="+mn-lt"/>
              </a:rPr>
              <a:pPr eaLnBrk="1" hangingPunct="1">
                <a:spcBef>
                  <a:spcPct val="0"/>
                </a:spcBef>
                <a:buFontTx/>
                <a:buNone/>
                <a:defRPr/>
              </a:pPr>
              <a:t>41</a:t>
            </a:fld>
            <a:endParaRPr lang="en-US" altLang="zh-CN" sz="1200" dirty="0" smtClean="0">
              <a:latin typeface="+mn-lt"/>
            </a:endParaRPr>
          </a:p>
        </p:txBody>
      </p:sp>
      <p:sp>
        <p:nvSpPr>
          <p:cNvPr id="39977" name="TextBox 20"/>
          <p:cNvSpPr txBox="1">
            <a:spLocks noChangeArrowheads="1"/>
          </p:cNvSpPr>
          <p:nvPr/>
        </p:nvSpPr>
        <p:spPr bwMode="auto">
          <a:xfrm>
            <a:off x="0" y="10953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Fabrication</a:t>
            </a:r>
          </a:p>
        </p:txBody>
      </p:sp>
      <p:sp>
        <p:nvSpPr>
          <p:cNvPr id="6" name="Rectangle 5"/>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ChangeArrowheads="1"/>
          </p:cNvSpPr>
          <p:nvPr/>
        </p:nvSpPr>
        <p:spPr bwMode="auto">
          <a:xfrm>
            <a:off x="457200" y="2862262"/>
            <a:ext cx="3505200" cy="361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buFontTx/>
              <a:buNone/>
            </a:pPr>
            <a:r>
              <a:rPr lang="en-US" altLang="en-US" sz="2000" b="1" dirty="0"/>
              <a:t>74.3 KW Solar Electric System </a:t>
            </a:r>
          </a:p>
          <a:p>
            <a:pPr eaLnBrk="1" hangingPunct="1">
              <a:buFontTx/>
              <a:buNone/>
            </a:pPr>
            <a:r>
              <a:rPr lang="en-US" altLang="en-US" sz="2000" dirty="0"/>
              <a:t>Expected cost savings: </a:t>
            </a:r>
          </a:p>
          <a:p>
            <a:pPr eaLnBrk="1" hangingPunct="1">
              <a:buFontTx/>
              <a:buChar char="•"/>
            </a:pPr>
            <a:r>
              <a:rPr lang="en-US" altLang="en-US" sz="2000" dirty="0"/>
              <a:t> $4,638 in first year</a:t>
            </a:r>
          </a:p>
          <a:p>
            <a:pPr eaLnBrk="1" hangingPunct="1">
              <a:buFontTx/>
              <a:buChar char="•"/>
            </a:pPr>
            <a:r>
              <a:rPr lang="en-US" altLang="en-US" sz="2000" dirty="0"/>
              <a:t> $280,400 (with a 3% annual energy rate inflation) lifetime savings</a:t>
            </a:r>
          </a:p>
          <a:p>
            <a:pPr eaLnBrk="1" hangingPunct="1">
              <a:buFontTx/>
              <a:buNone/>
            </a:pPr>
            <a:r>
              <a:rPr lang="en-US" altLang="en-US" sz="2000" dirty="0"/>
              <a:t>Environmental savings: </a:t>
            </a:r>
          </a:p>
          <a:p>
            <a:pPr eaLnBrk="1" hangingPunct="1">
              <a:buFontTx/>
              <a:buChar char="•"/>
            </a:pPr>
            <a:r>
              <a:rPr lang="en-US" altLang="en-US" sz="2000" dirty="0"/>
              <a:t> 2,000 tons of CO</a:t>
            </a:r>
            <a:r>
              <a:rPr lang="en-US" altLang="en-US" sz="2000" baseline="-25000" dirty="0"/>
              <a:t>2</a:t>
            </a:r>
            <a:endParaRPr lang="en-US" altLang="en-US" sz="2000" dirty="0"/>
          </a:p>
          <a:p>
            <a:pPr eaLnBrk="1" hangingPunct="1">
              <a:buFontTx/>
              <a:buChar char="•"/>
            </a:pPr>
            <a:r>
              <a:rPr lang="en-US" altLang="en-US" sz="2000" dirty="0"/>
              <a:t> 6,000 trees planted</a:t>
            </a:r>
          </a:p>
          <a:p>
            <a:pPr eaLnBrk="1" hangingPunct="1">
              <a:buFontTx/>
              <a:buChar char="•"/>
            </a:pPr>
            <a:r>
              <a:rPr lang="en-US" altLang="en-US" sz="2000" dirty="0"/>
              <a:t> 209,000 gallons of gasoline </a:t>
            </a:r>
          </a:p>
        </p:txBody>
      </p:sp>
      <p:pic>
        <p:nvPicPr>
          <p:cNvPr id="40963" name="Picture 6" descr="solar installlation 011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549650"/>
            <a:ext cx="36576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7" descr="solar installlation 018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262063"/>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8"/>
          <p:cNvSpPr>
            <a:spLocks noChangeArrowheads="1"/>
          </p:cNvSpPr>
          <p:nvPr/>
        </p:nvSpPr>
        <p:spPr bwMode="auto">
          <a:xfrm>
            <a:off x="33338" y="1566863"/>
            <a:ext cx="42291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t>AISC Member Fabricator Hamilton Construction Springfield, Oregon</a:t>
            </a:r>
          </a:p>
        </p:txBody>
      </p:sp>
      <p:sp>
        <p:nvSpPr>
          <p:cNvPr id="10" name="Text Box 11"/>
          <p:cNvSpPr txBox="1">
            <a:spLocks noChangeArrowheads="1"/>
          </p:cNvSpPr>
          <p:nvPr/>
        </p:nvSpPr>
        <p:spPr bwMode="auto">
          <a:xfrm>
            <a:off x="457200" y="1000125"/>
            <a:ext cx="449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9900"/>
                </a:solidFill>
                <a:latin typeface="Arial" charset="0"/>
                <a:cs typeface="Arial" charset="0"/>
              </a:defRPr>
            </a:lvl1pPr>
            <a:lvl2pPr marL="742950" indent="-285750" eaLnBrk="0" hangingPunct="0">
              <a:defRPr sz="2000">
                <a:solidFill>
                  <a:srgbClr val="009900"/>
                </a:solidFill>
                <a:latin typeface="Arial" charset="0"/>
                <a:cs typeface="Arial" charset="0"/>
              </a:defRPr>
            </a:lvl2pPr>
            <a:lvl3pPr marL="1143000" indent="-228600" eaLnBrk="0" hangingPunct="0">
              <a:defRPr sz="2000">
                <a:solidFill>
                  <a:srgbClr val="009900"/>
                </a:solidFill>
                <a:latin typeface="Arial" charset="0"/>
                <a:cs typeface="Arial" charset="0"/>
              </a:defRPr>
            </a:lvl3pPr>
            <a:lvl4pPr marL="1600200" indent="-228600" eaLnBrk="0" hangingPunct="0">
              <a:defRPr sz="2000">
                <a:solidFill>
                  <a:srgbClr val="009900"/>
                </a:solidFill>
                <a:latin typeface="Arial" charset="0"/>
                <a:cs typeface="Arial" charset="0"/>
              </a:defRPr>
            </a:lvl4pPr>
            <a:lvl5pPr marL="2057400" indent="-228600" eaLnBrk="0" hangingPunct="0">
              <a:defRPr sz="2000">
                <a:solidFill>
                  <a:srgbClr val="009900"/>
                </a:solidFill>
                <a:latin typeface="Arial" charset="0"/>
                <a:cs typeface="Arial" charset="0"/>
              </a:defRPr>
            </a:lvl5pPr>
            <a:lvl6pPr marL="2514600" indent="-228600" eaLnBrk="0" fontAlgn="base" hangingPunct="0">
              <a:spcBef>
                <a:spcPct val="0"/>
              </a:spcBef>
              <a:spcAft>
                <a:spcPct val="0"/>
              </a:spcAft>
              <a:defRPr sz="2000">
                <a:solidFill>
                  <a:srgbClr val="009900"/>
                </a:solidFill>
                <a:latin typeface="Arial" charset="0"/>
                <a:cs typeface="Arial" charset="0"/>
              </a:defRPr>
            </a:lvl6pPr>
            <a:lvl7pPr marL="2971800" indent="-228600" eaLnBrk="0" fontAlgn="base" hangingPunct="0">
              <a:spcBef>
                <a:spcPct val="0"/>
              </a:spcBef>
              <a:spcAft>
                <a:spcPct val="0"/>
              </a:spcAft>
              <a:defRPr sz="2000">
                <a:solidFill>
                  <a:srgbClr val="009900"/>
                </a:solidFill>
                <a:latin typeface="Arial" charset="0"/>
                <a:cs typeface="Arial" charset="0"/>
              </a:defRPr>
            </a:lvl7pPr>
            <a:lvl8pPr marL="3429000" indent="-228600" eaLnBrk="0" fontAlgn="base" hangingPunct="0">
              <a:spcBef>
                <a:spcPct val="0"/>
              </a:spcBef>
              <a:spcAft>
                <a:spcPct val="0"/>
              </a:spcAft>
              <a:defRPr sz="2000">
                <a:solidFill>
                  <a:srgbClr val="009900"/>
                </a:solidFill>
                <a:latin typeface="Arial" charset="0"/>
                <a:cs typeface="Arial" charset="0"/>
              </a:defRPr>
            </a:lvl8pPr>
            <a:lvl9pPr marL="3886200" indent="-228600" eaLnBrk="0" fontAlgn="base" hangingPunct="0">
              <a:spcBef>
                <a:spcPct val="0"/>
              </a:spcBef>
              <a:spcAft>
                <a:spcPct val="0"/>
              </a:spcAft>
              <a:defRPr sz="2000">
                <a:solidFill>
                  <a:srgbClr val="009900"/>
                </a:solidFill>
                <a:latin typeface="Arial" charset="0"/>
                <a:cs typeface="Arial" charset="0"/>
              </a:defRPr>
            </a:lvl9pPr>
          </a:lstStyle>
          <a:p>
            <a:pPr algn="ctr" eaLnBrk="1" fontAlgn="auto" hangingPunct="1">
              <a:spcBef>
                <a:spcPts val="0"/>
              </a:spcBef>
              <a:spcAft>
                <a:spcPts val="0"/>
              </a:spcAft>
              <a:defRPr/>
            </a:pPr>
            <a:r>
              <a:rPr lang="en-US" sz="2800" b="1" dirty="0" smtClean="0">
                <a:solidFill>
                  <a:schemeClr val="tx1"/>
                </a:solidFill>
                <a:latin typeface="+mn-lt"/>
              </a:rPr>
              <a:t>Legitimately Green</a:t>
            </a:r>
            <a:endParaRPr lang="en-US" sz="2800" b="1" dirty="0">
              <a:solidFill>
                <a:schemeClr val="tx1"/>
              </a:solidFill>
              <a:latin typeface="+mn-lt"/>
            </a:endParaRPr>
          </a:p>
        </p:txBody>
      </p:sp>
      <p:sp>
        <p:nvSpPr>
          <p:cNvPr id="9"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12F000FE-1CC0-44D3-9BDF-D1011DADD43E}" type="slidenum">
              <a:rPr lang="en-US" altLang="zh-CN" sz="1200" smtClean="0">
                <a:latin typeface="+mn-lt"/>
              </a:rPr>
              <a:pPr eaLnBrk="1" hangingPunct="1">
                <a:spcBef>
                  <a:spcPct val="0"/>
                </a:spcBef>
                <a:buFontTx/>
                <a:buNone/>
                <a:defRPr/>
              </a:pPr>
              <a:t>42</a:t>
            </a:fld>
            <a:endParaRPr lang="en-US" altLang="zh-CN" sz="1200" dirty="0" smtClean="0">
              <a:latin typeface="+mn-lt"/>
            </a:endParaRPr>
          </a:p>
        </p:txBody>
      </p:sp>
      <p:sp>
        <p:nvSpPr>
          <p:cNvPr id="40968" name="TextBox 20"/>
          <p:cNvSpPr txBox="1">
            <a:spLocks noChangeArrowheads="1"/>
          </p:cNvSpPr>
          <p:nvPr/>
        </p:nvSpPr>
        <p:spPr bwMode="auto">
          <a:xfrm>
            <a:off x="0" y="10953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Fabrication</a:t>
            </a:r>
          </a:p>
        </p:txBody>
      </p:sp>
      <p:sp>
        <p:nvSpPr>
          <p:cNvPr id="11" name="Rectangle 10"/>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967CFB6-EFE1-4574-B183-4B9CD370FA6B}" type="slidenum">
              <a:rPr lang="en-US" altLang="en-US" smtClean="0"/>
              <a:pPr fontAlgn="base">
                <a:spcBef>
                  <a:spcPct val="0"/>
                </a:spcBef>
                <a:spcAft>
                  <a:spcPct val="0"/>
                </a:spcAft>
                <a:defRPr/>
              </a:pPr>
              <a:t>43</a:t>
            </a:fld>
            <a:endParaRPr lang="en-US" altLang="en-US" dirty="0" smtClean="0"/>
          </a:p>
        </p:txBody>
      </p:sp>
      <p:sp>
        <p:nvSpPr>
          <p:cNvPr id="41986" name="Rectangle 8"/>
          <p:cNvSpPr>
            <a:spLocks noGrp="1" noChangeArrowheads="1"/>
          </p:cNvSpPr>
          <p:nvPr>
            <p:ph type="title" idx="4294967295"/>
          </p:nvPr>
        </p:nvSpPr>
        <p:spPr>
          <a:xfrm>
            <a:off x="0" y="23813"/>
            <a:ext cx="9144000" cy="1143000"/>
          </a:xfrm>
        </p:spPr>
        <p:txBody>
          <a:bodyPr/>
          <a:lstStyle/>
          <a:p>
            <a:pPr eaLnBrk="1" hangingPunct="1"/>
            <a:r>
              <a:rPr lang="en-US" altLang="en-US" sz="3600" b="1" dirty="0" smtClean="0"/>
              <a:t>Sustainable Fabrication</a:t>
            </a:r>
          </a:p>
        </p:txBody>
      </p:sp>
      <p:sp>
        <p:nvSpPr>
          <p:cNvPr id="41987" name="Rectangle 9"/>
          <p:cNvSpPr>
            <a:spLocks noGrp="1" noChangeArrowheads="1"/>
          </p:cNvSpPr>
          <p:nvPr>
            <p:ph type="body" idx="4294967295"/>
          </p:nvPr>
        </p:nvSpPr>
        <p:spPr>
          <a:xfrm>
            <a:off x="533400" y="1395413"/>
            <a:ext cx="3795713" cy="1927225"/>
          </a:xfrm>
        </p:spPr>
        <p:txBody>
          <a:bodyPr/>
          <a:lstStyle/>
          <a:p>
            <a:pPr eaLnBrk="1" hangingPunct="1">
              <a:lnSpc>
                <a:spcPct val="90000"/>
              </a:lnSpc>
            </a:pPr>
            <a:r>
              <a:rPr lang="en-US" altLang="en-US" sz="2800" dirty="0" smtClean="0"/>
              <a:t>3D Modeling</a:t>
            </a:r>
          </a:p>
          <a:p>
            <a:pPr eaLnBrk="1" hangingPunct="1">
              <a:lnSpc>
                <a:spcPct val="90000"/>
              </a:lnSpc>
            </a:pPr>
            <a:r>
              <a:rPr lang="en-US" altLang="en-US" sz="2800" dirty="0" smtClean="0"/>
              <a:t>Modern Fabrication Processes</a:t>
            </a:r>
          </a:p>
          <a:p>
            <a:pPr eaLnBrk="1" hangingPunct="1">
              <a:lnSpc>
                <a:spcPct val="90000"/>
              </a:lnSpc>
            </a:pPr>
            <a:r>
              <a:rPr lang="en-US" altLang="en-US" sz="2800" dirty="0" smtClean="0"/>
              <a:t>CNC Data Transfer</a:t>
            </a:r>
            <a:endParaRPr lang="en-US" altLang="en-US" sz="2000" dirty="0" smtClean="0"/>
          </a:p>
        </p:txBody>
      </p:sp>
      <p:pic>
        <p:nvPicPr>
          <p:cNvPr id="41989" name="Picture 4" descr="IMG_028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2503" y="3657600"/>
            <a:ext cx="3962400"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5" descr="IMG_029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657600"/>
            <a:ext cx="3962400"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6" descr="DSC_500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2503" y="1214438"/>
            <a:ext cx="3962400"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849606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8"/>
          <p:cNvSpPr>
            <a:spLocks noGrp="1" noChangeArrowheads="1"/>
          </p:cNvSpPr>
          <p:nvPr>
            <p:ph type="title"/>
          </p:nvPr>
        </p:nvSpPr>
        <p:spPr>
          <a:xfrm>
            <a:off x="14288" y="33338"/>
            <a:ext cx="9144000" cy="957262"/>
          </a:xfrm>
        </p:spPr>
        <p:txBody>
          <a:bodyPr/>
          <a:lstStyle/>
          <a:p>
            <a:pPr eaLnBrk="1" hangingPunct="1"/>
            <a:r>
              <a:rPr lang="en-US" altLang="en-US" sz="3600" b="1" dirty="0" smtClean="0"/>
              <a:t>Advantages: </a:t>
            </a:r>
            <a:r>
              <a:rPr lang="en-US" altLang="en-US" sz="3600" b="1" dirty="0" smtClean="0">
                <a:solidFill>
                  <a:srgbClr val="CC3300"/>
                </a:solidFill>
              </a:rPr>
              <a:t>Faster</a:t>
            </a:r>
            <a:r>
              <a:rPr lang="en-US" altLang="en-US" sz="3600" b="1" dirty="0" smtClean="0"/>
              <a:t>, Better, Lower Cost … Safer</a:t>
            </a:r>
          </a:p>
        </p:txBody>
      </p:sp>
      <p:sp>
        <p:nvSpPr>
          <p:cNvPr id="43011" name="Rectangle 9"/>
          <p:cNvSpPr>
            <a:spLocks noGrp="1" noChangeArrowheads="1"/>
          </p:cNvSpPr>
          <p:nvPr>
            <p:ph type="body" idx="1"/>
          </p:nvPr>
        </p:nvSpPr>
        <p:spPr>
          <a:xfrm>
            <a:off x="76200" y="1090613"/>
            <a:ext cx="5484813" cy="5791200"/>
          </a:xfrm>
        </p:spPr>
        <p:txBody>
          <a:bodyPr/>
          <a:lstStyle/>
          <a:p>
            <a:pPr eaLnBrk="1" hangingPunct="1"/>
            <a:r>
              <a:rPr lang="en-US" altLang="en-US" sz="2400" dirty="0" smtClean="0"/>
              <a:t>15+% faster delivery for customer end-use (Winter Construction)</a:t>
            </a:r>
          </a:p>
          <a:p>
            <a:pPr eaLnBrk="1" hangingPunct="1"/>
            <a:r>
              <a:rPr lang="en-US" altLang="en-US" sz="2400" dirty="0" smtClean="0"/>
              <a:t>Bi-directional data transfer: design to fab/install</a:t>
            </a:r>
          </a:p>
          <a:p>
            <a:pPr eaLnBrk="1" hangingPunct="1"/>
            <a:r>
              <a:rPr lang="en-US" altLang="en-US" sz="2400" dirty="0" smtClean="0"/>
              <a:t>Structural steel mill order: 3 weeks</a:t>
            </a:r>
          </a:p>
          <a:p>
            <a:pPr eaLnBrk="1" hangingPunct="1"/>
            <a:r>
              <a:rPr lang="en-US" altLang="en-US" sz="2400" dirty="0" smtClean="0"/>
              <a:t>Full steel package: 4 weeks</a:t>
            </a:r>
          </a:p>
          <a:p>
            <a:pPr eaLnBrk="1" hangingPunct="1"/>
            <a:r>
              <a:rPr lang="en-US" altLang="en-US" sz="2400" dirty="0" smtClean="0"/>
              <a:t>Steel erection 5 weeks ahead of schedule</a:t>
            </a:r>
          </a:p>
          <a:p>
            <a:pPr eaLnBrk="1" hangingPunct="1"/>
            <a:r>
              <a:rPr lang="en-US" altLang="en-US" sz="2400" dirty="0" smtClean="0"/>
              <a:t>Minimized multiple take-offs / re-input</a:t>
            </a:r>
            <a:br>
              <a:rPr lang="en-US" altLang="en-US" sz="2400" dirty="0" smtClean="0"/>
            </a:br>
            <a:r>
              <a:rPr lang="en-US" altLang="en-US" sz="2400" dirty="0" smtClean="0"/>
              <a:t>elements created once and shared</a:t>
            </a:r>
          </a:p>
          <a:p>
            <a:pPr eaLnBrk="1" hangingPunct="1"/>
            <a:r>
              <a:rPr lang="en-US" altLang="en-US" sz="2400" dirty="0" smtClean="0"/>
              <a:t>HVAC install 4-5 weeks ahead of schedule – no field rework.</a:t>
            </a:r>
          </a:p>
        </p:txBody>
      </p:sp>
      <p:sp>
        <p:nvSpPr>
          <p:cNvPr id="43012" name="Slide Number Placeholder 1"/>
          <p:cNvSpPr>
            <a:spLocks noGrp="1"/>
          </p:cNvSpPr>
          <p:nvPr>
            <p:ph type="sldNum" sz="quarter" idx="12"/>
          </p:nvPr>
        </p:nvSpPr>
        <p:spPr bwMode="auto">
          <a:xfrm>
            <a:off x="7010400" y="6488113"/>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E1B767-1AD0-4376-9281-944FCD589372}" type="slidenum">
              <a:rPr lang="en-US" altLang="en-US" smtClean="0"/>
              <a:pPr fontAlgn="base">
                <a:spcBef>
                  <a:spcPct val="0"/>
                </a:spcBef>
                <a:spcAft>
                  <a:spcPct val="0"/>
                </a:spcAft>
                <a:defRPr/>
              </a:pPr>
              <a:t>44</a:t>
            </a:fld>
            <a:endParaRPr lang="en-US" altLang="en-US" dirty="0" smtClean="0"/>
          </a:p>
        </p:txBody>
      </p:sp>
      <p:pic>
        <p:nvPicPr>
          <p:cNvPr id="43013" name="Picture 4" descr="DSC_499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990600"/>
            <a:ext cx="3338513"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4" descr="5989-6 Update Stat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733800"/>
            <a:ext cx="33385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077200" y="6367975"/>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title"/>
          </p:nvPr>
        </p:nvSpPr>
        <p:spPr>
          <a:xfrm>
            <a:off x="-76200" y="0"/>
            <a:ext cx="9220200" cy="1143000"/>
          </a:xfrm>
        </p:spPr>
        <p:txBody>
          <a:bodyPr/>
          <a:lstStyle/>
          <a:p>
            <a:pPr eaLnBrk="1" hangingPunct="1"/>
            <a:r>
              <a:rPr lang="en-US" altLang="en-US" sz="3600" b="1" dirty="0" smtClean="0"/>
              <a:t>Advantages: Faster, </a:t>
            </a:r>
            <a:r>
              <a:rPr lang="en-US" altLang="en-US" sz="3600" b="1" dirty="0" smtClean="0">
                <a:solidFill>
                  <a:srgbClr val="CC3300"/>
                </a:solidFill>
              </a:rPr>
              <a:t>Better</a:t>
            </a:r>
            <a:r>
              <a:rPr lang="en-US" altLang="en-US" sz="3600" b="1" dirty="0" smtClean="0"/>
              <a:t>, Lower Cost … Safer</a:t>
            </a:r>
          </a:p>
        </p:txBody>
      </p:sp>
      <p:sp>
        <p:nvSpPr>
          <p:cNvPr id="44035" name="Rectangle 7"/>
          <p:cNvSpPr>
            <a:spLocks noGrp="1" noChangeArrowheads="1"/>
          </p:cNvSpPr>
          <p:nvPr>
            <p:ph type="body" idx="1"/>
          </p:nvPr>
        </p:nvSpPr>
        <p:spPr>
          <a:xfrm>
            <a:off x="228600" y="1135063"/>
            <a:ext cx="5176838" cy="5722937"/>
          </a:xfrm>
        </p:spPr>
        <p:txBody>
          <a:bodyPr/>
          <a:lstStyle/>
          <a:p>
            <a:pPr eaLnBrk="1" hangingPunct="1"/>
            <a:r>
              <a:rPr lang="en-US" altLang="en-US" sz="2400" dirty="0" smtClean="0"/>
              <a:t>3D “as-builts” before construction</a:t>
            </a:r>
          </a:p>
          <a:p>
            <a:pPr eaLnBrk="1" hangingPunct="1"/>
            <a:r>
              <a:rPr lang="en-US" altLang="en-US" sz="2400" dirty="0" smtClean="0"/>
              <a:t>Install once: Improved trades morale</a:t>
            </a:r>
          </a:p>
          <a:p>
            <a:pPr eaLnBrk="1" hangingPunct="1"/>
            <a:r>
              <a:rPr lang="en-US" altLang="en-US" sz="2400" dirty="0" smtClean="0"/>
              <a:t>No $$ change orders from building interferences</a:t>
            </a:r>
          </a:p>
          <a:p>
            <a:pPr eaLnBrk="1" hangingPunct="1"/>
            <a:r>
              <a:rPr lang="en-US" altLang="en-US" sz="2400" dirty="0" smtClean="0"/>
              <a:t>Significantly reduced field re-work</a:t>
            </a:r>
          </a:p>
          <a:p>
            <a:pPr eaLnBrk="1" hangingPunct="1"/>
            <a:r>
              <a:rPr lang="en-US" altLang="en-US" sz="2400" dirty="0" smtClean="0"/>
              <a:t>Drawings extracted directly from 3D model</a:t>
            </a:r>
          </a:p>
          <a:p>
            <a:pPr eaLnBrk="1" hangingPunct="1"/>
            <a:r>
              <a:rPr lang="en-US" altLang="en-US" sz="2400" dirty="0" smtClean="0"/>
              <a:t>Eliminated downstream conflicts (space protect zones)</a:t>
            </a:r>
          </a:p>
          <a:p>
            <a:pPr lvl="1" eaLnBrk="1" hangingPunct="1"/>
            <a:r>
              <a:rPr lang="en-US" altLang="en-US" sz="2400" dirty="0" smtClean="0"/>
              <a:t>Process supplied ductwork, piping, equipment</a:t>
            </a:r>
          </a:p>
          <a:p>
            <a:pPr lvl="1" eaLnBrk="1" hangingPunct="1"/>
            <a:r>
              <a:rPr lang="en-US" altLang="en-US" sz="2400" dirty="0" smtClean="0"/>
              <a:t>Equipment maintenance </a:t>
            </a:r>
          </a:p>
          <a:p>
            <a:pPr lvl="1" eaLnBrk="1" hangingPunct="1"/>
            <a:r>
              <a:rPr lang="en-US" altLang="en-US" sz="2400" dirty="0" smtClean="0"/>
              <a:t>Code requirements</a:t>
            </a:r>
          </a:p>
        </p:txBody>
      </p:sp>
      <p:sp>
        <p:nvSpPr>
          <p:cNvPr id="44036" name="Slide Number Placeholder 1"/>
          <p:cNvSpPr>
            <a:spLocks noGrp="1"/>
          </p:cNvSpPr>
          <p:nvPr>
            <p:ph type="sldNum" sz="quarter" idx="12"/>
          </p:nvPr>
        </p:nvSpPr>
        <p:spPr bwMode="auto">
          <a:xfrm>
            <a:off x="7010400" y="649763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49B9939-F796-46D1-BA28-B5D24B76CA16}" type="slidenum">
              <a:rPr lang="en-US" altLang="en-US" smtClean="0"/>
              <a:pPr fontAlgn="base">
                <a:spcBef>
                  <a:spcPct val="0"/>
                </a:spcBef>
                <a:spcAft>
                  <a:spcPct val="0"/>
                </a:spcAft>
                <a:defRPr/>
              </a:pPr>
              <a:t>45</a:t>
            </a:fld>
            <a:endParaRPr lang="en-US" altLang="en-US" dirty="0" smtClean="0"/>
          </a:p>
        </p:txBody>
      </p:sp>
      <p:pic>
        <p:nvPicPr>
          <p:cNvPr id="44037" name="Picture 4" descr="DSC_50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5438" y="957653"/>
            <a:ext cx="358616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4" descr="5989-3 Review end con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150" y="3472253"/>
            <a:ext cx="3600450"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077200" y="6324600"/>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8"/>
          <p:cNvSpPr>
            <a:spLocks noGrp="1" noChangeArrowheads="1"/>
          </p:cNvSpPr>
          <p:nvPr>
            <p:ph type="title"/>
          </p:nvPr>
        </p:nvSpPr>
        <p:spPr>
          <a:xfrm>
            <a:off x="14288" y="0"/>
            <a:ext cx="9129712" cy="1143000"/>
          </a:xfrm>
        </p:spPr>
        <p:txBody>
          <a:bodyPr/>
          <a:lstStyle/>
          <a:p>
            <a:pPr eaLnBrk="1" hangingPunct="1"/>
            <a:r>
              <a:rPr lang="en-US" altLang="en-US" sz="3600" b="1" dirty="0" smtClean="0"/>
              <a:t>Advantages: Faster, Better, </a:t>
            </a:r>
            <a:r>
              <a:rPr lang="en-US" altLang="en-US" sz="3600" b="1" dirty="0" smtClean="0">
                <a:solidFill>
                  <a:srgbClr val="CC3300"/>
                </a:solidFill>
              </a:rPr>
              <a:t>Lower Cost</a:t>
            </a:r>
            <a:r>
              <a:rPr lang="en-US" altLang="en-US" sz="3600" b="1" dirty="0" smtClean="0"/>
              <a:t> … Safer</a:t>
            </a:r>
          </a:p>
        </p:txBody>
      </p:sp>
      <p:sp>
        <p:nvSpPr>
          <p:cNvPr id="45059" name="Rectangle 9"/>
          <p:cNvSpPr>
            <a:spLocks noGrp="1" noChangeArrowheads="1"/>
          </p:cNvSpPr>
          <p:nvPr>
            <p:ph type="body" idx="1"/>
          </p:nvPr>
        </p:nvSpPr>
        <p:spPr>
          <a:xfrm>
            <a:off x="152400" y="1066800"/>
            <a:ext cx="4613275" cy="4572000"/>
          </a:xfrm>
        </p:spPr>
        <p:txBody>
          <a:bodyPr/>
          <a:lstStyle/>
          <a:p>
            <a:pPr eaLnBrk="1" hangingPunct="1"/>
            <a:r>
              <a:rPr lang="en-US" altLang="en-US" sz="2400" dirty="0" smtClean="0"/>
              <a:t>Value engineering decisions earlier using full-discipline 3D schematic model</a:t>
            </a:r>
          </a:p>
          <a:p>
            <a:pPr eaLnBrk="1" hangingPunct="1"/>
            <a:r>
              <a:rPr lang="en-US" altLang="en-US" sz="2400" dirty="0" smtClean="0"/>
              <a:t>Owner changes: &lt; 25% of typical Design / Build project</a:t>
            </a:r>
          </a:p>
          <a:p>
            <a:pPr eaLnBrk="1" hangingPunct="1"/>
            <a:r>
              <a:rPr lang="en-US" altLang="en-US" sz="2400" dirty="0" smtClean="0"/>
              <a:t>Virtually no field overtime</a:t>
            </a:r>
          </a:p>
          <a:p>
            <a:pPr eaLnBrk="1" hangingPunct="1"/>
            <a:r>
              <a:rPr lang="en-US" altLang="en-US" sz="2400" dirty="0" smtClean="0"/>
              <a:t>0% change orders from interferences / coordination</a:t>
            </a:r>
          </a:p>
          <a:p>
            <a:pPr eaLnBrk="1" hangingPunct="1"/>
            <a:r>
              <a:rPr lang="en-US" altLang="en-US" sz="2400" dirty="0" smtClean="0"/>
              <a:t>Value stream hand-off inefficiencies minimized via direct data exchange</a:t>
            </a:r>
          </a:p>
        </p:txBody>
      </p:sp>
      <p:sp>
        <p:nvSpPr>
          <p:cNvPr id="45060"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4665218-B0DD-44D2-BD38-FEA91AB28A90}" type="slidenum">
              <a:rPr lang="en-US" altLang="en-US" smtClean="0"/>
              <a:pPr fontAlgn="base">
                <a:spcBef>
                  <a:spcPct val="0"/>
                </a:spcBef>
                <a:spcAft>
                  <a:spcPct val="0"/>
                </a:spcAft>
                <a:defRPr/>
              </a:pPr>
              <a:t>46</a:t>
            </a:fld>
            <a:endParaRPr lang="en-US" altLang="en-US" dirty="0" smtClean="0"/>
          </a:p>
        </p:txBody>
      </p:sp>
      <p:pic>
        <p:nvPicPr>
          <p:cNvPr id="45061" name="Picture 4" descr="5989-1 Status for approv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295400"/>
            <a:ext cx="35782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5062" name="Object 2"/>
          <p:cNvGraphicFramePr>
            <a:graphicFrameLocks noChangeAspect="1"/>
          </p:cNvGraphicFramePr>
          <p:nvPr/>
        </p:nvGraphicFramePr>
        <p:xfrm>
          <a:off x="6210300" y="4114800"/>
          <a:ext cx="2701925" cy="2028825"/>
        </p:xfrm>
        <a:graphic>
          <a:graphicData uri="http://schemas.openxmlformats.org/presentationml/2006/ole">
            <mc:AlternateContent xmlns:mc="http://schemas.openxmlformats.org/markup-compatibility/2006">
              <mc:Choice xmlns:v="urn:schemas-microsoft-com:vml" Requires="v">
                <p:oleObj spid="_x0000_s45567" name="Photo Editor Photo" r:id="rId5" imgW="11514286" imgH="8419048" progId="">
                  <p:embed/>
                </p:oleObj>
              </mc:Choice>
              <mc:Fallback>
                <p:oleObj name="Photo Editor Photo" r:id="rId5" imgW="11514286" imgH="8419048" progId="">
                  <p:embed/>
                  <p:pic>
                    <p:nvPicPr>
                      <p:cNvPr id="0" name="Object 2"/>
                      <p:cNvPicPr>
                        <a:picLocks noChangeAspect="1" noChangeArrowheads="1"/>
                      </p:cNvPicPr>
                      <p:nvPr/>
                    </p:nvPicPr>
                    <p:blipFill>
                      <a:blip r:embed="rId6">
                        <a:lum bright="-12000" contrast="12000"/>
                        <a:extLst>
                          <a:ext uri="{28A0092B-C50C-407E-A947-70E740481C1C}">
                            <a14:useLocalDpi xmlns:a14="http://schemas.microsoft.com/office/drawing/2010/main" val="0"/>
                          </a:ext>
                        </a:extLst>
                      </a:blip>
                      <a:srcRect l="2678"/>
                      <a:stretch>
                        <a:fillRect/>
                      </a:stretch>
                    </p:blipFill>
                    <p:spPr bwMode="auto">
                      <a:xfrm>
                        <a:off x="6210300" y="4114800"/>
                        <a:ext cx="2701925" cy="2028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5063" name="Picture 5"/>
          <p:cNvPicPr>
            <a:picLocks noChangeAspect="1" noChangeArrowheads="1"/>
          </p:cNvPicPr>
          <p:nvPr/>
        </p:nvPicPr>
        <p:blipFill>
          <a:blip r:embed="rId7">
            <a:lum contrast="18000"/>
            <a:extLst>
              <a:ext uri="{28A0092B-C50C-407E-A947-70E740481C1C}">
                <a14:useLocalDpi xmlns:a14="http://schemas.microsoft.com/office/drawing/2010/main" val="0"/>
              </a:ext>
            </a:extLst>
          </a:blip>
          <a:srcRect/>
          <a:stretch>
            <a:fillRect/>
          </a:stretch>
        </p:blipFill>
        <p:spPr bwMode="auto">
          <a:xfrm>
            <a:off x="4765675" y="5029200"/>
            <a:ext cx="1631950" cy="14620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5064" name="Object 6"/>
          <p:cNvGraphicFramePr>
            <a:graphicFrameLocks noChangeAspect="1"/>
          </p:cNvGraphicFramePr>
          <p:nvPr/>
        </p:nvGraphicFramePr>
        <p:xfrm>
          <a:off x="4092575" y="5614988"/>
          <a:ext cx="795338" cy="795337"/>
        </p:xfrm>
        <a:graphic>
          <a:graphicData uri="http://schemas.openxmlformats.org/presentationml/2006/ole">
            <mc:AlternateContent xmlns:mc="http://schemas.openxmlformats.org/markup-compatibility/2006">
              <mc:Choice xmlns:v="urn:schemas-microsoft-com:vml" Requires="v">
                <p:oleObj spid="_x0000_s45568" name="Image" r:id="rId8" imgW="8215873" imgH="8215873" progId="">
                  <p:embed/>
                </p:oleObj>
              </mc:Choice>
              <mc:Fallback>
                <p:oleObj name="Image" r:id="rId8" imgW="8215873" imgH="8215873" progId="">
                  <p:embed/>
                  <p:pic>
                    <p:nvPicPr>
                      <p:cNvPr id="0" name="Object 6"/>
                      <p:cNvPicPr>
                        <a:picLocks noChangeAspect="1" noChangeArrowheads="1"/>
                      </p:cNvPicPr>
                      <p:nvPr/>
                    </p:nvPicPr>
                    <p:blipFill>
                      <a:blip r:embed="rId9">
                        <a:lum bright="-12000" contrast="18000"/>
                        <a:extLst>
                          <a:ext uri="{28A0092B-C50C-407E-A947-70E740481C1C}">
                            <a14:useLocalDpi xmlns:a14="http://schemas.microsoft.com/office/drawing/2010/main" val="0"/>
                          </a:ext>
                        </a:extLst>
                      </a:blip>
                      <a:srcRect/>
                      <a:stretch>
                        <a:fillRect/>
                      </a:stretch>
                    </p:blipFill>
                    <p:spPr bwMode="auto">
                      <a:xfrm>
                        <a:off x="4092575" y="5614988"/>
                        <a:ext cx="795338" cy="795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7696200" y="6168122"/>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8"/>
          <p:cNvSpPr>
            <a:spLocks noGrp="1" noChangeArrowheads="1"/>
          </p:cNvSpPr>
          <p:nvPr>
            <p:ph type="title"/>
          </p:nvPr>
        </p:nvSpPr>
        <p:spPr>
          <a:xfrm>
            <a:off x="0" y="0"/>
            <a:ext cx="9144000" cy="1143000"/>
          </a:xfrm>
        </p:spPr>
        <p:txBody>
          <a:bodyPr/>
          <a:lstStyle/>
          <a:p>
            <a:pPr eaLnBrk="1" hangingPunct="1"/>
            <a:r>
              <a:rPr lang="en-US" altLang="en-US" sz="3600" b="1" dirty="0" smtClean="0"/>
              <a:t>Advantages: Faster, Better, Lower Cost … </a:t>
            </a:r>
            <a:r>
              <a:rPr lang="en-US" altLang="en-US" sz="3600" b="1" dirty="0" smtClean="0">
                <a:solidFill>
                  <a:srgbClr val="CC3300"/>
                </a:solidFill>
              </a:rPr>
              <a:t>Safer</a:t>
            </a:r>
          </a:p>
        </p:txBody>
      </p:sp>
      <p:sp>
        <p:nvSpPr>
          <p:cNvPr id="46083" name="Rectangle 9"/>
          <p:cNvSpPr>
            <a:spLocks noGrp="1" noChangeArrowheads="1"/>
          </p:cNvSpPr>
          <p:nvPr>
            <p:ph type="body" idx="1"/>
          </p:nvPr>
        </p:nvSpPr>
        <p:spPr>
          <a:xfrm>
            <a:off x="4763" y="990600"/>
            <a:ext cx="5024437" cy="5867400"/>
          </a:xfrm>
        </p:spPr>
        <p:txBody>
          <a:bodyPr/>
          <a:lstStyle/>
          <a:p>
            <a:pPr eaLnBrk="1" hangingPunct="1">
              <a:lnSpc>
                <a:spcPct val="90000"/>
              </a:lnSpc>
            </a:pPr>
            <a:r>
              <a:rPr lang="en-US" altLang="en-US" sz="2400" dirty="0" smtClean="0"/>
              <a:t>Increased off-site fabrication</a:t>
            </a:r>
          </a:p>
          <a:p>
            <a:pPr lvl="1" eaLnBrk="1" hangingPunct="1">
              <a:lnSpc>
                <a:spcPct val="90000"/>
              </a:lnSpc>
            </a:pPr>
            <a:r>
              <a:rPr lang="en-US" altLang="en-US" sz="2400" dirty="0" smtClean="0"/>
              <a:t>Reduced scrap material </a:t>
            </a:r>
          </a:p>
          <a:p>
            <a:pPr lvl="1" eaLnBrk="1" hangingPunct="1">
              <a:lnSpc>
                <a:spcPct val="90000"/>
              </a:lnSpc>
            </a:pPr>
            <a:r>
              <a:rPr lang="en-US" altLang="en-US" sz="2400" dirty="0" smtClean="0"/>
              <a:t>Reduced lay down areas </a:t>
            </a:r>
          </a:p>
          <a:p>
            <a:pPr lvl="1" eaLnBrk="1" hangingPunct="1">
              <a:lnSpc>
                <a:spcPct val="90000"/>
              </a:lnSpc>
            </a:pPr>
            <a:r>
              <a:rPr lang="en-US" altLang="en-US" sz="2400" dirty="0" smtClean="0"/>
              <a:t>Reduced number of dumpsters</a:t>
            </a:r>
          </a:p>
          <a:p>
            <a:pPr lvl="1" eaLnBrk="1" hangingPunct="1">
              <a:lnSpc>
                <a:spcPct val="90000"/>
              </a:lnSpc>
            </a:pPr>
            <a:endParaRPr lang="en-US" altLang="en-US" sz="2400" dirty="0" smtClean="0"/>
          </a:p>
          <a:p>
            <a:pPr eaLnBrk="1" hangingPunct="1">
              <a:lnSpc>
                <a:spcPct val="90000"/>
              </a:lnSpc>
            </a:pPr>
            <a:r>
              <a:rPr lang="en-US" altLang="en-US" sz="2400" dirty="0" smtClean="0"/>
              <a:t>Install once: rework minimized/eliminated</a:t>
            </a:r>
          </a:p>
          <a:p>
            <a:pPr eaLnBrk="1" hangingPunct="1">
              <a:lnSpc>
                <a:spcPct val="90000"/>
              </a:lnSpc>
            </a:pPr>
            <a:r>
              <a:rPr lang="en-US" altLang="en-US" sz="2400" dirty="0" smtClean="0"/>
              <a:t>Better trades coordination &amp; sequencing (less trades overlap)</a:t>
            </a:r>
          </a:p>
          <a:p>
            <a:pPr eaLnBrk="1" hangingPunct="1">
              <a:lnSpc>
                <a:spcPct val="90000"/>
              </a:lnSpc>
            </a:pPr>
            <a:r>
              <a:rPr lang="en-US" altLang="en-US" sz="2400" dirty="0" smtClean="0"/>
              <a:t>Less job site clutter</a:t>
            </a:r>
          </a:p>
          <a:p>
            <a:pPr eaLnBrk="1" hangingPunct="1">
              <a:lnSpc>
                <a:spcPct val="90000"/>
              </a:lnSpc>
            </a:pPr>
            <a:r>
              <a:rPr lang="en-US" altLang="en-US" sz="2400" dirty="0" smtClean="0"/>
              <a:t>Fewer (JLG) lifts in building at same time</a:t>
            </a:r>
          </a:p>
          <a:p>
            <a:pPr eaLnBrk="1" hangingPunct="1">
              <a:lnSpc>
                <a:spcPct val="90000"/>
              </a:lnSpc>
            </a:pPr>
            <a:r>
              <a:rPr lang="en-US" altLang="en-US" sz="2400" dirty="0" smtClean="0"/>
              <a:t>Improved trades morale with less tear-out</a:t>
            </a:r>
          </a:p>
          <a:p>
            <a:pPr eaLnBrk="1" hangingPunct="1">
              <a:lnSpc>
                <a:spcPct val="90000"/>
              </a:lnSpc>
            </a:pPr>
            <a:r>
              <a:rPr lang="en-US" altLang="en-US" sz="2400" dirty="0" smtClean="0"/>
              <a:t>Less site traffic</a:t>
            </a:r>
          </a:p>
        </p:txBody>
      </p:sp>
      <p:sp>
        <p:nvSpPr>
          <p:cNvPr id="46084" name="Slide Number Placeholder 1"/>
          <p:cNvSpPr>
            <a:spLocks noGrp="1"/>
          </p:cNvSpPr>
          <p:nvPr>
            <p:ph type="sldNum" sz="quarter" idx="12"/>
          </p:nvPr>
        </p:nvSpPr>
        <p:spPr bwMode="auto">
          <a:xfrm>
            <a:off x="6705600" y="6352271"/>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A8EBF21-E82E-4324-8B1D-061BE5F9A3AB}" type="slidenum">
              <a:rPr lang="en-US" altLang="en-US" smtClean="0"/>
              <a:pPr fontAlgn="base">
                <a:spcBef>
                  <a:spcPct val="0"/>
                </a:spcBef>
                <a:spcAft>
                  <a:spcPct val="0"/>
                </a:spcAft>
                <a:defRPr/>
              </a:pPr>
              <a:t>47</a:t>
            </a:fld>
            <a:endParaRPr lang="en-US" altLang="en-US" dirty="0" smtClean="0"/>
          </a:p>
        </p:txBody>
      </p:sp>
      <p:pic>
        <p:nvPicPr>
          <p:cNvPr id="46085" name="Picture 4" descr="DSC_511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8438" y="931862"/>
            <a:ext cx="368141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5" descr="IMG_0288.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78438" y="3505200"/>
            <a:ext cx="3681412"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770505" y="6211669"/>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16"/>
          <p:cNvGrpSpPr>
            <a:grpSpLocks/>
          </p:cNvGrpSpPr>
          <p:nvPr/>
        </p:nvGrpSpPr>
        <p:grpSpPr bwMode="auto">
          <a:xfrm>
            <a:off x="466725" y="1219200"/>
            <a:ext cx="8450263" cy="5435600"/>
            <a:chOff x="627" y="729"/>
            <a:chExt cx="5616" cy="2727"/>
          </a:xfrm>
        </p:grpSpPr>
        <p:sp>
          <p:nvSpPr>
            <p:cNvPr id="47109" name="Text Box 4"/>
            <p:cNvSpPr txBox="1">
              <a:spLocks noChangeArrowheads="1"/>
            </p:cNvSpPr>
            <p:nvPr/>
          </p:nvSpPr>
          <p:spPr bwMode="auto">
            <a:xfrm>
              <a:off x="2928" y="1374"/>
              <a:ext cx="2253" cy="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0000"/>
                  </a:solidFill>
                </a:rPr>
                <a:t>Construction/Erection</a:t>
              </a:r>
              <a:endParaRPr lang="en-US" altLang="en-US" sz="2400" dirty="0"/>
            </a:p>
          </p:txBody>
        </p:sp>
        <p:pic>
          <p:nvPicPr>
            <p:cNvPr id="47110"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08" y="729"/>
              <a:ext cx="1192" cy="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7111" name="Line 6"/>
            <p:cNvSpPr>
              <a:spLocks noChangeShapeType="1"/>
            </p:cNvSpPr>
            <p:nvPr/>
          </p:nvSpPr>
          <p:spPr bwMode="auto">
            <a:xfrm flipH="1">
              <a:off x="3600" y="1104"/>
              <a:ext cx="336" cy="322"/>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47112" name="Line 7"/>
            <p:cNvSpPr>
              <a:spLocks noChangeShapeType="1"/>
            </p:cNvSpPr>
            <p:nvPr/>
          </p:nvSpPr>
          <p:spPr bwMode="auto">
            <a:xfrm flipH="1">
              <a:off x="2928" y="1632"/>
              <a:ext cx="504" cy="432"/>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47113" name="Line 8"/>
            <p:cNvSpPr>
              <a:spLocks noChangeShapeType="1"/>
            </p:cNvSpPr>
            <p:nvPr/>
          </p:nvSpPr>
          <p:spPr bwMode="auto">
            <a:xfrm flipH="1" flipV="1">
              <a:off x="1513" y="1426"/>
              <a:ext cx="1427" cy="31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47114" name="Text Box 9"/>
            <p:cNvSpPr txBox="1">
              <a:spLocks noChangeArrowheads="1"/>
            </p:cNvSpPr>
            <p:nvPr/>
          </p:nvSpPr>
          <p:spPr bwMode="auto">
            <a:xfrm>
              <a:off x="627" y="1728"/>
              <a:ext cx="2157" cy="1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FF0000"/>
                  </a:solidFill>
                </a:rPr>
                <a:t>Structural steel generates virtually no onsite construction waste, and any “waste” that is generated flows back into the scrap stream instead of a landfill.</a:t>
              </a:r>
              <a:endParaRPr lang="en-US" altLang="en-US" sz="2400" dirty="0"/>
            </a:p>
          </p:txBody>
        </p:sp>
        <p:sp>
          <p:nvSpPr>
            <p:cNvPr id="47115" name="Text Box 10"/>
            <p:cNvSpPr txBox="1">
              <a:spLocks noChangeArrowheads="1"/>
            </p:cNvSpPr>
            <p:nvPr/>
          </p:nvSpPr>
          <p:spPr bwMode="auto">
            <a:xfrm>
              <a:off x="3442" y="1728"/>
              <a:ext cx="2801" cy="17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000000"/>
                  </a:solidFill>
                </a:rPr>
                <a:t>Steel is fabricated offsite to strict tolerances and can be erected quickly in the field meaning fewer workers on the job site, safer working conditions, shorter construction schedules a reduced emissions from construction equipment.</a:t>
              </a:r>
              <a:endParaRPr lang="en-US" altLang="en-US" sz="2400" dirty="0"/>
            </a:p>
          </p:txBody>
        </p:sp>
        <p:pic>
          <p:nvPicPr>
            <p:cNvPr id="47116" name="Picture 1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30" y="2088"/>
              <a:ext cx="912" cy="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7117" name="Text Box 12"/>
            <p:cNvSpPr txBox="1">
              <a:spLocks noChangeArrowheads="1"/>
            </p:cNvSpPr>
            <p:nvPr/>
          </p:nvSpPr>
          <p:spPr bwMode="auto">
            <a:xfrm>
              <a:off x="763" y="1204"/>
              <a:ext cx="2021" cy="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FF0000"/>
                  </a:solidFill>
                </a:rPr>
                <a:t>Construction Waste</a:t>
              </a:r>
              <a:endParaRPr lang="en-US" altLang="en-US" sz="2400" dirty="0"/>
            </a:p>
          </p:txBody>
        </p:sp>
      </p:grpSp>
      <p:sp>
        <p:nvSpPr>
          <p:cNvPr id="47107" name="TextBox 16"/>
          <p:cNvSpPr txBox="1">
            <a:spLocks noChangeArrowheads="1"/>
          </p:cNvSpPr>
          <p:nvPr/>
        </p:nvSpPr>
        <p:spPr bwMode="auto">
          <a:xfrm>
            <a:off x="0" y="295275"/>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Erection</a:t>
            </a:r>
          </a:p>
        </p:txBody>
      </p:sp>
      <p:sp>
        <p:nvSpPr>
          <p:cNvPr id="19"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2F8A30D9-E0CA-453E-8E3F-462D0522F6AB}" type="slidenum">
              <a:rPr lang="en-US" altLang="zh-CN" sz="1200" smtClean="0">
                <a:latin typeface="+mn-lt"/>
              </a:rPr>
              <a:pPr eaLnBrk="1" hangingPunct="1">
                <a:spcBef>
                  <a:spcPct val="0"/>
                </a:spcBef>
                <a:buFontTx/>
                <a:buNone/>
                <a:defRPr/>
              </a:pPr>
              <a:t>48</a:t>
            </a:fld>
            <a:endParaRPr lang="en-US" altLang="zh-CN" sz="1200" dirty="0" smtClean="0">
              <a:latin typeface="+mn-lt"/>
            </a:endParaRPr>
          </a:p>
        </p:txBody>
      </p:sp>
      <p:sp>
        <p:nvSpPr>
          <p:cNvPr id="14" name="Rectangle 13"/>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625475" y="1639888"/>
            <a:ext cx="5480050"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Char char="•"/>
            </a:pPr>
            <a:r>
              <a:rPr lang="en-US" altLang="en-US" sz="2400" dirty="0"/>
              <a:t> Waste diversion</a:t>
            </a:r>
          </a:p>
          <a:p>
            <a:pPr eaLnBrk="1" hangingPunct="1">
              <a:spcBef>
                <a:spcPct val="50000"/>
              </a:spcBef>
              <a:buFontTx/>
              <a:buChar char="•"/>
            </a:pPr>
            <a:r>
              <a:rPr lang="en-US" altLang="en-US" sz="2400" dirty="0"/>
              <a:t> Waste minimization</a:t>
            </a:r>
          </a:p>
          <a:p>
            <a:pPr eaLnBrk="1" hangingPunct="1">
              <a:spcBef>
                <a:spcPct val="50000"/>
              </a:spcBef>
              <a:buFontTx/>
              <a:buChar char="•"/>
            </a:pPr>
            <a:r>
              <a:rPr lang="en-US" altLang="en-US" sz="2400" dirty="0"/>
              <a:t> Minimization of on-site labor</a:t>
            </a:r>
          </a:p>
          <a:p>
            <a:pPr eaLnBrk="1" hangingPunct="1">
              <a:spcBef>
                <a:spcPct val="50000"/>
              </a:spcBef>
              <a:buFontTx/>
              <a:buChar char="•"/>
            </a:pPr>
            <a:r>
              <a:rPr lang="en-US" altLang="en-US" sz="2400" dirty="0"/>
              <a:t> Reduction of on-site emissions</a:t>
            </a:r>
          </a:p>
          <a:p>
            <a:pPr eaLnBrk="1" hangingPunct="1">
              <a:spcBef>
                <a:spcPct val="50000"/>
              </a:spcBef>
              <a:buFontTx/>
              <a:buChar char="•"/>
            </a:pPr>
            <a:r>
              <a:rPr lang="en-US" altLang="en-US" sz="2400" dirty="0"/>
              <a:t> Emphasis on offsite fabrication</a:t>
            </a:r>
          </a:p>
          <a:p>
            <a:pPr eaLnBrk="1" hangingPunct="1">
              <a:spcBef>
                <a:spcPct val="50000"/>
              </a:spcBef>
              <a:buFontTx/>
              <a:buChar char="•"/>
            </a:pPr>
            <a:r>
              <a:rPr lang="en-US" altLang="en-US" sz="2400" dirty="0"/>
              <a:t> Integration of modularization</a:t>
            </a:r>
          </a:p>
          <a:p>
            <a:pPr eaLnBrk="1" hangingPunct="1">
              <a:spcBef>
                <a:spcPct val="50000"/>
              </a:spcBef>
              <a:buFontTx/>
              <a:buChar char="•"/>
            </a:pPr>
            <a:r>
              <a:rPr lang="en-US" altLang="en-US" sz="2400" dirty="0"/>
              <a:t> Implementation of lean construction</a:t>
            </a:r>
          </a:p>
          <a:p>
            <a:pPr eaLnBrk="1" hangingPunct="1">
              <a:spcBef>
                <a:spcPct val="50000"/>
              </a:spcBef>
              <a:buFontTx/>
              <a:buChar char="•"/>
            </a:pPr>
            <a:r>
              <a:rPr lang="en-US" altLang="en-US" sz="2400" dirty="0"/>
              <a:t> Safety and training</a:t>
            </a:r>
          </a:p>
        </p:txBody>
      </p:sp>
      <p:sp>
        <p:nvSpPr>
          <p:cNvPr id="48131" name="Text Box 6"/>
          <p:cNvSpPr txBox="1">
            <a:spLocks noChangeArrowheads="1"/>
          </p:cNvSpPr>
          <p:nvPr/>
        </p:nvSpPr>
        <p:spPr bwMode="auto">
          <a:xfrm>
            <a:off x="354013" y="1081088"/>
            <a:ext cx="56657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2800" b="1" dirty="0"/>
              <a:t>Not just WHAT, but HOW we build</a:t>
            </a:r>
            <a:endParaRPr lang="en-US" altLang="en-US" sz="2800" dirty="0"/>
          </a:p>
        </p:txBody>
      </p:sp>
      <p:pic>
        <p:nvPicPr>
          <p:cNvPr id="4813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325" y="1663700"/>
            <a:ext cx="2495550" cy="312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4300" y="3810000"/>
            <a:ext cx="2043113"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7926CF2B-9208-442F-88E3-E4540D358E92}" type="slidenum">
              <a:rPr lang="en-US" altLang="zh-CN" sz="1200" smtClean="0">
                <a:latin typeface="+mn-lt"/>
              </a:rPr>
              <a:pPr eaLnBrk="1" hangingPunct="1">
                <a:spcBef>
                  <a:spcPct val="0"/>
                </a:spcBef>
                <a:buFontTx/>
                <a:buNone/>
                <a:defRPr/>
              </a:pPr>
              <a:t>49</a:t>
            </a:fld>
            <a:endParaRPr lang="en-US" altLang="zh-CN" sz="1200" dirty="0" smtClean="0">
              <a:latin typeface="+mn-lt"/>
            </a:endParaRPr>
          </a:p>
        </p:txBody>
      </p:sp>
      <p:sp>
        <p:nvSpPr>
          <p:cNvPr id="48135" name="TextBox 16"/>
          <p:cNvSpPr txBox="1">
            <a:spLocks noChangeArrowheads="1"/>
          </p:cNvSpPr>
          <p:nvPr/>
        </p:nvSpPr>
        <p:spPr bwMode="auto">
          <a:xfrm>
            <a:off x="0" y="295275"/>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Erection</a:t>
            </a:r>
          </a:p>
        </p:txBody>
      </p:sp>
      <p:sp>
        <p:nvSpPr>
          <p:cNvPr id="8" name="Rectangle 7"/>
          <p:cNvSpPr/>
          <p:nvPr/>
        </p:nvSpPr>
        <p:spPr>
          <a:xfrm>
            <a:off x="8494894" y="5703669"/>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292087" y="208378"/>
            <a:ext cx="6261652" cy="745779"/>
          </a:xfrm>
        </p:spPr>
        <p:txBody>
          <a:bodyPr/>
          <a:lstStyle/>
          <a:p>
            <a:pPr eaLnBrk="1" hangingPunct="1"/>
            <a:r>
              <a:rPr lang="en-US" altLang="en-US" sz="3600" b="1" dirty="0" smtClean="0">
                <a:ea typeface="宋体" pitchFamily="2" charset="-122"/>
              </a:rPr>
              <a:t>Note to Presenter</a:t>
            </a:r>
          </a:p>
        </p:txBody>
      </p:sp>
      <p:sp>
        <p:nvSpPr>
          <p:cNvPr id="10243" name="Content Placeholder 2"/>
          <p:cNvSpPr>
            <a:spLocks noGrp="1"/>
          </p:cNvSpPr>
          <p:nvPr>
            <p:ph idx="1"/>
          </p:nvPr>
        </p:nvSpPr>
        <p:spPr>
          <a:xfrm>
            <a:off x="457200" y="1600202"/>
            <a:ext cx="7957931" cy="3250096"/>
          </a:xfrm>
        </p:spPr>
        <p:txBody>
          <a:bodyPr/>
          <a:lstStyle/>
          <a:p>
            <a:pPr marL="0" indent="0" algn="just" eaLnBrk="1" hangingPunct="1">
              <a:buNone/>
            </a:pPr>
            <a:r>
              <a:rPr lang="en-US" altLang="en-US" sz="2400" dirty="0" smtClean="0">
                <a:ea typeface="宋体" pitchFamily="2" charset="-122"/>
              </a:rPr>
              <a:t>Narrative speaker notes are available for this presentation by clicking on the “Notes Page” icon in the “View” tab.</a:t>
            </a:r>
          </a:p>
          <a:p>
            <a:pPr marL="0" indent="0" algn="just" eaLnBrk="1" hangingPunct="1">
              <a:buNone/>
            </a:pPr>
            <a:r>
              <a:rPr lang="en-US" altLang="en-US" sz="2400" dirty="0" smtClean="0">
                <a:ea typeface="宋体" pitchFamily="2" charset="-122"/>
              </a:rPr>
              <a:t>This symbol </a:t>
            </a:r>
            <a:r>
              <a:rPr lang="en-US" altLang="en-US" sz="3600" b="1" dirty="0" smtClean="0">
                <a:solidFill>
                  <a:srgbClr val="0070C0"/>
                </a:solidFill>
                <a:ea typeface="MS Mincho" pitchFamily="49" charset="-128"/>
              </a:rPr>
              <a:t>☞</a:t>
            </a:r>
            <a:r>
              <a:rPr lang="en-US" altLang="en-US" sz="2800" dirty="0" smtClean="0">
                <a:ea typeface="MS Mincho" pitchFamily="49" charset="-128"/>
              </a:rPr>
              <a:t> </a:t>
            </a:r>
            <a:r>
              <a:rPr lang="en-US" altLang="en-US" sz="2400" dirty="0" smtClean="0">
                <a:ea typeface="宋体" pitchFamily="2" charset="-122"/>
              </a:rPr>
              <a:t>on a slide indicates a note. You can right click your mouse to end a slide  presentation and see the student/faculty notes in the bottom window pane.  You can restart the slides from the current slide to restart the presentation.</a:t>
            </a:r>
          </a:p>
        </p:txBody>
      </p:sp>
      <p:sp>
        <p:nvSpPr>
          <p:cNvPr id="4" name="Slide Number Placeholder 2"/>
          <p:cNvSpPr>
            <a:spLocks noGrp="1"/>
          </p:cNvSpPr>
          <p:nvPr>
            <p:ph type="sldNum" sz="quarter" idx="12"/>
          </p:nvPr>
        </p:nvSpPr>
        <p:spPr>
          <a:xfrm>
            <a:off x="6553200" y="6356351"/>
            <a:ext cx="2133600" cy="365125"/>
          </a:xfrm>
        </p:spPr>
        <p:txBody>
          <a:bodyPr/>
          <a:lstStyle/>
          <a:p>
            <a:pPr>
              <a:defRPr/>
            </a:pPr>
            <a:fld id="{E8CC3F56-3E5C-48A7-B0F0-95E2AA5178D3}" type="slidenum">
              <a:rPr lang="en-US" altLang="zh-CN" smtClean="0">
                <a:solidFill>
                  <a:schemeClr val="tx1"/>
                </a:solidFill>
                <a:latin typeface="+mj-lt"/>
              </a:rPr>
              <a:pPr>
                <a:defRPr/>
              </a:pPr>
              <a:t>5</a:t>
            </a:fld>
            <a:endParaRPr lang="en-US" altLang="zh-CN" dirty="0">
              <a:solidFill>
                <a:schemeClr val="tx1"/>
              </a:solidFill>
              <a:latin typeface="+mj-lt"/>
            </a:endParaRPr>
          </a:p>
        </p:txBody>
      </p:sp>
    </p:spTree>
    <p:extLst>
      <p:ext uri="{BB962C8B-B14F-4D97-AF65-F5344CB8AC3E}">
        <p14:creationId xmlns:p14="http://schemas.microsoft.com/office/powerpoint/2010/main" val="29999737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16"/>
          <p:cNvGrpSpPr>
            <a:grpSpLocks/>
          </p:cNvGrpSpPr>
          <p:nvPr/>
        </p:nvGrpSpPr>
        <p:grpSpPr bwMode="auto">
          <a:xfrm>
            <a:off x="381000" y="827088"/>
            <a:ext cx="8534400" cy="5846762"/>
            <a:chOff x="396" y="457"/>
            <a:chExt cx="5116" cy="3149"/>
          </a:xfrm>
        </p:grpSpPr>
        <p:sp>
          <p:nvSpPr>
            <p:cNvPr id="49157" name="Text Box 4"/>
            <p:cNvSpPr txBox="1">
              <a:spLocks noChangeArrowheads="1"/>
            </p:cNvSpPr>
            <p:nvPr/>
          </p:nvSpPr>
          <p:spPr bwMode="auto">
            <a:xfrm>
              <a:off x="2112" y="1104"/>
              <a:ext cx="2172"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dirty="0">
                  <a:solidFill>
                    <a:srgbClr val="000000"/>
                  </a:solidFill>
                </a:rPr>
                <a:t>Building Operation</a:t>
              </a:r>
              <a:endParaRPr lang="en-US" altLang="en-US" sz="2800" dirty="0"/>
            </a:p>
          </p:txBody>
        </p:sp>
        <p:sp>
          <p:nvSpPr>
            <p:cNvPr id="49158" name="Text Box 7"/>
            <p:cNvSpPr txBox="1">
              <a:spLocks noChangeArrowheads="1"/>
            </p:cNvSpPr>
            <p:nvPr/>
          </p:nvSpPr>
          <p:spPr bwMode="auto">
            <a:xfrm>
              <a:off x="396" y="1848"/>
              <a:ext cx="3021" cy="1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006600"/>
                  </a:solidFill>
                </a:rPr>
                <a:t>Steel framing allows easy integration of mechanical systems resulting in low floor-to-floor heights, less building volume and lower energy consumption.  Steel framing allows for large window areas resulting in plentiful natural lighting, higher occupant comfort and reduced electrical consumption.  </a:t>
              </a:r>
              <a:endParaRPr lang="en-US" altLang="en-US" sz="2400" dirty="0"/>
            </a:p>
          </p:txBody>
        </p:sp>
        <p:sp>
          <p:nvSpPr>
            <p:cNvPr id="49159" name="Text Box 8"/>
            <p:cNvSpPr txBox="1">
              <a:spLocks noChangeArrowheads="1"/>
            </p:cNvSpPr>
            <p:nvPr/>
          </p:nvSpPr>
          <p:spPr bwMode="auto">
            <a:xfrm>
              <a:off x="3417" y="1865"/>
              <a:ext cx="2095" cy="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FF0000"/>
                  </a:solidFill>
                </a:rPr>
                <a:t>The thermal capacity of a structural steel building has been shown to be comparable to that of buildings constructed with alternative framing system materials.</a:t>
              </a:r>
              <a:endParaRPr lang="en-US" altLang="en-US" sz="2400" dirty="0"/>
            </a:p>
          </p:txBody>
        </p:sp>
        <p:sp>
          <p:nvSpPr>
            <p:cNvPr id="49160" name="Text Box 9"/>
            <p:cNvSpPr txBox="1">
              <a:spLocks noChangeArrowheads="1"/>
            </p:cNvSpPr>
            <p:nvPr/>
          </p:nvSpPr>
          <p:spPr bwMode="auto">
            <a:xfrm>
              <a:off x="1257" y="1637"/>
              <a:ext cx="878" cy="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dirty="0">
                  <a:solidFill>
                    <a:srgbClr val="006600"/>
                  </a:solidFill>
                </a:rPr>
                <a:t>Energy</a:t>
              </a:r>
              <a:endParaRPr lang="en-US" altLang="en-US" sz="2800" dirty="0"/>
            </a:p>
          </p:txBody>
        </p:sp>
        <p:sp>
          <p:nvSpPr>
            <p:cNvPr id="49161" name="Line 10"/>
            <p:cNvSpPr>
              <a:spLocks noChangeShapeType="1"/>
            </p:cNvSpPr>
            <p:nvPr/>
          </p:nvSpPr>
          <p:spPr bwMode="auto">
            <a:xfrm flipV="1">
              <a:off x="1892" y="1344"/>
              <a:ext cx="623" cy="293"/>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49162" name="Text Box 11"/>
            <p:cNvSpPr txBox="1">
              <a:spLocks noChangeArrowheads="1"/>
            </p:cNvSpPr>
            <p:nvPr/>
          </p:nvSpPr>
          <p:spPr bwMode="auto">
            <a:xfrm>
              <a:off x="3931" y="1637"/>
              <a:ext cx="988" cy="2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dirty="0">
                  <a:solidFill>
                    <a:srgbClr val="FF0000"/>
                  </a:solidFill>
                </a:rPr>
                <a:t>Emissions</a:t>
              </a:r>
              <a:endParaRPr lang="en-US" altLang="en-US" sz="2800" dirty="0"/>
            </a:p>
          </p:txBody>
        </p:sp>
        <p:sp>
          <p:nvSpPr>
            <p:cNvPr id="49163" name="Line 12"/>
            <p:cNvSpPr>
              <a:spLocks noChangeShapeType="1"/>
            </p:cNvSpPr>
            <p:nvPr/>
          </p:nvSpPr>
          <p:spPr bwMode="auto">
            <a:xfrm>
              <a:off x="3504" y="1392"/>
              <a:ext cx="427" cy="24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pic>
          <p:nvPicPr>
            <p:cNvPr id="49164" name="Picture 1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31" y="457"/>
              <a:ext cx="586" cy="7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49155" name="TextBox 17"/>
          <p:cNvSpPr txBox="1">
            <a:spLocks noChangeArrowheads="1"/>
          </p:cNvSpPr>
          <p:nvPr/>
        </p:nvSpPr>
        <p:spPr bwMode="auto">
          <a:xfrm>
            <a:off x="0" y="18097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Operational Impacts</a:t>
            </a:r>
          </a:p>
        </p:txBody>
      </p:sp>
      <p:sp>
        <p:nvSpPr>
          <p:cNvPr id="2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74151D8F-A5E8-4EAA-A40F-933401EC1433}" type="slidenum">
              <a:rPr lang="en-US" altLang="zh-CN" sz="1200" smtClean="0">
                <a:latin typeface="+mn-lt"/>
              </a:rPr>
              <a:pPr eaLnBrk="1" hangingPunct="1">
                <a:spcBef>
                  <a:spcPct val="0"/>
                </a:spcBef>
                <a:buFontTx/>
                <a:buNone/>
                <a:defRPr/>
              </a:pPr>
              <a:t>50</a:t>
            </a:fld>
            <a:endParaRPr lang="en-US" altLang="zh-CN" sz="1200" dirty="0" smtClean="0">
              <a:latin typeface="+mn-lt"/>
            </a:endParaRPr>
          </a:p>
        </p:txBody>
      </p:sp>
      <p:sp>
        <p:nvSpPr>
          <p:cNvPr id="13" name="Rectangle 12"/>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4"/>
          <p:cNvSpPr txBox="1">
            <a:spLocks noChangeArrowheads="1"/>
          </p:cNvSpPr>
          <p:nvPr/>
        </p:nvSpPr>
        <p:spPr bwMode="auto">
          <a:xfrm>
            <a:off x="0" y="228600"/>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3600" b="1" dirty="0" smtClean="0">
                <a:latin typeface="+mj-lt"/>
                <a:cs typeface="+mn-cs"/>
              </a:rPr>
              <a:t>What is thermal capacity?</a:t>
            </a:r>
            <a:endParaRPr lang="en-US" sz="3600" b="1" dirty="0">
              <a:latin typeface="+mj-lt"/>
              <a:cs typeface="+mn-cs"/>
            </a:endParaRPr>
          </a:p>
        </p:txBody>
      </p:sp>
      <p:pic>
        <p:nvPicPr>
          <p:cNvPr id="50179"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388" y="1525588"/>
            <a:ext cx="26003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0" name="TextBox 5"/>
          <p:cNvSpPr txBox="1">
            <a:spLocks noChangeArrowheads="1"/>
          </p:cNvSpPr>
          <p:nvPr/>
        </p:nvSpPr>
        <p:spPr bwMode="auto">
          <a:xfrm>
            <a:off x="2871788" y="1209675"/>
            <a:ext cx="55689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dirty="0"/>
              <a:t>Thermal capacity is analogous to a flywheel.  It allows a building to store excess thermal energy and then releases it over time. </a:t>
            </a:r>
          </a:p>
        </p:txBody>
      </p:sp>
      <p:pic>
        <p:nvPicPr>
          <p:cNvPr id="50181"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0788" y="3060700"/>
            <a:ext cx="5949950" cy="365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86B76673-90BB-4CF3-9E5D-089370A864DA}" type="slidenum">
              <a:rPr lang="en-US" altLang="zh-CN" sz="1200" smtClean="0">
                <a:latin typeface="+mn-lt"/>
              </a:rPr>
              <a:pPr eaLnBrk="1" hangingPunct="1">
                <a:spcBef>
                  <a:spcPct val="0"/>
                </a:spcBef>
                <a:buFontTx/>
                <a:buNone/>
                <a:defRPr/>
              </a:pPr>
              <a:t>51</a:t>
            </a:fld>
            <a:endParaRPr lang="en-US" altLang="zh-CN" sz="1200" dirty="0" smtClean="0">
              <a:latin typeface="+mn-lt"/>
            </a:endParaRPr>
          </a:p>
        </p:txBody>
      </p:sp>
      <p:sp>
        <p:nvSpPr>
          <p:cNvPr id="7" name="Rectangle 6"/>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4"/>
          <p:cNvSpPr txBox="1">
            <a:spLocks noChangeArrowheads="1"/>
          </p:cNvSpPr>
          <p:nvPr/>
        </p:nvSpPr>
        <p:spPr bwMode="auto">
          <a:xfrm>
            <a:off x="228600" y="371646"/>
            <a:ext cx="7619999"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3600" b="1" dirty="0" smtClean="0">
                <a:latin typeface="+mj-lt"/>
                <a:cs typeface="+mn-cs"/>
              </a:rPr>
              <a:t>Overcoming the Myth of Thermal Mass</a:t>
            </a:r>
            <a:endParaRPr lang="en-US" sz="3600" b="1" dirty="0">
              <a:latin typeface="+mj-lt"/>
              <a:cs typeface="+mn-cs"/>
            </a:endParaRPr>
          </a:p>
        </p:txBody>
      </p:sp>
      <p:sp>
        <p:nvSpPr>
          <p:cNvPr id="51203" name="TextBox 4"/>
          <p:cNvSpPr txBox="1">
            <a:spLocks noChangeArrowheads="1"/>
          </p:cNvSpPr>
          <p:nvPr/>
        </p:nvSpPr>
        <p:spPr bwMode="auto">
          <a:xfrm>
            <a:off x="796925" y="1219200"/>
            <a:ext cx="72040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a:t>The Myth: The more mass the greater the thermal capacity of the building.</a:t>
            </a:r>
          </a:p>
        </p:txBody>
      </p:sp>
      <p:pic>
        <p:nvPicPr>
          <p:cNvPr id="512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838" y="2327275"/>
            <a:ext cx="3000375"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5" name="TextBox 7"/>
          <p:cNvSpPr txBox="1">
            <a:spLocks noChangeArrowheads="1"/>
          </p:cNvSpPr>
          <p:nvPr/>
        </p:nvSpPr>
        <p:spPr bwMode="auto">
          <a:xfrm>
            <a:off x="781050" y="5259388"/>
            <a:ext cx="72199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a:t>The Fact:  Mass is only one factor in developing the thermal capacity of a building.</a:t>
            </a:r>
          </a:p>
        </p:txBody>
      </p:sp>
      <p:sp>
        <p:nvSpPr>
          <p:cNvPr id="7"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D7AEFE1E-EFDE-4231-98E7-29DBB5C776EB}" type="slidenum">
              <a:rPr lang="en-US" altLang="zh-CN" sz="1200" smtClean="0">
                <a:latin typeface="+mn-lt"/>
              </a:rPr>
              <a:pPr eaLnBrk="1" hangingPunct="1">
                <a:spcBef>
                  <a:spcPct val="0"/>
                </a:spcBef>
                <a:buFontTx/>
                <a:buNone/>
                <a:defRPr/>
              </a:pPr>
              <a:t>52</a:t>
            </a:fld>
            <a:endParaRPr lang="en-US" altLang="zh-CN" sz="1200" dirty="0" smtClean="0">
              <a:latin typeface="+mn-lt"/>
            </a:endParaRPr>
          </a:p>
        </p:txBody>
      </p:sp>
      <p:sp>
        <p:nvSpPr>
          <p:cNvPr id="8" name="Rectangle 7"/>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4"/>
          <p:cNvSpPr txBox="1">
            <a:spLocks noChangeArrowheads="1"/>
          </p:cNvSpPr>
          <p:nvPr/>
        </p:nvSpPr>
        <p:spPr bwMode="auto">
          <a:xfrm>
            <a:off x="0" y="457200"/>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3600" b="1" dirty="0" smtClean="0">
                <a:latin typeface="+mj-lt"/>
                <a:cs typeface="+mn-cs"/>
              </a:rPr>
              <a:t>Mass versus Capacity</a:t>
            </a:r>
            <a:endParaRPr lang="en-US" sz="3600" b="1" dirty="0">
              <a:latin typeface="+mj-lt"/>
              <a:cs typeface="+mn-cs"/>
            </a:endParaRPr>
          </a:p>
        </p:txBody>
      </p:sp>
      <p:sp>
        <p:nvSpPr>
          <p:cNvPr id="52227" name="TextBox 1"/>
          <p:cNvSpPr txBox="1">
            <a:spLocks noChangeArrowheads="1"/>
          </p:cNvSpPr>
          <p:nvPr/>
        </p:nvSpPr>
        <p:spPr bwMode="auto">
          <a:xfrm>
            <a:off x="1371600" y="1536700"/>
            <a:ext cx="7010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t>Thermal Mass or Thermal Capacity?</a:t>
            </a:r>
          </a:p>
          <a:p>
            <a:pPr eaLnBrk="1" hangingPunct="1">
              <a:spcBef>
                <a:spcPct val="0"/>
              </a:spcBef>
              <a:buFontTx/>
              <a:buNone/>
            </a:pPr>
            <a:endParaRPr lang="en-US" altLang="en-US" sz="2400" dirty="0"/>
          </a:p>
          <a:p>
            <a:pPr eaLnBrk="1" hangingPunct="1">
              <a:spcBef>
                <a:spcPct val="0"/>
              </a:spcBef>
              <a:buFontTx/>
              <a:buNone/>
            </a:pPr>
            <a:r>
              <a:rPr lang="en-US" altLang="en-US" sz="2400" dirty="0"/>
              <a:t>The measure of </a:t>
            </a:r>
            <a:r>
              <a:rPr lang="en-US" altLang="en-US" sz="2400" u="sng" dirty="0"/>
              <a:t>thermal mass </a:t>
            </a:r>
            <a:r>
              <a:rPr lang="en-US" altLang="en-US" sz="2400" dirty="0"/>
              <a:t>is a </a:t>
            </a:r>
            <a:r>
              <a:rPr lang="en-US" altLang="en-US" sz="2400" b="1" i="1" dirty="0"/>
              <a:t>material’s</a:t>
            </a:r>
            <a:r>
              <a:rPr lang="en-US" altLang="en-US" sz="2400" i="1" dirty="0"/>
              <a:t> </a:t>
            </a:r>
            <a:r>
              <a:rPr lang="en-US" altLang="en-US" sz="2400" dirty="0"/>
              <a:t>ability to absorb, store and release heat.  It is measured by the amount of thermal energy stored per unit of mass.</a:t>
            </a:r>
          </a:p>
          <a:p>
            <a:pPr eaLnBrk="1" hangingPunct="1">
              <a:spcBef>
                <a:spcPct val="0"/>
              </a:spcBef>
              <a:buFontTx/>
              <a:buNone/>
            </a:pPr>
            <a:endParaRPr lang="en-US" altLang="en-US" sz="2400" dirty="0"/>
          </a:p>
          <a:p>
            <a:pPr eaLnBrk="1" hangingPunct="1">
              <a:spcBef>
                <a:spcPct val="0"/>
              </a:spcBef>
              <a:buFontTx/>
              <a:buNone/>
            </a:pPr>
            <a:r>
              <a:rPr lang="en-US" altLang="en-US" sz="2400" dirty="0"/>
              <a:t>The measure of </a:t>
            </a:r>
            <a:r>
              <a:rPr lang="en-US" altLang="en-US" sz="2400" u="sng" dirty="0"/>
              <a:t>thermal capacity </a:t>
            </a:r>
            <a:r>
              <a:rPr lang="en-US" altLang="en-US" sz="2400" dirty="0"/>
              <a:t>is a </a:t>
            </a:r>
            <a:r>
              <a:rPr lang="en-US" altLang="en-US" sz="2400" b="1" i="1" dirty="0"/>
              <a:t>building’s</a:t>
            </a:r>
            <a:r>
              <a:rPr lang="en-US" altLang="en-US" sz="2400" dirty="0"/>
              <a:t> ability to absorb, store and release heat.  It is measured by the amount of thermal energy stored per unit of building volume.</a:t>
            </a:r>
          </a:p>
        </p:txBody>
      </p:sp>
      <p:sp>
        <p:nvSpPr>
          <p:cNvPr id="5"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19B2C4E6-D8C0-4BDF-B2A3-9D4E4FA3BC15}" type="slidenum">
              <a:rPr lang="en-US" altLang="zh-CN" sz="1200" smtClean="0">
                <a:latin typeface="+mn-lt"/>
              </a:rPr>
              <a:pPr eaLnBrk="1" hangingPunct="1">
                <a:spcBef>
                  <a:spcPct val="0"/>
                </a:spcBef>
                <a:buFontTx/>
                <a:buNone/>
                <a:defRPr/>
              </a:pPr>
              <a:t>53</a:t>
            </a:fld>
            <a:endParaRPr lang="en-US" altLang="zh-CN" sz="1200" dirty="0" smtClean="0">
              <a:latin typeface="+mn-lt"/>
            </a:endParaRPr>
          </a:p>
        </p:txBody>
      </p:sp>
      <p:sp>
        <p:nvSpPr>
          <p:cNvPr id="6" name="Rectangle 5"/>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4"/>
          <p:cNvSpPr txBox="1">
            <a:spLocks noChangeArrowheads="1"/>
          </p:cNvSpPr>
          <p:nvPr/>
        </p:nvSpPr>
        <p:spPr bwMode="auto">
          <a:xfrm>
            <a:off x="0" y="457200"/>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3600" b="1" dirty="0" smtClean="0">
                <a:latin typeface="+mj-lt"/>
                <a:cs typeface="+mn-cs"/>
              </a:rPr>
              <a:t>How Much Mass Is Required?</a:t>
            </a:r>
            <a:endParaRPr lang="en-US" sz="3600" b="1" dirty="0">
              <a:latin typeface="+mj-lt"/>
              <a:cs typeface="+mn-cs"/>
            </a:endParaRPr>
          </a:p>
        </p:txBody>
      </p:sp>
      <p:sp>
        <p:nvSpPr>
          <p:cNvPr id="53251" name="TextBox 4"/>
          <p:cNvSpPr txBox="1">
            <a:spLocks noChangeArrowheads="1"/>
          </p:cNvSpPr>
          <p:nvPr/>
        </p:nvSpPr>
        <p:spPr bwMode="auto">
          <a:xfrm>
            <a:off x="1143000" y="1524000"/>
            <a:ext cx="7162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a:t>Typically the mass of concrete in the floor and wall systems are adequate to develop the necessary thermal capacity of the building</a:t>
            </a:r>
            <a:endParaRPr lang="en-US" altLang="en-US" sz="2400" dirty="0"/>
          </a:p>
        </p:txBody>
      </p:sp>
      <p:pic>
        <p:nvPicPr>
          <p:cNvPr id="532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075" y="3094038"/>
            <a:ext cx="3929063" cy="262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3" name="TextBox 7"/>
          <p:cNvSpPr txBox="1">
            <a:spLocks noChangeArrowheads="1"/>
          </p:cNvSpPr>
          <p:nvPr/>
        </p:nvSpPr>
        <p:spPr bwMode="auto">
          <a:xfrm>
            <a:off x="1295400" y="5715000"/>
            <a:ext cx="7010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200" dirty="0"/>
              <a:t>National Renewable Energy Laboratory</a:t>
            </a:r>
          </a:p>
          <a:p>
            <a:pPr algn="ctr" eaLnBrk="1" hangingPunct="1">
              <a:spcBef>
                <a:spcPct val="0"/>
              </a:spcBef>
              <a:buFontTx/>
              <a:buNone/>
            </a:pPr>
            <a:r>
              <a:rPr lang="en-US" altLang="en-US" sz="2200" dirty="0"/>
              <a:t>Golden, Colorado</a:t>
            </a:r>
          </a:p>
        </p:txBody>
      </p:sp>
      <p:sp>
        <p:nvSpPr>
          <p:cNvPr id="7"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94093D13-3BB1-4179-BAC6-55AC82CCB839}" type="slidenum">
              <a:rPr lang="en-US" altLang="zh-CN" sz="1200" smtClean="0">
                <a:latin typeface="+mn-lt"/>
              </a:rPr>
              <a:pPr eaLnBrk="1" hangingPunct="1">
                <a:spcBef>
                  <a:spcPct val="0"/>
                </a:spcBef>
                <a:buFontTx/>
                <a:buNone/>
                <a:defRPr/>
              </a:pPr>
              <a:t>54</a:t>
            </a:fld>
            <a:endParaRPr lang="en-US" altLang="zh-CN" sz="1200" dirty="0" smtClean="0">
              <a:latin typeface="+mn-lt"/>
            </a:endParaRPr>
          </a:p>
        </p:txBody>
      </p:sp>
      <p:sp>
        <p:nvSpPr>
          <p:cNvPr id="2" name="TextBox 1"/>
          <p:cNvSpPr txBox="1"/>
          <p:nvPr/>
        </p:nvSpPr>
        <p:spPr>
          <a:xfrm rot="20574277">
            <a:off x="216030" y="3720463"/>
            <a:ext cx="2626322" cy="830997"/>
          </a:xfrm>
          <a:prstGeom prst="rect">
            <a:avLst/>
          </a:prstGeom>
          <a:noFill/>
        </p:spPr>
        <p:txBody>
          <a:bodyPr wrap="square" rtlCol="0">
            <a:spAutoFit/>
          </a:bodyPr>
          <a:lstStyle/>
          <a:p>
            <a:r>
              <a:rPr lang="en-US" sz="2400" dirty="0" smtClean="0">
                <a:solidFill>
                  <a:srgbClr val="FF0000"/>
                </a:solidFill>
              </a:rPr>
              <a:t>Steel-framed, zero net-energy building</a:t>
            </a:r>
            <a:endParaRPr lang="en-US" sz="2400" dirty="0">
              <a:solidFill>
                <a:srgbClr val="FF0000"/>
              </a:solidFill>
            </a:endParaRPr>
          </a:p>
        </p:txBody>
      </p:sp>
      <p:sp>
        <p:nvSpPr>
          <p:cNvPr id="3" name="Oval 2"/>
          <p:cNvSpPr/>
          <p:nvPr/>
        </p:nvSpPr>
        <p:spPr>
          <a:xfrm rot="20631859">
            <a:off x="100476" y="3518130"/>
            <a:ext cx="2712777" cy="13428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4"/>
          <p:cNvSpPr txBox="1">
            <a:spLocks noChangeArrowheads="1"/>
          </p:cNvSpPr>
          <p:nvPr/>
        </p:nvSpPr>
        <p:spPr bwMode="auto">
          <a:xfrm>
            <a:off x="0" y="173038"/>
            <a:ext cx="91440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3600" b="1" dirty="0" smtClean="0">
                <a:latin typeface="+mj-lt"/>
                <a:cs typeface="+mn-cs"/>
              </a:rPr>
              <a:t>The Thickness of the Material</a:t>
            </a:r>
            <a:endParaRPr lang="en-US" sz="3600" b="1" dirty="0">
              <a:latin typeface="+mj-lt"/>
              <a:cs typeface="+mn-cs"/>
            </a:endParaRPr>
          </a:p>
        </p:txBody>
      </p:sp>
      <p:sp>
        <p:nvSpPr>
          <p:cNvPr id="6" name="TextBox 5"/>
          <p:cNvSpPr txBox="1"/>
          <p:nvPr/>
        </p:nvSpPr>
        <p:spPr>
          <a:xfrm>
            <a:off x="712788" y="1009650"/>
            <a:ext cx="7010400" cy="831850"/>
          </a:xfrm>
          <a:prstGeom prst="rect">
            <a:avLst/>
          </a:prstGeom>
          <a:noFill/>
        </p:spPr>
        <p:txBody>
          <a:bodyPr>
            <a:spAutoFit/>
          </a:bodyPr>
          <a:lstStyle/>
          <a:p>
            <a:pPr fontAlgn="auto">
              <a:spcBef>
                <a:spcPts val="0"/>
              </a:spcBef>
              <a:spcAft>
                <a:spcPts val="0"/>
              </a:spcAft>
              <a:defRPr/>
            </a:pPr>
            <a:endParaRPr lang="en-US" sz="2400" dirty="0">
              <a:latin typeface="+mn-lt"/>
              <a:cs typeface="+mn-cs"/>
            </a:endParaRPr>
          </a:p>
          <a:p>
            <a:pPr marL="342900" indent="-342900" fontAlgn="auto">
              <a:spcBef>
                <a:spcPts val="0"/>
              </a:spcBef>
              <a:spcAft>
                <a:spcPts val="0"/>
              </a:spcAft>
              <a:buFont typeface="Arial" pitchFamily="34" charset="0"/>
              <a:buChar char="•"/>
              <a:defRPr/>
            </a:pPr>
            <a:endParaRPr lang="en-US" sz="2400" dirty="0">
              <a:latin typeface="+mn-lt"/>
              <a:cs typeface="+mn-cs"/>
            </a:endParaRPr>
          </a:p>
        </p:txBody>
      </p:sp>
      <p:sp>
        <p:nvSpPr>
          <p:cNvPr id="54276" name="TextBox 7"/>
          <p:cNvSpPr txBox="1">
            <a:spLocks noChangeArrowheads="1"/>
          </p:cNvSpPr>
          <p:nvPr/>
        </p:nvSpPr>
        <p:spPr bwMode="auto">
          <a:xfrm>
            <a:off x="533400" y="920750"/>
            <a:ext cx="8458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dirty="0"/>
              <a:t>The absorption and release of heat energy takes place on a cyclical rather than absolute basis.  The rate of heat energy penetration into the material is just as important as the mass of the material.  The effective thermal mass of a material is limited by the depth to which the thermal energy can penetrate the material in a typical 24 hour cycle.</a:t>
            </a:r>
          </a:p>
          <a:p>
            <a:pPr eaLnBrk="1" hangingPunct="1">
              <a:spcBef>
                <a:spcPct val="0"/>
              </a:spcBef>
              <a:buFontTx/>
              <a:buNone/>
            </a:pPr>
            <a:endParaRPr lang="en-US" altLang="en-US" sz="2800" dirty="0"/>
          </a:p>
          <a:p>
            <a:pPr eaLnBrk="1" hangingPunct="1">
              <a:spcBef>
                <a:spcPct val="0"/>
              </a:spcBef>
              <a:buFontTx/>
              <a:buNone/>
            </a:pPr>
            <a:r>
              <a:rPr lang="en-US" altLang="en-US" sz="2800" dirty="0"/>
              <a:t>For concrete the limiting thickness is 4 inches from the exposed surface. </a:t>
            </a:r>
          </a:p>
        </p:txBody>
      </p:sp>
      <p:sp>
        <p:nvSpPr>
          <p:cNvPr id="54277" name="Rectangle 9"/>
          <p:cNvSpPr>
            <a:spLocks noChangeArrowheads="1"/>
          </p:cNvSpPr>
          <p:nvPr/>
        </p:nvSpPr>
        <p:spPr bwMode="auto">
          <a:xfrm>
            <a:off x="2078038" y="5643563"/>
            <a:ext cx="4572000" cy="304800"/>
          </a:xfrm>
          <a:prstGeom prst="rect">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buFontTx/>
              <a:buNone/>
            </a:pPr>
            <a:endParaRPr kumimoji="1" lang="en-US" altLang="en-US" sz="2400" i="1" dirty="0">
              <a:latin typeface="Arial" pitchFamily="34" charset="0"/>
            </a:endParaRPr>
          </a:p>
        </p:txBody>
      </p:sp>
      <p:sp>
        <p:nvSpPr>
          <p:cNvPr id="54278" name="Rectangle 12"/>
          <p:cNvSpPr>
            <a:spLocks noChangeArrowheads="1"/>
          </p:cNvSpPr>
          <p:nvPr/>
        </p:nvSpPr>
        <p:spPr bwMode="auto">
          <a:xfrm>
            <a:off x="2078038" y="5948363"/>
            <a:ext cx="4572000" cy="304800"/>
          </a:xfrm>
          <a:prstGeom prst="rect">
            <a:avLst/>
          </a:prstGeom>
          <a:solidFill>
            <a:srgbClr val="FFAFAF"/>
          </a:solidFill>
          <a:ln w="9525" algn="ctr">
            <a:solidFill>
              <a:schemeClr val="tx1"/>
            </a:solidFill>
            <a:round/>
            <a:headEnd/>
            <a:tailEnd/>
          </a:ln>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buFontTx/>
              <a:buNone/>
            </a:pPr>
            <a:endParaRPr kumimoji="1" lang="en-US" altLang="en-US" sz="2400" i="1" dirty="0">
              <a:latin typeface="Arial" pitchFamily="34" charset="0"/>
            </a:endParaRPr>
          </a:p>
        </p:txBody>
      </p:sp>
      <p:sp>
        <p:nvSpPr>
          <p:cNvPr id="54279" name="Rectangle 13"/>
          <p:cNvSpPr>
            <a:spLocks noChangeArrowheads="1"/>
          </p:cNvSpPr>
          <p:nvPr/>
        </p:nvSpPr>
        <p:spPr bwMode="auto">
          <a:xfrm>
            <a:off x="2078038" y="5341938"/>
            <a:ext cx="4572000" cy="304800"/>
          </a:xfrm>
          <a:prstGeom prst="rect">
            <a:avLst/>
          </a:prstGeom>
          <a:solidFill>
            <a:srgbClr val="FFAFAF"/>
          </a:solidFill>
          <a:ln w="9525" algn="ctr">
            <a:solidFill>
              <a:schemeClr val="tx1"/>
            </a:solidFill>
            <a:round/>
            <a:headEnd/>
            <a:tailEnd/>
          </a:ln>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buFontTx/>
              <a:buNone/>
            </a:pPr>
            <a:endParaRPr kumimoji="1" lang="en-US" altLang="en-US" sz="2400" i="1" dirty="0">
              <a:latin typeface="Arial" pitchFamily="34" charset="0"/>
            </a:endParaRPr>
          </a:p>
        </p:txBody>
      </p:sp>
      <p:cxnSp>
        <p:nvCxnSpPr>
          <p:cNvPr id="54280" name="Straight Arrow Connector 11"/>
          <p:cNvCxnSpPr>
            <a:cxnSpLocks noChangeShapeType="1"/>
            <a:endCxn id="54279" idx="0"/>
          </p:cNvCxnSpPr>
          <p:nvPr/>
        </p:nvCxnSpPr>
        <p:spPr bwMode="auto">
          <a:xfrm>
            <a:off x="4364038" y="4960938"/>
            <a:ext cx="0" cy="381000"/>
          </a:xfrm>
          <a:prstGeom prst="straightConnector1">
            <a:avLst/>
          </a:prstGeom>
          <a:noFill/>
          <a:ln w="25400" algn="ctr">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81" name="Straight Arrow Connector 17"/>
          <p:cNvCxnSpPr>
            <a:cxnSpLocks noChangeShapeType="1"/>
          </p:cNvCxnSpPr>
          <p:nvPr/>
        </p:nvCxnSpPr>
        <p:spPr bwMode="auto">
          <a:xfrm>
            <a:off x="4364038" y="6284913"/>
            <a:ext cx="0" cy="503237"/>
          </a:xfrm>
          <a:prstGeom prst="straightConnector1">
            <a:avLst/>
          </a:prstGeom>
          <a:noFill/>
          <a:ln w="25400" algn="ctr">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282" name="TextBox 15"/>
          <p:cNvSpPr txBox="1">
            <a:spLocks noChangeArrowheads="1"/>
          </p:cNvSpPr>
          <p:nvPr/>
        </p:nvSpPr>
        <p:spPr bwMode="auto">
          <a:xfrm>
            <a:off x="731838" y="5481638"/>
            <a:ext cx="1173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dirty="0"/>
              <a:t>12 inch</a:t>
            </a:r>
          </a:p>
          <a:p>
            <a:pPr eaLnBrk="1" hangingPunct="1">
              <a:spcBef>
                <a:spcPct val="0"/>
              </a:spcBef>
              <a:buFontTx/>
              <a:buNone/>
            </a:pPr>
            <a:r>
              <a:rPr lang="en-US" altLang="en-US" sz="2000" dirty="0"/>
              <a:t>thickness</a:t>
            </a:r>
          </a:p>
        </p:txBody>
      </p:sp>
      <p:sp>
        <p:nvSpPr>
          <p:cNvPr id="54283" name="TextBox 19"/>
          <p:cNvSpPr txBox="1">
            <a:spLocks noChangeArrowheads="1"/>
          </p:cNvSpPr>
          <p:nvPr/>
        </p:nvSpPr>
        <p:spPr bwMode="auto">
          <a:xfrm>
            <a:off x="5249863" y="5310188"/>
            <a:ext cx="1400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dirty="0"/>
              <a:t>4 inches</a:t>
            </a:r>
          </a:p>
        </p:txBody>
      </p:sp>
      <p:sp>
        <p:nvSpPr>
          <p:cNvPr id="54284" name="TextBox 20"/>
          <p:cNvSpPr txBox="1">
            <a:spLocks noChangeArrowheads="1"/>
          </p:cNvSpPr>
          <p:nvPr/>
        </p:nvSpPr>
        <p:spPr bwMode="auto">
          <a:xfrm>
            <a:off x="5249863" y="5610225"/>
            <a:ext cx="1400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dirty="0"/>
              <a:t>4 inches</a:t>
            </a:r>
          </a:p>
        </p:txBody>
      </p:sp>
      <p:sp>
        <p:nvSpPr>
          <p:cNvPr id="54285" name="TextBox 21"/>
          <p:cNvSpPr txBox="1">
            <a:spLocks noChangeArrowheads="1"/>
          </p:cNvSpPr>
          <p:nvPr/>
        </p:nvSpPr>
        <p:spPr bwMode="auto">
          <a:xfrm>
            <a:off x="5253038" y="5915025"/>
            <a:ext cx="1400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dirty="0"/>
              <a:t>4 inches</a:t>
            </a:r>
          </a:p>
        </p:txBody>
      </p:sp>
      <p:sp>
        <p:nvSpPr>
          <p:cNvPr id="54286" name="TextBox 22"/>
          <p:cNvSpPr txBox="1">
            <a:spLocks noChangeArrowheads="1"/>
          </p:cNvSpPr>
          <p:nvPr/>
        </p:nvSpPr>
        <p:spPr bwMode="auto">
          <a:xfrm>
            <a:off x="6834188" y="5472113"/>
            <a:ext cx="1400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dirty="0"/>
              <a:t>8 inches effective</a:t>
            </a:r>
          </a:p>
        </p:txBody>
      </p:sp>
      <p:sp>
        <p:nvSpPr>
          <p:cNvPr id="17"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4FB219AB-4134-4818-980F-3B40ED31F75C}" type="slidenum">
              <a:rPr lang="en-US" altLang="zh-CN" sz="1200" smtClean="0">
                <a:latin typeface="+mn-lt"/>
              </a:rPr>
              <a:pPr eaLnBrk="1" hangingPunct="1">
                <a:spcBef>
                  <a:spcPct val="0"/>
                </a:spcBef>
                <a:buFontTx/>
                <a:buNone/>
                <a:defRPr/>
              </a:pPr>
              <a:t>55</a:t>
            </a:fld>
            <a:endParaRPr lang="en-US" altLang="zh-CN" sz="1200" dirty="0" smtClean="0">
              <a:latin typeface="+mn-lt"/>
            </a:endParaRPr>
          </a:p>
        </p:txBody>
      </p:sp>
      <p:sp>
        <p:nvSpPr>
          <p:cNvPr id="16" name="Rectangle 15"/>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4"/>
          <p:cNvSpPr txBox="1">
            <a:spLocks noChangeArrowheads="1"/>
          </p:cNvSpPr>
          <p:nvPr/>
        </p:nvSpPr>
        <p:spPr bwMode="auto">
          <a:xfrm>
            <a:off x="0" y="334963"/>
            <a:ext cx="9144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3600" b="1" dirty="0" smtClean="0">
                <a:latin typeface="+mj-lt"/>
                <a:cs typeface="+mn-cs"/>
              </a:rPr>
              <a:t>The Exposed Surface of the Material</a:t>
            </a:r>
            <a:endParaRPr lang="en-US" sz="3600" b="1" dirty="0">
              <a:latin typeface="+mj-lt"/>
              <a:cs typeface="+mn-cs"/>
            </a:endParaRPr>
          </a:p>
        </p:txBody>
      </p:sp>
      <p:sp>
        <p:nvSpPr>
          <p:cNvPr id="6" name="TextBox 5"/>
          <p:cNvSpPr txBox="1"/>
          <p:nvPr/>
        </p:nvSpPr>
        <p:spPr>
          <a:xfrm>
            <a:off x="530225" y="1254125"/>
            <a:ext cx="7010400" cy="830263"/>
          </a:xfrm>
          <a:prstGeom prst="rect">
            <a:avLst/>
          </a:prstGeom>
          <a:noFill/>
        </p:spPr>
        <p:txBody>
          <a:bodyPr>
            <a:spAutoFit/>
          </a:bodyPr>
          <a:lstStyle/>
          <a:p>
            <a:pPr fontAlgn="auto">
              <a:spcBef>
                <a:spcPts val="0"/>
              </a:spcBef>
              <a:spcAft>
                <a:spcPts val="0"/>
              </a:spcAft>
              <a:defRPr/>
            </a:pPr>
            <a:endParaRPr lang="en-US" sz="2400" dirty="0">
              <a:latin typeface="+mn-lt"/>
              <a:cs typeface="+mn-cs"/>
            </a:endParaRPr>
          </a:p>
          <a:p>
            <a:pPr marL="342900" indent="-342900" fontAlgn="auto">
              <a:spcBef>
                <a:spcPts val="0"/>
              </a:spcBef>
              <a:spcAft>
                <a:spcPts val="0"/>
              </a:spcAft>
              <a:buFont typeface="Arial" pitchFamily="34" charset="0"/>
              <a:buChar char="•"/>
              <a:defRPr/>
            </a:pPr>
            <a:endParaRPr lang="en-US" sz="2400" dirty="0">
              <a:latin typeface="+mn-lt"/>
              <a:cs typeface="+mn-cs"/>
            </a:endParaRPr>
          </a:p>
        </p:txBody>
      </p:sp>
      <p:sp>
        <p:nvSpPr>
          <p:cNvPr id="55300" name="TextBox 7"/>
          <p:cNvSpPr txBox="1">
            <a:spLocks noChangeArrowheads="1"/>
          </p:cNvSpPr>
          <p:nvPr/>
        </p:nvSpPr>
        <p:spPr bwMode="auto">
          <a:xfrm>
            <a:off x="682625" y="1101725"/>
            <a:ext cx="74850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t>The corollary is that increasing the exposed surface area increases the thermal efficiency of the material.</a:t>
            </a:r>
          </a:p>
        </p:txBody>
      </p:sp>
      <p:pic>
        <p:nvPicPr>
          <p:cNvPr id="55301"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17838" y="2119313"/>
            <a:ext cx="2814637"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2" name="TextBox 23"/>
          <p:cNvSpPr txBox="1">
            <a:spLocks noChangeArrowheads="1"/>
          </p:cNvSpPr>
          <p:nvPr/>
        </p:nvSpPr>
        <p:spPr bwMode="auto">
          <a:xfrm>
            <a:off x="842963" y="5292725"/>
            <a:ext cx="7483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t>Steel decking has a high rate of thermal transmission and does not adversely impact the energy transfer.</a:t>
            </a:r>
          </a:p>
        </p:txBody>
      </p:sp>
      <p:sp>
        <p:nvSpPr>
          <p:cNvPr id="9"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60906932-7A51-4157-A0C4-1E2437650448}" type="slidenum">
              <a:rPr lang="en-US" altLang="zh-CN" sz="1200" smtClean="0">
                <a:latin typeface="+mn-lt"/>
              </a:rPr>
              <a:pPr eaLnBrk="1" hangingPunct="1">
                <a:spcBef>
                  <a:spcPct val="0"/>
                </a:spcBef>
                <a:buFontTx/>
                <a:buNone/>
                <a:defRPr/>
              </a:pPr>
              <a:t>56</a:t>
            </a:fld>
            <a:endParaRPr lang="en-US" altLang="zh-CN" sz="1200" dirty="0" smtClean="0">
              <a:latin typeface="+mn-lt"/>
            </a:endParaRPr>
          </a:p>
        </p:txBody>
      </p:sp>
      <p:sp>
        <p:nvSpPr>
          <p:cNvPr id="8" name="Rectangle 7"/>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11"/>
          <p:cNvGrpSpPr>
            <a:grpSpLocks/>
          </p:cNvGrpSpPr>
          <p:nvPr/>
        </p:nvGrpSpPr>
        <p:grpSpPr bwMode="auto">
          <a:xfrm>
            <a:off x="700314" y="1264712"/>
            <a:ext cx="7134225" cy="4999037"/>
            <a:chOff x="-306" y="1368"/>
            <a:chExt cx="4494" cy="3149"/>
          </a:xfrm>
        </p:grpSpPr>
        <p:sp>
          <p:nvSpPr>
            <p:cNvPr id="56328" name="Text Box 4"/>
            <p:cNvSpPr txBox="1">
              <a:spLocks noChangeArrowheads="1"/>
            </p:cNvSpPr>
            <p:nvPr/>
          </p:nvSpPr>
          <p:spPr bwMode="auto">
            <a:xfrm>
              <a:off x="2437" y="2235"/>
              <a:ext cx="1497" cy="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dirty="0">
                  <a:solidFill>
                    <a:srgbClr val="000000"/>
                  </a:solidFill>
                </a:rPr>
                <a:t>Building Modification and Reuse</a:t>
              </a:r>
              <a:endParaRPr lang="en-US" altLang="en-US" sz="2800" dirty="0"/>
            </a:p>
          </p:txBody>
        </p:sp>
        <p:sp>
          <p:nvSpPr>
            <p:cNvPr id="56329" name="Text Box 5"/>
            <p:cNvSpPr txBox="1">
              <a:spLocks noChangeArrowheads="1"/>
            </p:cNvSpPr>
            <p:nvPr/>
          </p:nvSpPr>
          <p:spPr bwMode="auto">
            <a:xfrm>
              <a:off x="2316" y="1368"/>
              <a:ext cx="1872" cy="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dirty="0">
                  <a:solidFill>
                    <a:srgbClr val="000000"/>
                  </a:solidFill>
                </a:rPr>
                <a:t>Building Operation</a:t>
              </a:r>
              <a:endParaRPr lang="en-US" altLang="en-US" sz="2800" dirty="0"/>
            </a:p>
          </p:txBody>
        </p:sp>
        <p:sp>
          <p:nvSpPr>
            <p:cNvPr id="56330" name="Line 6"/>
            <p:cNvSpPr>
              <a:spLocks noChangeShapeType="1"/>
            </p:cNvSpPr>
            <p:nvPr/>
          </p:nvSpPr>
          <p:spPr bwMode="auto">
            <a:xfrm>
              <a:off x="3031" y="1685"/>
              <a:ext cx="0" cy="576"/>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56331" name="Line 7"/>
            <p:cNvSpPr>
              <a:spLocks noChangeShapeType="1"/>
            </p:cNvSpPr>
            <p:nvPr/>
          </p:nvSpPr>
          <p:spPr bwMode="auto">
            <a:xfrm flipV="1">
              <a:off x="3186" y="1661"/>
              <a:ext cx="0" cy="576"/>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56332" name="Text Box 8"/>
            <p:cNvSpPr txBox="1">
              <a:spLocks noChangeArrowheads="1"/>
            </p:cNvSpPr>
            <p:nvPr/>
          </p:nvSpPr>
          <p:spPr bwMode="auto">
            <a:xfrm>
              <a:off x="-306" y="3065"/>
              <a:ext cx="2461" cy="14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dirty="0">
                  <a:solidFill>
                    <a:srgbClr val="000000"/>
                  </a:solidFill>
                </a:rPr>
                <a:t>Steel framing systems are easily adaptable when it comes to building expansion or adaptive reuse projects.  </a:t>
              </a:r>
              <a:endParaRPr lang="en-US" altLang="en-US" sz="2800" dirty="0"/>
            </a:p>
          </p:txBody>
        </p:sp>
      </p:grpSp>
      <p:sp>
        <p:nvSpPr>
          <p:cNvPr id="56323" name="TextBox 11"/>
          <p:cNvSpPr txBox="1">
            <a:spLocks noChangeArrowheads="1"/>
          </p:cNvSpPr>
          <p:nvPr/>
        </p:nvSpPr>
        <p:spPr bwMode="auto">
          <a:xfrm>
            <a:off x="0" y="28575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Adaptability</a:t>
            </a:r>
          </a:p>
        </p:txBody>
      </p:sp>
      <p:pic>
        <p:nvPicPr>
          <p:cNvPr id="563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739" y="3958699"/>
            <a:ext cx="2855462" cy="2283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539" y="1264712"/>
            <a:ext cx="3862388"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lide Number Placeholder 5"/>
          <p:cNvSpPr>
            <a:spLocks noGrp="1"/>
          </p:cNvSpPr>
          <p:nvPr>
            <p:ph type="sldNum" sz="quarter" idx="12"/>
          </p:nvPr>
        </p:nvSpPr>
        <p:spPr bwMode="auto">
          <a:xfrm>
            <a:off x="6807200" y="641350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2913E6C3-C62E-40D6-974C-95D6E09D8B1A}" type="slidenum">
              <a:rPr lang="en-US" altLang="zh-CN" sz="1200" smtClean="0">
                <a:latin typeface="+mn-lt"/>
              </a:rPr>
              <a:pPr eaLnBrk="1" hangingPunct="1">
                <a:spcBef>
                  <a:spcPct val="0"/>
                </a:spcBef>
                <a:buFontTx/>
                <a:buNone/>
                <a:defRPr/>
              </a:pPr>
              <a:t>57</a:t>
            </a:fld>
            <a:endParaRPr lang="en-US" altLang="zh-CN" sz="1200" dirty="0" smtClean="0">
              <a:latin typeface="+mn-lt"/>
            </a:endParaRPr>
          </a:p>
        </p:txBody>
      </p:sp>
      <p:sp>
        <p:nvSpPr>
          <p:cNvPr id="56327" name="TextBox 1"/>
          <p:cNvSpPr txBox="1">
            <a:spLocks noChangeArrowheads="1"/>
          </p:cNvSpPr>
          <p:nvPr/>
        </p:nvSpPr>
        <p:spPr bwMode="auto">
          <a:xfrm>
            <a:off x="4989739" y="6248758"/>
            <a:ext cx="33464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dirty="0"/>
              <a:t>Ottawa Street Power Plant</a:t>
            </a:r>
          </a:p>
          <a:p>
            <a:pPr eaLnBrk="1" hangingPunct="1">
              <a:spcBef>
                <a:spcPct val="0"/>
              </a:spcBef>
              <a:buFontTx/>
              <a:buNone/>
            </a:pPr>
            <a:r>
              <a:rPr lang="en-US" altLang="en-US" sz="1600" dirty="0"/>
              <a:t>Lansing, MI</a:t>
            </a:r>
          </a:p>
        </p:txBody>
      </p:sp>
      <p:sp>
        <p:nvSpPr>
          <p:cNvPr id="13" name="Rectangle 12"/>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951712"/>
            <a:ext cx="3160713" cy="472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00" y="943775"/>
            <a:ext cx="3457575" cy="472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8" name="TextBox 1"/>
          <p:cNvSpPr txBox="1">
            <a:spLocks noChangeArrowheads="1"/>
          </p:cNvSpPr>
          <p:nvPr/>
        </p:nvSpPr>
        <p:spPr bwMode="auto">
          <a:xfrm>
            <a:off x="228600" y="5658650"/>
            <a:ext cx="35210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t>Ottawa Street Power Plant</a:t>
            </a:r>
          </a:p>
          <a:p>
            <a:pPr eaLnBrk="1" hangingPunct="1">
              <a:spcBef>
                <a:spcPct val="0"/>
              </a:spcBef>
              <a:buFontTx/>
              <a:buNone/>
            </a:pPr>
            <a:r>
              <a:rPr lang="en-US" altLang="en-US" sz="2400" dirty="0"/>
              <a:t>Lansing, Michigan</a:t>
            </a:r>
          </a:p>
        </p:txBody>
      </p:sp>
      <p:sp>
        <p:nvSpPr>
          <p:cNvPr id="57349" name="TextBox 18"/>
          <p:cNvSpPr txBox="1">
            <a:spLocks noChangeArrowheads="1"/>
          </p:cNvSpPr>
          <p:nvPr/>
        </p:nvSpPr>
        <p:spPr bwMode="auto">
          <a:xfrm>
            <a:off x="5638800" y="5658650"/>
            <a:ext cx="32750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t>Accident Fund Insurance</a:t>
            </a:r>
          </a:p>
          <a:p>
            <a:pPr eaLnBrk="1" hangingPunct="1">
              <a:spcBef>
                <a:spcPct val="0"/>
              </a:spcBef>
              <a:buFontTx/>
              <a:buNone/>
            </a:pPr>
            <a:r>
              <a:rPr lang="en-US" altLang="en-US" sz="2400" dirty="0"/>
              <a:t>Lansing, Michigan</a:t>
            </a:r>
          </a:p>
        </p:txBody>
      </p:sp>
      <p:pic>
        <p:nvPicPr>
          <p:cNvPr id="573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5525" y="1439075"/>
            <a:ext cx="2987675" cy="223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5"/>
          <p:cNvSpPr>
            <a:spLocks noGrp="1"/>
          </p:cNvSpPr>
          <p:nvPr>
            <p:ph type="sldNum" sz="quarter" idx="12"/>
          </p:nvPr>
        </p:nvSpPr>
        <p:spPr bwMode="auto">
          <a:xfrm>
            <a:off x="6780213" y="64230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2312DCB0-7A49-497E-99F1-729B255FBA10}" type="slidenum">
              <a:rPr lang="en-US" altLang="zh-CN" sz="1200" smtClean="0">
                <a:latin typeface="+mn-lt"/>
              </a:rPr>
              <a:pPr eaLnBrk="1" hangingPunct="1">
                <a:spcBef>
                  <a:spcPct val="0"/>
                </a:spcBef>
                <a:buFontTx/>
                <a:buNone/>
                <a:defRPr/>
              </a:pPr>
              <a:t>58</a:t>
            </a:fld>
            <a:endParaRPr lang="en-US" altLang="zh-CN" sz="1200" dirty="0" smtClean="0">
              <a:latin typeface="+mn-lt"/>
            </a:endParaRPr>
          </a:p>
        </p:txBody>
      </p:sp>
      <p:sp>
        <p:nvSpPr>
          <p:cNvPr id="57352" name="TextBox 11"/>
          <p:cNvSpPr txBox="1">
            <a:spLocks noChangeArrowheads="1"/>
          </p:cNvSpPr>
          <p:nvPr/>
        </p:nvSpPr>
        <p:spPr bwMode="auto">
          <a:xfrm>
            <a:off x="0" y="28575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Adaptability</a:t>
            </a:r>
          </a:p>
        </p:txBody>
      </p:sp>
      <p:cxnSp>
        <p:nvCxnSpPr>
          <p:cNvPr id="3" name="Straight Arrow Connector 2"/>
          <p:cNvCxnSpPr/>
          <p:nvPr/>
        </p:nvCxnSpPr>
        <p:spPr>
          <a:xfrm>
            <a:off x="3749675" y="5904712"/>
            <a:ext cx="1889125" cy="0"/>
          </a:xfrm>
          <a:prstGeom prst="straightConnector1">
            <a:avLst/>
          </a:prstGeom>
          <a:ln w="76200">
            <a:solidFill>
              <a:srgbClr val="0058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496066" y="5904712"/>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18"/>
          <p:cNvGrpSpPr>
            <a:grpSpLocks/>
          </p:cNvGrpSpPr>
          <p:nvPr/>
        </p:nvGrpSpPr>
        <p:grpSpPr bwMode="auto">
          <a:xfrm>
            <a:off x="457200" y="1295400"/>
            <a:ext cx="8915400" cy="4291013"/>
            <a:chOff x="690" y="768"/>
            <a:chExt cx="5345" cy="2277"/>
          </a:xfrm>
        </p:grpSpPr>
        <p:sp>
          <p:nvSpPr>
            <p:cNvPr id="58373" name="Text Box 4"/>
            <p:cNvSpPr txBox="1">
              <a:spLocks noChangeArrowheads="1"/>
            </p:cNvSpPr>
            <p:nvPr/>
          </p:nvSpPr>
          <p:spPr bwMode="auto">
            <a:xfrm>
              <a:off x="1776" y="2112"/>
              <a:ext cx="1752" cy="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dirty="0">
                  <a:solidFill>
                    <a:srgbClr val="000000"/>
                  </a:solidFill>
                </a:rPr>
                <a:t>Deconstruction</a:t>
              </a:r>
              <a:endParaRPr lang="en-US" altLang="en-US" sz="2400" dirty="0"/>
            </a:p>
          </p:txBody>
        </p:sp>
        <p:sp>
          <p:nvSpPr>
            <p:cNvPr id="58374" name="Text Box 5"/>
            <p:cNvSpPr txBox="1">
              <a:spLocks noChangeArrowheads="1"/>
            </p:cNvSpPr>
            <p:nvPr/>
          </p:nvSpPr>
          <p:spPr bwMode="auto">
            <a:xfrm>
              <a:off x="2137" y="2750"/>
              <a:ext cx="1968" cy="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dirty="0">
                  <a:solidFill>
                    <a:srgbClr val="000000"/>
                  </a:solidFill>
                </a:rPr>
                <a:t>Building Operation</a:t>
              </a:r>
              <a:endParaRPr lang="en-US" altLang="en-US" sz="2800" dirty="0"/>
            </a:p>
          </p:txBody>
        </p:sp>
        <p:sp>
          <p:nvSpPr>
            <p:cNvPr id="58375" name="Line 6"/>
            <p:cNvSpPr>
              <a:spLocks noChangeShapeType="1"/>
            </p:cNvSpPr>
            <p:nvPr/>
          </p:nvSpPr>
          <p:spPr bwMode="auto">
            <a:xfrm flipH="1" flipV="1">
              <a:off x="2448" y="2352"/>
              <a:ext cx="360" cy="336"/>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58376" name="Line 7"/>
            <p:cNvSpPr>
              <a:spLocks noChangeShapeType="1"/>
            </p:cNvSpPr>
            <p:nvPr/>
          </p:nvSpPr>
          <p:spPr bwMode="auto">
            <a:xfrm flipV="1">
              <a:off x="2724" y="1440"/>
              <a:ext cx="1884" cy="708"/>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pic>
          <p:nvPicPr>
            <p:cNvPr id="58377"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6" y="1536"/>
              <a:ext cx="1296" cy="3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8378" name="Line 9"/>
            <p:cNvSpPr>
              <a:spLocks noChangeShapeType="1"/>
            </p:cNvSpPr>
            <p:nvPr/>
          </p:nvSpPr>
          <p:spPr bwMode="auto">
            <a:xfrm flipH="1" flipV="1">
              <a:off x="1968" y="1872"/>
              <a:ext cx="312" cy="288"/>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58379" name="Text Box 10"/>
            <p:cNvSpPr txBox="1">
              <a:spLocks noChangeArrowheads="1"/>
            </p:cNvSpPr>
            <p:nvPr/>
          </p:nvSpPr>
          <p:spPr bwMode="auto">
            <a:xfrm>
              <a:off x="2448" y="768"/>
              <a:ext cx="1699" cy="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000000"/>
                  </a:solidFill>
                </a:rPr>
                <a:t>Structural steel has an industry average recycling rate of 98%.</a:t>
              </a:r>
              <a:endParaRPr lang="en-US" altLang="en-US" sz="2400" dirty="0"/>
            </a:p>
          </p:txBody>
        </p:sp>
        <p:sp>
          <p:nvSpPr>
            <p:cNvPr id="58380" name="Text Box 11"/>
            <p:cNvSpPr txBox="1">
              <a:spLocks noChangeArrowheads="1"/>
            </p:cNvSpPr>
            <p:nvPr/>
          </p:nvSpPr>
          <p:spPr bwMode="auto">
            <a:xfrm>
              <a:off x="3979" y="1736"/>
              <a:ext cx="2056" cy="1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000000"/>
                  </a:solidFill>
                </a:rPr>
                <a:t>Beams and columns removed from a building can be re-fabricated for use in new structures without having to be melted and rolled.</a:t>
              </a:r>
              <a:endParaRPr lang="en-US" altLang="en-US" sz="2400" dirty="0"/>
            </a:p>
          </p:txBody>
        </p:sp>
        <p:sp>
          <p:nvSpPr>
            <p:cNvPr id="58381" name="Text Box 12"/>
            <p:cNvSpPr txBox="1">
              <a:spLocks noChangeArrowheads="1"/>
            </p:cNvSpPr>
            <p:nvPr/>
          </p:nvSpPr>
          <p:spPr bwMode="auto">
            <a:xfrm>
              <a:off x="4608" y="1248"/>
              <a:ext cx="110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dirty="0">
                  <a:solidFill>
                    <a:srgbClr val="000000"/>
                  </a:solidFill>
                </a:rPr>
                <a:t>Fabrication</a:t>
              </a:r>
              <a:endParaRPr lang="en-US" altLang="en-US" sz="2400" dirty="0"/>
            </a:p>
          </p:txBody>
        </p:sp>
        <p:sp>
          <p:nvSpPr>
            <p:cNvPr id="58382" name="Text Box 13"/>
            <p:cNvSpPr txBox="1">
              <a:spLocks noChangeArrowheads="1"/>
            </p:cNvSpPr>
            <p:nvPr/>
          </p:nvSpPr>
          <p:spPr bwMode="auto">
            <a:xfrm>
              <a:off x="690" y="1080"/>
              <a:ext cx="1590" cy="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dirty="0">
                  <a:solidFill>
                    <a:srgbClr val="000000"/>
                  </a:solidFill>
                </a:rPr>
                <a:t>Scrap</a:t>
              </a:r>
              <a:r>
                <a:rPr lang="en-US" altLang="en-US" sz="2400" b="1" dirty="0">
                  <a:solidFill>
                    <a:srgbClr val="000000"/>
                  </a:solidFill>
                </a:rPr>
                <a:t> </a:t>
              </a:r>
              <a:r>
                <a:rPr lang="en-US" altLang="en-US" sz="2800" b="1" dirty="0">
                  <a:solidFill>
                    <a:srgbClr val="000000"/>
                  </a:solidFill>
                </a:rPr>
                <a:t>Collection</a:t>
              </a:r>
              <a:endParaRPr lang="en-US" altLang="en-US" sz="2400" dirty="0"/>
            </a:p>
          </p:txBody>
        </p:sp>
        <p:sp>
          <p:nvSpPr>
            <p:cNvPr id="58383" name="Line 14"/>
            <p:cNvSpPr>
              <a:spLocks noChangeShapeType="1"/>
            </p:cNvSpPr>
            <p:nvPr/>
          </p:nvSpPr>
          <p:spPr bwMode="auto">
            <a:xfrm flipH="1" flipV="1">
              <a:off x="1488" y="1344"/>
              <a:ext cx="360" cy="384"/>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grpSp>
      <p:sp>
        <p:nvSpPr>
          <p:cNvPr id="58371" name="TextBox 18"/>
          <p:cNvSpPr txBox="1">
            <a:spLocks noChangeArrowheads="1"/>
          </p:cNvSpPr>
          <p:nvPr/>
        </p:nvSpPr>
        <p:spPr bwMode="auto">
          <a:xfrm>
            <a:off x="0" y="28575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Deconstruction</a:t>
            </a:r>
          </a:p>
        </p:txBody>
      </p:sp>
      <p:sp>
        <p:nvSpPr>
          <p:cNvPr id="21"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B434AE1B-E843-4275-BC0B-371960198AA5}" type="slidenum">
              <a:rPr lang="en-US" altLang="zh-CN" sz="1200" smtClean="0">
                <a:latin typeface="+mn-lt"/>
              </a:rPr>
              <a:pPr eaLnBrk="1" hangingPunct="1">
                <a:spcBef>
                  <a:spcPct val="0"/>
                </a:spcBef>
                <a:buFontTx/>
                <a:buNone/>
                <a:defRPr/>
              </a:pPr>
              <a:t>59</a:t>
            </a:fld>
            <a:endParaRPr lang="en-US" altLang="zh-CN" sz="1200" dirty="0" smtClean="0">
              <a:latin typeface="+mn-lt"/>
            </a:endParaRPr>
          </a:p>
        </p:txBody>
      </p:sp>
      <p:sp>
        <p:nvSpPr>
          <p:cNvPr id="16" name="Rectangle 15"/>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50800" y="304800"/>
            <a:ext cx="8128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ea typeface="65 Helvetica Medium"/>
                <a:cs typeface="65 Helvetica Medium"/>
              </a:rPr>
              <a:t>Structural Steel &amp; Sustainability</a:t>
            </a:r>
          </a:p>
        </p:txBody>
      </p:sp>
      <p:sp>
        <p:nvSpPr>
          <p:cNvPr id="3" name="TextBox 2"/>
          <p:cNvSpPr txBox="1"/>
          <p:nvPr/>
        </p:nvSpPr>
        <p:spPr>
          <a:xfrm>
            <a:off x="444500" y="1143000"/>
            <a:ext cx="8077200" cy="5262979"/>
          </a:xfrm>
          <a:prstGeom prst="rect">
            <a:avLst/>
          </a:prstGeom>
          <a:noFill/>
        </p:spPr>
        <p:txBody>
          <a:bodyPr wrap="square" rtlCol="0">
            <a:spAutoFit/>
          </a:bodyPr>
          <a:lstStyle/>
          <a:p>
            <a:pPr algn="just" fontAlgn="auto">
              <a:spcBef>
                <a:spcPts val="0"/>
              </a:spcBef>
              <a:spcAft>
                <a:spcPts val="0"/>
              </a:spcAft>
              <a:defRPr/>
            </a:pPr>
            <a:r>
              <a:rPr lang="en-US" sz="2800" dirty="0" smtClean="0"/>
              <a:t>This presentation is Part 1 of 3 on Structural Steel &amp; Sustainability titled Structural </a:t>
            </a:r>
            <a:r>
              <a:rPr lang="en-US" sz="2800" dirty="0"/>
              <a:t>Steel &amp; </a:t>
            </a:r>
            <a:r>
              <a:rPr lang="en-US" sz="2800" dirty="0" smtClean="0"/>
              <a:t>Sustainability 101: Introduction to Sustainability and Structural </a:t>
            </a:r>
            <a:r>
              <a:rPr lang="en-US" sz="2800" dirty="0"/>
              <a:t>S</a:t>
            </a:r>
            <a:r>
              <a:rPr lang="en-US" sz="2800" dirty="0" smtClean="0"/>
              <a:t>teel. Parts 2 and 3 of the presentation are covered in the following separate presentations on the AISC Teaching Aids website:</a:t>
            </a:r>
          </a:p>
          <a:p>
            <a:pPr lvl="1" algn="just" fontAlgn="auto">
              <a:spcBef>
                <a:spcPts val="0"/>
              </a:spcBef>
              <a:spcAft>
                <a:spcPts val="0"/>
              </a:spcAft>
              <a:defRPr/>
            </a:pPr>
            <a:endParaRPr lang="en-US" sz="2800" dirty="0"/>
          </a:p>
          <a:p>
            <a:pPr algn="just" fontAlgn="auto">
              <a:spcBef>
                <a:spcPts val="0"/>
              </a:spcBef>
              <a:spcAft>
                <a:spcPts val="0"/>
              </a:spcAft>
              <a:defRPr/>
            </a:pPr>
            <a:r>
              <a:rPr lang="en-US" sz="2800" dirty="0" smtClean="0"/>
              <a:t>Part 2 of 3 - Structural </a:t>
            </a:r>
            <a:r>
              <a:rPr lang="en-US" sz="2800" dirty="0"/>
              <a:t>Steel &amp; Sustainability </a:t>
            </a:r>
            <a:r>
              <a:rPr lang="en-US" sz="2800" dirty="0" smtClean="0"/>
              <a:t>201: Codes</a:t>
            </a:r>
            <a:r>
              <a:rPr lang="en-US" sz="2800" dirty="0"/>
              <a:t>, Standards &amp; Rating Systems</a:t>
            </a:r>
          </a:p>
          <a:p>
            <a:pPr lvl="1" algn="just" fontAlgn="auto">
              <a:spcBef>
                <a:spcPts val="0"/>
              </a:spcBef>
              <a:spcAft>
                <a:spcPts val="0"/>
              </a:spcAft>
              <a:defRPr/>
            </a:pPr>
            <a:endParaRPr lang="en-US" sz="2800" dirty="0"/>
          </a:p>
          <a:p>
            <a:pPr algn="just" fontAlgn="auto">
              <a:spcBef>
                <a:spcPts val="0"/>
              </a:spcBef>
              <a:spcAft>
                <a:spcPts val="0"/>
              </a:spcAft>
              <a:defRPr/>
            </a:pPr>
            <a:r>
              <a:rPr lang="en-US" sz="2800" dirty="0" smtClean="0"/>
              <a:t>Part 3 of 3 - Structural </a:t>
            </a:r>
            <a:r>
              <a:rPr lang="en-US" sz="2800" dirty="0"/>
              <a:t>Steel &amp; Sustainability </a:t>
            </a:r>
            <a:r>
              <a:rPr lang="en-US" sz="2800" dirty="0" smtClean="0"/>
              <a:t>301: Structural </a:t>
            </a:r>
            <a:r>
              <a:rPr lang="en-US" sz="2800" dirty="0"/>
              <a:t>Steel &amp; Thermal Considerations</a:t>
            </a:r>
          </a:p>
        </p:txBody>
      </p:sp>
      <p:sp>
        <p:nvSpPr>
          <p:cNvPr id="4" name="Slide Number Placeholder 5"/>
          <p:cNvSpPr>
            <a:spLocks noGrp="1"/>
          </p:cNvSpPr>
          <p:nvPr>
            <p:ph type="sldNum" sz="quarter" idx="12"/>
          </p:nvPr>
        </p:nvSpPr>
        <p:spPr bwMode="auto">
          <a:xfrm>
            <a:off x="6553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39809ADE-89C7-42F1-9B61-0E1FAC19CFFE}" type="slidenum">
              <a:rPr lang="en-US" altLang="zh-CN" sz="1200" smtClean="0">
                <a:latin typeface="+mn-lt"/>
              </a:rPr>
              <a:pPr eaLnBrk="1" hangingPunct="1">
                <a:spcBef>
                  <a:spcPct val="0"/>
                </a:spcBef>
                <a:buFontTx/>
                <a:buNone/>
                <a:defRPr/>
              </a:pPr>
              <a:t>6</a:t>
            </a:fld>
            <a:endParaRPr lang="en-US" altLang="zh-CN" sz="1200" dirty="0" smtClean="0">
              <a:latin typeface="+mn-lt"/>
            </a:endParaRPr>
          </a:p>
        </p:txBody>
      </p:sp>
    </p:spTree>
    <p:extLst>
      <p:ext uri="{BB962C8B-B14F-4D97-AF65-F5344CB8AC3E}">
        <p14:creationId xmlns:p14="http://schemas.microsoft.com/office/powerpoint/2010/main" val="15546781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1997075"/>
            <a:ext cx="4572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5" name="Picture 3" descr="\\aiscfile\users\john\Advertising\recycle 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188" y="1143000"/>
            <a:ext cx="3913187" cy="500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79081CA1-0118-4853-926E-0E7797A37755}" type="slidenum">
              <a:rPr lang="en-US" altLang="zh-CN" sz="1200" smtClean="0">
                <a:latin typeface="+mn-lt"/>
              </a:rPr>
              <a:pPr eaLnBrk="1" hangingPunct="1">
                <a:spcBef>
                  <a:spcPct val="0"/>
                </a:spcBef>
                <a:buFontTx/>
                <a:buNone/>
                <a:defRPr/>
              </a:pPr>
              <a:t>60</a:t>
            </a:fld>
            <a:endParaRPr lang="en-US" altLang="zh-CN" sz="1200" dirty="0" smtClean="0">
              <a:latin typeface="+mn-lt"/>
            </a:endParaRPr>
          </a:p>
        </p:txBody>
      </p:sp>
      <p:sp>
        <p:nvSpPr>
          <p:cNvPr id="59397" name="TextBox 18"/>
          <p:cNvSpPr txBox="1">
            <a:spLocks noChangeArrowheads="1"/>
          </p:cNvSpPr>
          <p:nvPr/>
        </p:nvSpPr>
        <p:spPr bwMode="auto">
          <a:xfrm>
            <a:off x="0" y="28575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Deconstruction</a:t>
            </a:r>
          </a:p>
        </p:txBody>
      </p:sp>
      <p:sp>
        <p:nvSpPr>
          <p:cNvPr id="7" name="Rectangle 6"/>
          <p:cNvSpPr/>
          <p:nvPr/>
        </p:nvSpPr>
        <p:spPr>
          <a:xfrm>
            <a:off x="7467600" y="6143625"/>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910D8EC2-A990-4485-B2FB-C8D3203BA5DE}" type="slidenum">
              <a:rPr lang="en-US" altLang="zh-CN" sz="1200" smtClean="0">
                <a:latin typeface="+mn-lt"/>
              </a:rPr>
              <a:pPr eaLnBrk="1" hangingPunct="1">
                <a:spcBef>
                  <a:spcPct val="0"/>
                </a:spcBef>
                <a:buFontTx/>
                <a:buNone/>
                <a:defRPr/>
              </a:pPr>
              <a:t>61</a:t>
            </a:fld>
            <a:endParaRPr lang="en-US" altLang="zh-CN" sz="1200" dirty="0" smtClean="0">
              <a:latin typeface="+mn-lt"/>
            </a:endParaRPr>
          </a:p>
        </p:txBody>
      </p:sp>
      <p:sp>
        <p:nvSpPr>
          <p:cNvPr id="2" name="Title 1"/>
          <p:cNvSpPr>
            <a:spLocks noGrp="1"/>
          </p:cNvSpPr>
          <p:nvPr>
            <p:ph type="title" idx="4294967295"/>
          </p:nvPr>
        </p:nvSpPr>
        <p:spPr>
          <a:xfrm>
            <a:off x="0" y="0"/>
            <a:ext cx="8229600" cy="838200"/>
          </a:xfrm>
        </p:spPr>
        <p:txBody>
          <a:bodyPr/>
          <a:lstStyle/>
          <a:p>
            <a:r>
              <a:rPr lang="en-US" dirty="0" smtClean="0"/>
              <a:t>Resources</a:t>
            </a:r>
            <a:endParaRPr lang="en-US" dirty="0"/>
          </a:p>
        </p:txBody>
      </p:sp>
      <p:sp>
        <p:nvSpPr>
          <p:cNvPr id="4" name="Rectangle 3"/>
          <p:cNvSpPr/>
          <p:nvPr/>
        </p:nvSpPr>
        <p:spPr>
          <a:xfrm>
            <a:off x="182880" y="990600"/>
            <a:ext cx="8610600" cy="5509200"/>
          </a:xfrm>
          <a:prstGeom prst="rect">
            <a:avLst/>
          </a:prstGeom>
        </p:spPr>
        <p:txBody>
          <a:bodyPr wrap="square">
            <a:spAutoFit/>
          </a:bodyPr>
          <a:lstStyle/>
          <a:p>
            <a:pPr>
              <a:defRPr/>
            </a:pPr>
            <a:endParaRPr lang="en-US" altLang="en-US" sz="1600" dirty="0"/>
          </a:p>
          <a:p>
            <a:pPr>
              <a:defRPr/>
            </a:pPr>
            <a:r>
              <a:rPr lang="en-US" sz="1600" dirty="0" smtClean="0"/>
              <a:t>“</a:t>
            </a:r>
            <a:r>
              <a:rPr lang="en-US" sz="1600" dirty="0"/>
              <a:t>A Complete Fabrication,” </a:t>
            </a:r>
            <a:r>
              <a:rPr lang="en-US" altLang="en-US" sz="1600" dirty="0"/>
              <a:t>Modern Steel Construction March 2008 Issue.</a:t>
            </a:r>
            <a:endParaRPr lang="en-US" sz="1600" dirty="0"/>
          </a:p>
          <a:p>
            <a:pPr>
              <a:defRPr/>
            </a:pPr>
            <a:r>
              <a:rPr lang="en-US" altLang="en-US" sz="1600" dirty="0"/>
              <a:t>(</a:t>
            </a:r>
            <a:r>
              <a:rPr lang="en-US" altLang="en-US" sz="1600" dirty="0">
                <a:hlinkClick r:id="rId2"/>
              </a:rPr>
              <a:t>http://www.modernsteel.com/Uploads/Issues/March_2008/032008_30775_cives_web.pdf</a:t>
            </a:r>
            <a:r>
              <a:rPr lang="en-US" altLang="en-US" sz="1600" dirty="0"/>
              <a:t>)</a:t>
            </a:r>
          </a:p>
          <a:p>
            <a:pPr>
              <a:defRPr/>
            </a:pPr>
            <a:endParaRPr lang="en-US" altLang="en-US" sz="1600" dirty="0"/>
          </a:p>
          <a:p>
            <a:pPr>
              <a:defRPr/>
            </a:pPr>
            <a:r>
              <a:rPr lang="en-US" altLang="en-US" sz="1600" dirty="0"/>
              <a:t>“A Model Approach,” Modern Steel Construction July 2012 Issue. (</a:t>
            </a:r>
            <a:r>
              <a:rPr lang="en-US" altLang="en-US" sz="1600" dirty="0">
                <a:hlinkClick r:id="rId3"/>
              </a:rPr>
              <a:t>http://www.modernsteel.com/Uploads/Issues/July_2012/072012_model.pdf</a:t>
            </a:r>
            <a:r>
              <a:rPr lang="en-US" altLang="en-US" sz="1600" dirty="0"/>
              <a:t>)</a:t>
            </a:r>
          </a:p>
          <a:p>
            <a:pPr>
              <a:defRPr/>
            </a:pPr>
            <a:endParaRPr lang="en-US" altLang="en-US" sz="1600" dirty="0"/>
          </a:p>
          <a:p>
            <a:pPr>
              <a:defRPr/>
            </a:pPr>
            <a:r>
              <a:rPr lang="en-US" sz="1600" dirty="0" smtClean="0"/>
              <a:t>AISC Sustainability website </a:t>
            </a:r>
            <a:r>
              <a:rPr lang="en-US" sz="1600" u="sng" dirty="0" smtClean="0">
                <a:hlinkClick r:id="rId4"/>
              </a:rPr>
              <a:t>www.aisc.org/sustainability</a:t>
            </a:r>
            <a:endParaRPr lang="en-US" sz="1600" u="sng" dirty="0" smtClean="0"/>
          </a:p>
          <a:p>
            <a:pPr>
              <a:defRPr/>
            </a:pPr>
            <a:endParaRPr lang="en-US" sz="1600" u="sng" dirty="0"/>
          </a:p>
          <a:p>
            <a:pPr>
              <a:defRPr/>
            </a:pPr>
            <a:r>
              <a:rPr lang="en-US" sz="1600" i="1" dirty="0"/>
              <a:t>ANSI/GBI 01-2010: Green Building Assessment Protocol for Commercial Buildings</a:t>
            </a:r>
            <a:r>
              <a:rPr lang="en-US" sz="1600" dirty="0"/>
              <a:t> (</a:t>
            </a:r>
            <a:r>
              <a:rPr lang="en-US" sz="1600" dirty="0">
                <a:hlinkClick r:id="rId5"/>
              </a:rPr>
              <a:t>http://www.thegbi.org/about-gbi/ANSI-GBI-standards-document.shtml</a:t>
            </a:r>
            <a:r>
              <a:rPr lang="en-US" sz="1600" dirty="0"/>
              <a:t>)</a:t>
            </a:r>
            <a:endParaRPr lang="en-US" altLang="en-US" sz="1600" dirty="0"/>
          </a:p>
          <a:p>
            <a:pPr>
              <a:defRPr/>
            </a:pPr>
            <a:endParaRPr lang="en-US" altLang="en-US" sz="1600" dirty="0"/>
          </a:p>
          <a:p>
            <a:pPr>
              <a:defRPr/>
            </a:pPr>
            <a:r>
              <a:rPr lang="en-US" sz="1600" cap="all" dirty="0" smtClean="0"/>
              <a:t>“</a:t>
            </a:r>
            <a:r>
              <a:rPr lang="en-US" sz="1600" cap="all" dirty="0"/>
              <a:t>AT YOUR SERVICE,” </a:t>
            </a:r>
            <a:r>
              <a:rPr lang="en-US" altLang="en-US" sz="1600" dirty="0"/>
              <a:t>Modern Steel Construction August 2006 Issue.</a:t>
            </a:r>
            <a:endParaRPr lang="en-US" sz="1600" cap="all" dirty="0"/>
          </a:p>
          <a:p>
            <a:pPr>
              <a:defRPr/>
            </a:pPr>
            <a:r>
              <a:rPr lang="en-US" altLang="en-US" sz="1600" cap="all" dirty="0"/>
              <a:t>(</a:t>
            </a:r>
            <a:r>
              <a:rPr lang="en-US" altLang="en-US" sz="1600" dirty="0">
                <a:hlinkClick r:id="rId6"/>
              </a:rPr>
              <a:t>http://msc.aisc.org/globalassets/modern-steel/archives/2006/08/2006v08_at_your_service.pdf</a:t>
            </a:r>
            <a:r>
              <a:rPr lang="en-US" altLang="en-US" sz="1600" cap="all" dirty="0"/>
              <a:t>)</a:t>
            </a:r>
            <a:endParaRPr lang="en-US" altLang="en-US" sz="1600" dirty="0"/>
          </a:p>
          <a:p>
            <a:pPr>
              <a:defRPr/>
            </a:pPr>
            <a:endParaRPr lang="en-US" altLang="en-US" sz="1600" u="sng" dirty="0"/>
          </a:p>
          <a:p>
            <a:pPr>
              <a:defRPr/>
            </a:pPr>
            <a:r>
              <a:rPr lang="en-US" sz="1600" dirty="0"/>
              <a:t>Cross, John, “Job Creation in the Fabricated Structural Steel Industry,” AISC White paper</a:t>
            </a:r>
          </a:p>
          <a:p>
            <a:pPr>
              <a:defRPr/>
            </a:pPr>
            <a:r>
              <a:rPr lang="en-US" sz="1600" dirty="0"/>
              <a:t>(</a:t>
            </a:r>
            <a:r>
              <a:rPr lang="en-US" sz="1600" dirty="0">
                <a:hlinkClick r:id="rId7"/>
              </a:rPr>
              <a:t>http://www.aisc.org/WorkArea/linkit.aspx?LinkIdentifier=id&amp;ItemID=33666</a:t>
            </a:r>
            <a:r>
              <a:rPr lang="en-US" sz="1600" dirty="0"/>
              <a:t>)</a:t>
            </a:r>
          </a:p>
          <a:p>
            <a:pPr>
              <a:defRPr/>
            </a:pPr>
            <a:endParaRPr lang="en-US" altLang="en-US" sz="1600" u="sng" dirty="0"/>
          </a:p>
          <a:p>
            <a:pPr>
              <a:defRPr/>
            </a:pPr>
            <a:r>
              <a:rPr lang="en-US" sz="1600" dirty="0" smtClean="0"/>
              <a:t>“Design </a:t>
            </a:r>
            <a:r>
              <a:rPr lang="en-US" sz="1600" dirty="0"/>
              <a:t>for </a:t>
            </a:r>
            <a:r>
              <a:rPr lang="en-US" sz="1600" dirty="0" smtClean="0"/>
              <a:t>Deconstruction,” </a:t>
            </a:r>
            <a:r>
              <a:rPr lang="en-US" altLang="en-US" sz="1600" dirty="0"/>
              <a:t>Modern Steel Construction </a:t>
            </a:r>
            <a:r>
              <a:rPr lang="en-US" altLang="en-US" sz="1600" dirty="0" smtClean="0"/>
              <a:t>June 2004 Issue.</a:t>
            </a:r>
            <a:r>
              <a:rPr lang="en-US" sz="1600" dirty="0" smtClean="0">
                <a:hlinkClick r:id="rId8"/>
              </a:rPr>
              <a:t> </a:t>
            </a:r>
            <a:r>
              <a:rPr lang="en-US" sz="1600" dirty="0"/>
              <a:t>(</a:t>
            </a:r>
            <a:r>
              <a:rPr lang="en-US" altLang="en-US" sz="1600" dirty="0">
                <a:hlinkClick r:id="rId8"/>
              </a:rPr>
              <a:t>http://www.modernsteel.com/Uploads/Issues/June_2004/30730_dfd.pdf</a:t>
            </a:r>
            <a:r>
              <a:rPr lang="en-US" altLang="en-US" sz="1600" dirty="0"/>
              <a:t>)</a:t>
            </a:r>
            <a:endParaRPr lang="en-US" sz="1600" u="sng" dirty="0" smtClean="0"/>
          </a:p>
          <a:p>
            <a:pPr>
              <a:defRPr/>
            </a:pPr>
            <a:endParaRPr lang="en-US" altLang="en-US" sz="1600" dirty="0"/>
          </a:p>
          <a:p>
            <a:pPr>
              <a:defRPr/>
            </a:pPr>
            <a:endParaRPr lang="en-US" altLang="en-US" sz="1600" dirty="0"/>
          </a:p>
        </p:txBody>
      </p:sp>
    </p:spTree>
    <p:extLst>
      <p:ext uri="{BB962C8B-B14F-4D97-AF65-F5344CB8AC3E}">
        <p14:creationId xmlns:p14="http://schemas.microsoft.com/office/powerpoint/2010/main" val="39997270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910D8EC2-A990-4485-B2FB-C8D3203BA5DE}" type="slidenum">
              <a:rPr lang="en-US" altLang="zh-CN" sz="1200" smtClean="0">
                <a:latin typeface="+mn-lt"/>
              </a:rPr>
              <a:pPr eaLnBrk="1" hangingPunct="1">
                <a:spcBef>
                  <a:spcPct val="0"/>
                </a:spcBef>
                <a:buFontTx/>
                <a:buNone/>
                <a:defRPr/>
              </a:pPr>
              <a:t>62</a:t>
            </a:fld>
            <a:endParaRPr lang="en-US" altLang="zh-CN" sz="1200" dirty="0" smtClean="0">
              <a:latin typeface="+mn-lt"/>
            </a:endParaRPr>
          </a:p>
        </p:txBody>
      </p:sp>
      <p:sp>
        <p:nvSpPr>
          <p:cNvPr id="2" name="Title 1"/>
          <p:cNvSpPr>
            <a:spLocks noGrp="1"/>
          </p:cNvSpPr>
          <p:nvPr>
            <p:ph type="title" idx="4294967295"/>
          </p:nvPr>
        </p:nvSpPr>
        <p:spPr>
          <a:xfrm>
            <a:off x="0" y="0"/>
            <a:ext cx="8229600" cy="838200"/>
          </a:xfrm>
        </p:spPr>
        <p:txBody>
          <a:bodyPr/>
          <a:lstStyle/>
          <a:p>
            <a:r>
              <a:rPr lang="en-US" dirty="0" smtClean="0"/>
              <a:t>Resources</a:t>
            </a:r>
            <a:endParaRPr lang="en-US" dirty="0"/>
          </a:p>
        </p:txBody>
      </p:sp>
      <p:sp>
        <p:nvSpPr>
          <p:cNvPr id="4" name="Rectangle 3"/>
          <p:cNvSpPr/>
          <p:nvPr/>
        </p:nvSpPr>
        <p:spPr>
          <a:xfrm>
            <a:off x="182880" y="1066800"/>
            <a:ext cx="8610600" cy="5016758"/>
          </a:xfrm>
          <a:prstGeom prst="rect">
            <a:avLst/>
          </a:prstGeom>
        </p:spPr>
        <p:txBody>
          <a:bodyPr wrap="square">
            <a:spAutoFit/>
          </a:bodyPr>
          <a:lstStyle/>
          <a:p>
            <a:pPr>
              <a:defRPr/>
            </a:pPr>
            <a:r>
              <a:rPr lang="en-US" sz="1600" dirty="0" smtClean="0"/>
              <a:t>"</a:t>
            </a:r>
            <a:r>
              <a:rPr lang="en-US" sz="1600" i="1" dirty="0"/>
              <a:t>Green Building Systems: A Comparison of the LEED and Green Globes Systems in the U.S.</a:t>
            </a:r>
            <a:r>
              <a:rPr lang="en-US" sz="1600" dirty="0"/>
              <a:t>" (</a:t>
            </a:r>
            <a:r>
              <a:rPr lang="en-US" sz="1600" dirty="0">
                <a:hlinkClick r:id="rId2"/>
              </a:rPr>
              <a:t>http://www.thegbi.org/gbi/Green_Building_Rating_UofM.pdf</a:t>
            </a:r>
            <a:r>
              <a:rPr lang="en-US" sz="1600" dirty="0"/>
              <a:t>)</a:t>
            </a:r>
            <a:endParaRPr lang="en-US" altLang="en-US" sz="1600" dirty="0"/>
          </a:p>
          <a:p>
            <a:pPr>
              <a:defRPr/>
            </a:pPr>
            <a:endParaRPr lang="en-US" sz="1600" dirty="0"/>
          </a:p>
          <a:p>
            <a:pPr>
              <a:defRPr/>
            </a:pPr>
            <a:r>
              <a:rPr lang="en-US" sz="1600" dirty="0" smtClean="0"/>
              <a:t>“Keep </a:t>
            </a:r>
            <a:r>
              <a:rPr lang="en-US" sz="1600" dirty="0"/>
              <a:t>on </a:t>
            </a:r>
            <a:r>
              <a:rPr lang="en-US" sz="1600" dirty="0" smtClean="0"/>
              <a:t>Rolling,” </a:t>
            </a:r>
            <a:r>
              <a:rPr lang="en-US" altLang="en-US" sz="1600" dirty="0"/>
              <a:t>Modern Steel Construction </a:t>
            </a:r>
            <a:r>
              <a:rPr lang="en-US" sz="1600" dirty="0" smtClean="0"/>
              <a:t>February 2014 Issue.</a:t>
            </a:r>
          </a:p>
          <a:p>
            <a:pPr>
              <a:defRPr/>
            </a:pPr>
            <a:r>
              <a:rPr lang="en-US" altLang="en-US" sz="1600" dirty="0" smtClean="0"/>
              <a:t>(</a:t>
            </a:r>
            <a:r>
              <a:rPr lang="en-US" altLang="en-US" sz="1600" dirty="0" smtClean="0">
                <a:hlinkClick r:id="rId3"/>
              </a:rPr>
              <a:t>http</a:t>
            </a:r>
            <a:r>
              <a:rPr lang="en-US" altLang="en-US" sz="1600" dirty="0">
                <a:hlinkClick r:id="rId3"/>
              </a:rPr>
              <a:t>://</a:t>
            </a:r>
            <a:r>
              <a:rPr lang="en-US" altLang="en-US" sz="1600" dirty="0" smtClean="0">
                <a:hlinkClick r:id="rId3"/>
              </a:rPr>
              <a:t>www.modernsteel.com/Uploads/Issues/February_2014/022014_Keep_on.pdf</a:t>
            </a:r>
            <a:r>
              <a:rPr lang="en-US" altLang="en-US" sz="1600" dirty="0" smtClean="0"/>
              <a:t>)</a:t>
            </a:r>
          </a:p>
          <a:p>
            <a:pPr>
              <a:defRPr/>
            </a:pPr>
            <a:endParaRPr lang="en-US" altLang="en-US" sz="1600" dirty="0" smtClean="0"/>
          </a:p>
          <a:p>
            <a:pPr>
              <a:defRPr/>
            </a:pPr>
            <a:r>
              <a:rPr lang="en-US" sz="1600" dirty="0">
                <a:hlinkClick r:id="rId4" tooltip="Steel takes LEED Nov 2009"/>
              </a:rPr>
              <a:t>Steel Takes LEED with Recycled </a:t>
            </a:r>
            <a:r>
              <a:rPr lang="en-US" sz="1600" dirty="0" smtClean="0">
                <a:hlinkClick r:id="rId4" tooltip="Steel takes LEED Nov 2009"/>
              </a:rPr>
              <a:t>Content</a:t>
            </a:r>
            <a:endParaRPr lang="en-US" sz="1600" dirty="0" smtClean="0"/>
          </a:p>
          <a:p>
            <a:pPr>
              <a:defRPr/>
            </a:pPr>
            <a:endParaRPr lang="en-US" altLang="en-US" sz="1600" dirty="0" smtClean="0"/>
          </a:p>
          <a:p>
            <a:pPr>
              <a:defRPr/>
            </a:pPr>
            <a:r>
              <a:rPr lang="en-US" altLang="en-US" sz="1600" dirty="0" smtClean="0"/>
              <a:t>“</a:t>
            </a:r>
            <a:r>
              <a:rPr lang="en-US" altLang="en-US" sz="1600" dirty="0"/>
              <a:t>The Fabricator </a:t>
            </a:r>
            <a:r>
              <a:rPr lang="en-US" altLang="en-US" sz="1600" dirty="0" smtClean="0"/>
              <a:t>Factor,” </a:t>
            </a:r>
            <a:r>
              <a:rPr lang="en-US" altLang="en-US" sz="1600" dirty="0"/>
              <a:t>Modern Steel Construction </a:t>
            </a:r>
            <a:r>
              <a:rPr lang="en-US" altLang="en-US" sz="1600" dirty="0" smtClean="0"/>
              <a:t>July 2010 </a:t>
            </a:r>
            <a:r>
              <a:rPr lang="en-US" altLang="en-US" sz="1600" dirty="0"/>
              <a:t>Issue</a:t>
            </a:r>
            <a:r>
              <a:rPr lang="en-US" altLang="en-US" sz="1600" dirty="0" smtClean="0"/>
              <a:t>.  </a:t>
            </a:r>
            <a:r>
              <a:rPr lang="en-US" altLang="en-US" sz="1600" dirty="0"/>
              <a:t>(</a:t>
            </a:r>
            <a:r>
              <a:rPr lang="en-US" altLang="en-US" sz="1600" dirty="0">
                <a:hlinkClick r:id="rId5"/>
              </a:rPr>
              <a:t>http://www.modernsteel.com/Uploads/Issues/July_2010/072010_sustainability_web.pdf</a:t>
            </a:r>
            <a:r>
              <a:rPr lang="en-US" altLang="en-US" sz="1600" dirty="0" smtClean="0"/>
              <a:t>)</a:t>
            </a:r>
          </a:p>
          <a:p>
            <a:pPr>
              <a:defRPr/>
            </a:pPr>
            <a:endParaRPr lang="en-US" altLang="en-US" sz="1600" dirty="0"/>
          </a:p>
          <a:p>
            <a:pPr>
              <a:defRPr/>
            </a:pPr>
            <a:r>
              <a:rPr lang="en-US" altLang="en-US" sz="1600" dirty="0" smtClean="0"/>
              <a:t>“</a:t>
            </a:r>
            <a:r>
              <a:rPr lang="en-US" altLang="en-US" sz="1600" dirty="0"/>
              <a:t>Thermal Bridging Solutions,” Modern Steel Construction March 2012 Issue. (</a:t>
            </a:r>
            <a:r>
              <a:rPr lang="en-US" altLang="en-US" sz="1600" dirty="0">
                <a:hlinkClick r:id="rId6"/>
              </a:rPr>
              <a:t>www.modernsteel.com/Uploads/Issues/March_2012/032012_thermal_bridging_March_insert</a:t>
            </a:r>
            <a:r>
              <a:rPr lang="en-US" altLang="en-US" sz="1600" dirty="0"/>
              <a:t>)</a:t>
            </a:r>
          </a:p>
          <a:p>
            <a:pPr>
              <a:defRPr/>
            </a:pPr>
            <a:endParaRPr lang="en-US" altLang="en-US" sz="1600" u="sng" dirty="0" smtClean="0"/>
          </a:p>
          <a:p>
            <a:pPr>
              <a:defRPr/>
            </a:pPr>
            <a:r>
              <a:rPr lang="en-US" sz="1600" dirty="0"/>
              <a:t>Weisenberger, </a:t>
            </a:r>
            <a:r>
              <a:rPr lang="en-US" sz="1600" dirty="0" smtClean="0"/>
              <a:t>Geoff, </a:t>
            </a:r>
            <a:r>
              <a:rPr lang="en-US" altLang="en-US" sz="1600" dirty="0"/>
              <a:t>“</a:t>
            </a:r>
            <a:r>
              <a:rPr lang="en-US" sz="1600" dirty="0"/>
              <a:t>Steel's sustainability stance” </a:t>
            </a:r>
            <a:r>
              <a:rPr lang="en-US" altLang="en-US" sz="1600" dirty="0"/>
              <a:t>Civil Engineering, March 2012. (</a:t>
            </a:r>
            <a:r>
              <a:rPr lang="en-US" altLang="en-US" sz="1600" dirty="0">
                <a:hlinkClick r:id="rId7"/>
              </a:rPr>
              <a:t>http://cenews.com/article/8772/steels-sustainability-stance</a:t>
            </a:r>
            <a:r>
              <a:rPr lang="en-US" altLang="en-US" sz="1600" dirty="0"/>
              <a:t>)</a:t>
            </a:r>
          </a:p>
          <a:p>
            <a:pPr>
              <a:defRPr/>
            </a:pPr>
            <a:endParaRPr lang="en-US" altLang="en-US" sz="1600" dirty="0"/>
          </a:p>
          <a:p>
            <a:pPr>
              <a:defRPr/>
            </a:pPr>
            <a:endParaRPr lang="en-US" altLang="en-US" sz="1600" u="sng" dirty="0"/>
          </a:p>
          <a:p>
            <a:pPr>
              <a:defRPr/>
            </a:pPr>
            <a:endParaRPr lang="en-US" altLang="en-US" sz="1600" dirty="0"/>
          </a:p>
          <a:p>
            <a:pPr>
              <a:defRPr/>
            </a:pPr>
            <a:endParaRPr lang="en-US" altLang="en-US" sz="1600" dirty="0"/>
          </a:p>
        </p:txBody>
      </p:sp>
    </p:spTree>
    <p:extLst>
      <p:ext uri="{BB962C8B-B14F-4D97-AF65-F5344CB8AC3E}">
        <p14:creationId xmlns:p14="http://schemas.microsoft.com/office/powerpoint/2010/main" val="2674574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risty%20Webber%201"/>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3"/>
          <p:cNvSpPr>
            <a:spLocks noChangeArrowheads="1"/>
          </p:cNvSpPr>
          <p:nvPr/>
        </p:nvSpPr>
        <p:spPr bwMode="auto">
          <a:xfrm>
            <a:off x="0" y="4763"/>
            <a:ext cx="9144000" cy="6858000"/>
          </a:xfrm>
          <a:prstGeom prst="rect">
            <a:avLst/>
          </a:prstGeom>
          <a:solidFill>
            <a:srgbClr val="005800">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5125" name="TextBox 4"/>
          <p:cNvSpPr txBox="1">
            <a:spLocks noChangeArrowheads="1"/>
          </p:cNvSpPr>
          <p:nvPr/>
        </p:nvSpPr>
        <p:spPr bwMode="auto">
          <a:xfrm>
            <a:off x="200673" y="401639"/>
            <a:ext cx="6735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9900"/>
                </a:solidFill>
                <a:latin typeface="Arial" charset="0"/>
                <a:cs typeface="Arial" charset="0"/>
              </a:defRPr>
            </a:lvl1pPr>
            <a:lvl2pPr marL="742950" indent="-285750" eaLnBrk="0" hangingPunct="0">
              <a:defRPr sz="2000">
                <a:solidFill>
                  <a:srgbClr val="009900"/>
                </a:solidFill>
                <a:latin typeface="Arial" charset="0"/>
                <a:cs typeface="Arial" charset="0"/>
              </a:defRPr>
            </a:lvl2pPr>
            <a:lvl3pPr marL="1143000" indent="-228600" eaLnBrk="0" hangingPunct="0">
              <a:defRPr sz="2000">
                <a:solidFill>
                  <a:srgbClr val="009900"/>
                </a:solidFill>
                <a:latin typeface="Arial" charset="0"/>
                <a:cs typeface="Arial" charset="0"/>
              </a:defRPr>
            </a:lvl3pPr>
            <a:lvl4pPr marL="1600200" indent="-228600" eaLnBrk="0" hangingPunct="0">
              <a:defRPr sz="2000">
                <a:solidFill>
                  <a:srgbClr val="009900"/>
                </a:solidFill>
                <a:latin typeface="Arial" charset="0"/>
                <a:cs typeface="Arial" charset="0"/>
              </a:defRPr>
            </a:lvl4pPr>
            <a:lvl5pPr marL="2057400" indent="-228600" eaLnBrk="0" hangingPunct="0">
              <a:defRPr sz="2000">
                <a:solidFill>
                  <a:srgbClr val="009900"/>
                </a:solidFill>
                <a:latin typeface="Arial" charset="0"/>
                <a:cs typeface="Arial" charset="0"/>
              </a:defRPr>
            </a:lvl5pPr>
            <a:lvl6pPr marL="2514600" indent="-228600" eaLnBrk="0" fontAlgn="base" hangingPunct="0">
              <a:spcBef>
                <a:spcPct val="0"/>
              </a:spcBef>
              <a:spcAft>
                <a:spcPct val="0"/>
              </a:spcAft>
              <a:defRPr sz="2000">
                <a:solidFill>
                  <a:srgbClr val="009900"/>
                </a:solidFill>
                <a:latin typeface="Arial" charset="0"/>
                <a:cs typeface="Arial" charset="0"/>
              </a:defRPr>
            </a:lvl6pPr>
            <a:lvl7pPr marL="2971800" indent="-228600" eaLnBrk="0" fontAlgn="base" hangingPunct="0">
              <a:spcBef>
                <a:spcPct val="0"/>
              </a:spcBef>
              <a:spcAft>
                <a:spcPct val="0"/>
              </a:spcAft>
              <a:defRPr sz="2000">
                <a:solidFill>
                  <a:srgbClr val="009900"/>
                </a:solidFill>
                <a:latin typeface="Arial" charset="0"/>
                <a:cs typeface="Arial" charset="0"/>
              </a:defRPr>
            </a:lvl7pPr>
            <a:lvl8pPr marL="3429000" indent="-228600" eaLnBrk="0" fontAlgn="base" hangingPunct="0">
              <a:spcBef>
                <a:spcPct val="0"/>
              </a:spcBef>
              <a:spcAft>
                <a:spcPct val="0"/>
              </a:spcAft>
              <a:defRPr sz="2000">
                <a:solidFill>
                  <a:srgbClr val="009900"/>
                </a:solidFill>
                <a:latin typeface="Arial" charset="0"/>
                <a:cs typeface="Arial" charset="0"/>
              </a:defRPr>
            </a:lvl8pPr>
            <a:lvl9pPr marL="3886200" indent="-228600" eaLnBrk="0" fontAlgn="base" hangingPunct="0">
              <a:spcBef>
                <a:spcPct val="0"/>
              </a:spcBef>
              <a:spcAft>
                <a:spcPct val="0"/>
              </a:spcAft>
              <a:defRPr sz="2000">
                <a:solidFill>
                  <a:srgbClr val="009900"/>
                </a:solidFill>
                <a:latin typeface="Arial" charset="0"/>
                <a:cs typeface="Arial" charset="0"/>
              </a:defRPr>
            </a:lvl9pPr>
          </a:lstStyle>
          <a:p>
            <a:pPr fontAlgn="auto">
              <a:spcBef>
                <a:spcPts val="0"/>
              </a:spcBef>
              <a:spcAft>
                <a:spcPts val="0"/>
              </a:spcAft>
              <a:defRPr/>
            </a:pPr>
            <a:r>
              <a:rPr lang="en-US" sz="3600" b="1" dirty="0" smtClean="0">
                <a:solidFill>
                  <a:schemeClr val="bg1"/>
                </a:solidFill>
                <a:latin typeface="+mn-lt"/>
              </a:rPr>
              <a:t>Structural Steel &amp; Sustainability</a:t>
            </a:r>
            <a:endParaRPr lang="en-US" sz="2800" b="1" dirty="0">
              <a:solidFill>
                <a:srgbClr val="92D050"/>
              </a:solidFill>
              <a:latin typeface="+mn-lt"/>
            </a:endParaRPr>
          </a:p>
        </p:txBody>
      </p:sp>
      <p:sp>
        <p:nvSpPr>
          <p:cNvPr id="7" name="TextBox 10"/>
          <p:cNvSpPr txBox="1">
            <a:spLocks noChangeArrowheads="1"/>
          </p:cNvSpPr>
          <p:nvPr/>
        </p:nvSpPr>
        <p:spPr bwMode="auto">
          <a:xfrm>
            <a:off x="234010" y="3200400"/>
            <a:ext cx="4263347"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fontAlgn="auto" hangingPunct="1">
              <a:spcBef>
                <a:spcPts val="0"/>
              </a:spcBef>
              <a:spcAft>
                <a:spcPts val="0"/>
              </a:spcAft>
              <a:buFontTx/>
              <a:buNone/>
              <a:defRPr/>
            </a:pPr>
            <a:r>
              <a:rPr lang="en-US" altLang="zh-CN" sz="1800" dirty="0">
                <a:solidFill>
                  <a:schemeClr val="bg1"/>
                </a:solidFill>
                <a:latin typeface="+mn-lt"/>
              </a:rPr>
              <a:t>Prepared by</a:t>
            </a:r>
            <a:r>
              <a:rPr lang="en-US" altLang="zh-CN" sz="1800" dirty="0" smtClean="0">
                <a:solidFill>
                  <a:schemeClr val="bg1"/>
                </a:solidFill>
                <a:latin typeface="+mn-lt"/>
              </a:rPr>
              <a:t>:</a:t>
            </a:r>
          </a:p>
          <a:p>
            <a:pPr fontAlgn="auto">
              <a:spcBef>
                <a:spcPts val="0"/>
              </a:spcBef>
              <a:spcAft>
                <a:spcPts val="0"/>
              </a:spcAft>
              <a:buFont typeface="Arial" pitchFamily="34" charset="0"/>
              <a:buNone/>
              <a:defRPr/>
            </a:pPr>
            <a:r>
              <a:rPr lang="en-US" altLang="zh-CN" sz="1800" dirty="0" smtClean="0">
                <a:solidFill>
                  <a:schemeClr val="bg1"/>
                </a:solidFill>
                <a:latin typeface="+mn-lt"/>
              </a:rPr>
              <a:t>John Cross</a:t>
            </a:r>
            <a:r>
              <a:rPr lang="en-US" sz="1800" dirty="0">
                <a:solidFill>
                  <a:schemeClr val="bg1"/>
                </a:solidFill>
                <a:latin typeface="+mn-lt"/>
                <a:cs typeface="+mn-cs"/>
              </a:rPr>
              <a:t>, </a:t>
            </a:r>
            <a:r>
              <a:rPr lang="en-US" sz="1800" dirty="0" smtClean="0">
                <a:solidFill>
                  <a:schemeClr val="bg1"/>
                </a:solidFill>
                <a:latin typeface="+mn-lt"/>
                <a:cs typeface="+mn-cs"/>
              </a:rPr>
              <a:t>PE, LEED AP</a:t>
            </a:r>
            <a:endParaRPr lang="en-US" sz="1800" dirty="0">
              <a:solidFill>
                <a:schemeClr val="bg1"/>
              </a:solidFill>
              <a:latin typeface="+mn-lt"/>
              <a:cs typeface="+mn-cs"/>
            </a:endParaRPr>
          </a:p>
          <a:p>
            <a:pPr fontAlgn="auto">
              <a:spcBef>
                <a:spcPts val="0"/>
              </a:spcBef>
              <a:spcAft>
                <a:spcPts val="0"/>
              </a:spcAft>
              <a:buFont typeface="Arial" pitchFamily="34" charset="0"/>
              <a:buNone/>
              <a:defRPr/>
            </a:pPr>
            <a:r>
              <a:rPr lang="en-US" sz="1800" dirty="0">
                <a:solidFill>
                  <a:schemeClr val="bg1"/>
                </a:solidFill>
                <a:latin typeface="+mn-lt"/>
                <a:cs typeface="+mn-cs"/>
              </a:rPr>
              <a:t>Vice President</a:t>
            </a:r>
          </a:p>
          <a:p>
            <a:pPr eaLnBrk="1" fontAlgn="auto" hangingPunct="1">
              <a:spcBef>
                <a:spcPts val="0"/>
              </a:spcBef>
              <a:spcAft>
                <a:spcPts val="0"/>
              </a:spcAft>
              <a:buFontTx/>
              <a:buNone/>
              <a:defRPr/>
            </a:pPr>
            <a:r>
              <a:rPr lang="en-US" altLang="zh-CN" sz="1800" dirty="0" smtClean="0">
                <a:solidFill>
                  <a:schemeClr val="bg1"/>
                </a:solidFill>
                <a:latin typeface="+mn-lt"/>
              </a:rPr>
              <a:t>American Institute of Steel Construction</a:t>
            </a:r>
          </a:p>
          <a:p>
            <a:pPr eaLnBrk="1" fontAlgn="auto" hangingPunct="1">
              <a:spcBef>
                <a:spcPts val="0"/>
              </a:spcBef>
              <a:spcAft>
                <a:spcPts val="0"/>
              </a:spcAft>
              <a:buFontTx/>
              <a:buNone/>
              <a:defRPr/>
            </a:pPr>
            <a:endParaRPr lang="en-US" altLang="zh-CN" sz="1200" dirty="0">
              <a:solidFill>
                <a:schemeClr val="bg1"/>
              </a:solidFill>
              <a:latin typeface="+mn-lt"/>
            </a:endParaRPr>
          </a:p>
          <a:p>
            <a:pPr eaLnBrk="1" fontAlgn="auto" hangingPunct="1">
              <a:spcBef>
                <a:spcPts val="0"/>
              </a:spcBef>
              <a:spcAft>
                <a:spcPts val="0"/>
              </a:spcAft>
              <a:buFontTx/>
              <a:buNone/>
              <a:defRPr/>
            </a:pPr>
            <a:r>
              <a:rPr lang="en-US" altLang="zh-CN" sz="1800" dirty="0">
                <a:solidFill>
                  <a:schemeClr val="bg1"/>
                </a:solidFill>
                <a:latin typeface="+mn-lt"/>
              </a:rPr>
              <a:t>Tim Mrozowski, A.I.A. </a:t>
            </a:r>
          </a:p>
          <a:p>
            <a:pPr eaLnBrk="1" fontAlgn="auto" hangingPunct="1">
              <a:spcBef>
                <a:spcPts val="0"/>
              </a:spcBef>
              <a:spcAft>
                <a:spcPts val="0"/>
              </a:spcAft>
              <a:buFontTx/>
              <a:buNone/>
              <a:defRPr/>
            </a:pPr>
            <a:r>
              <a:rPr lang="en-US" altLang="zh-CN" sz="1800" dirty="0">
                <a:solidFill>
                  <a:schemeClr val="bg1"/>
                </a:solidFill>
                <a:latin typeface="+mn-lt"/>
              </a:rPr>
              <a:t>Construction Management Program</a:t>
            </a:r>
          </a:p>
          <a:p>
            <a:pPr eaLnBrk="1" fontAlgn="auto" hangingPunct="1">
              <a:spcBef>
                <a:spcPts val="0"/>
              </a:spcBef>
              <a:spcAft>
                <a:spcPts val="0"/>
              </a:spcAft>
              <a:buFontTx/>
              <a:buNone/>
              <a:defRPr/>
            </a:pPr>
            <a:r>
              <a:rPr lang="en-US" altLang="zh-CN" sz="1800" dirty="0">
                <a:solidFill>
                  <a:schemeClr val="bg1"/>
                </a:solidFill>
                <a:latin typeface="+mn-lt"/>
              </a:rPr>
              <a:t>School of Planning Design and Construction</a:t>
            </a:r>
          </a:p>
          <a:p>
            <a:pPr eaLnBrk="1" fontAlgn="auto" hangingPunct="1">
              <a:spcBef>
                <a:spcPts val="0"/>
              </a:spcBef>
              <a:spcAft>
                <a:spcPts val="0"/>
              </a:spcAft>
              <a:buFontTx/>
              <a:buNone/>
              <a:defRPr/>
            </a:pPr>
            <a:r>
              <a:rPr lang="en-US" altLang="zh-CN" sz="1800" dirty="0">
                <a:solidFill>
                  <a:schemeClr val="bg1"/>
                </a:solidFill>
                <a:latin typeface="+mn-lt"/>
              </a:rPr>
              <a:t>Michigan State </a:t>
            </a:r>
            <a:r>
              <a:rPr lang="en-US" altLang="zh-CN" sz="1800" dirty="0" smtClean="0">
                <a:solidFill>
                  <a:schemeClr val="bg1"/>
                </a:solidFill>
                <a:latin typeface="+mn-lt"/>
              </a:rPr>
              <a:t>University</a:t>
            </a:r>
          </a:p>
          <a:p>
            <a:pPr eaLnBrk="1" fontAlgn="auto" hangingPunct="1">
              <a:spcBef>
                <a:spcPts val="0"/>
              </a:spcBef>
              <a:spcAft>
                <a:spcPts val="0"/>
              </a:spcAft>
              <a:buFontTx/>
              <a:buNone/>
              <a:defRPr/>
            </a:pPr>
            <a:endParaRPr lang="en-US" altLang="zh-CN" sz="1200" dirty="0">
              <a:solidFill>
                <a:schemeClr val="bg1"/>
              </a:solidFill>
              <a:latin typeface="+mn-lt"/>
            </a:endParaRPr>
          </a:p>
          <a:p>
            <a:pPr eaLnBrk="1" fontAlgn="auto" hangingPunct="1">
              <a:spcBef>
                <a:spcPts val="0"/>
              </a:spcBef>
              <a:spcAft>
                <a:spcPts val="0"/>
              </a:spcAft>
              <a:buFontTx/>
              <a:buNone/>
              <a:defRPr/>
            </a:pPr>
            <a:r>
              <a:rPr lang="en-US" altLang="zh-CN" sz="1800" dirty="0" smtClean="0">
                <a:solidFill>
                  <a:schemeClr val="bg1"/>
                </a:solidFill>
                <a:latin typeface="+mn-lt"/>
              </a:rPr>
              <a:t>Lawrence F. Kruth</a:t>
            </a:r>
            <a:r>
              <a:rPr lang="en-US" sz="1800" dirty="0">
                <a:solidFill>
                  <a:schemeClr val="bg1"/>
                </a:solidFill>
                <a:latin typeface="+mn-lt"/>
                <a:cs typeface="+mn-cs"/>
              </a:rPr>
              <a:t>, PE</a:t>
            </a:r>
            <a:br>
              <a:rPr lang="en-US" sz="1800" dirty="0">
                <a:solidFill>
                  <a:schemeClr val="bg1"/>
                </a:solidFill>
                <a:latin typeface="+mn-lt"/>
                <a:cs typeface="+mn-cs"/>
              </a:rPr>
            </a:br>
            <a:r>
              <a:rPr lang="en-US" sz="1800" dirty="0">
                <a:solidFill>
                  <a:schemeClr val="bg1"/>
                </a:solidFill>
                <a:latin typeface="+mn-lt"/>
                <a:cs typeface="+mn-cs"/>
              </a:rPr>
              <a:t>Vice </a:t>
            </a:r>
            <a:r>
              <a:rPr lang="en-US" sz="1800" dirty="0" smtClean="0">
                <a:solidFill>
                  <a:schemeClr val="bg1"/>
                </a:solidFill>
                <a:latin typeface="+mn-lt"/>
                <a:cs typeface="+mn-cs"/>
              </a:rPr>
              <a:t>President</a:t>
            </a:r>
            <a:r>
              <a:rPr lang="en-US" sz="1800" dirty="0">
                <a:solidFill>
                  <a:schemeClr val="bg1"/>
                </a:solidFill>
                <a:latin typeface="+mn-lt"/>
                <a:cs typeface="+mn-cs"/>
              </a:rPr>
              <a:t/>
            </a:r>
            <a:br>
              <a:rPr lang="en-US" sz="1800" dirty="0">
                <a:solidFill>
                  <a:schemeClr val="bg1"/>
                </a:solidFill>
                <a:latin typeface="+mn-lt"/>
                <a:cs typeface="+mn-cs"/>
              </a:rPr>
            </a:br>
            <a:r>
              <a:rPr lang="en-US" sz="1800" dirty="0">
                <a:solidFill>
                  <a:schemeClr val="bg1"/>
                </a:solidFill>
                <a:latin typeface="+mn-lt"/>
                <a:cs typeface="+mn-cs"/>
              </a:rPr>
              <a:t>Douglas Steel Fabricating Corp</a:t>
            </a:r>
            <a:r>
              <a:rPr lang="en-US" altLang="zh-CN" sz="1800" dirty="0" smtClean="0">
                <a:solidFill>
                  <a:schemeClr val="bg1"/>
                </a:solidFill>
                <a:latin typeface="+mn-lt"/>
              </a:rPr>
              <a:t> </a:t>
            </a:r>
          </a:p>
        </p:txBody>
      </p:sp>
      <p:sp>
        <p:nvSpPr>
          <p:cNvPr id="8" name="TextBox 4"/>
          <p:cNvSpPr txBox="1">
            <a:spLocks noChangeArrowheads="1"/>
          </p:cNvSpPr>
          <p:nvPr/>
        </p:nvSpPr>
        <p:spPr bwMode="auto">
          <a:xfrm>
            <a:off x="229248" y="1047751"/>
            <a:ext cx="26193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9900"/>
                </a:solidFill>
                <a:latin typeface="Arial" charset="0"/>
                <a:cs typeface="Arial" charset="0"/>
              </a:defRPr>
            </a:lvl1pPr>
            <a:lvl2pPr marL="742950" indent="-285750" eaLnBrk="0" hangingPunct="0">
              <a:defRPr sz="2000">
                <a:solidFill>
                  <a:srgbClr val="009900"/>
                </a:solidFill>
                <a:latin typeface="Arial" charset="0"/>
                <a:cs typeface="Arial" charset="0"/>
              </a:defRPr>
            </a:lvl2pPr>
            <a:lvl3pPr marL="1143000" indent="-228600" eaLnBrk="0" hangingPunct="0">
              <a:defRPr sz="2000">
                <a:solidFill>
                  <a:srgbClr val="009900"/>
                </a:solidFill>
                <a:latin typeface="Arial" charset="0"/>
                <a:cs typeface="Arial" charset="0"/>
              </a:defRPr>
            </a:lvl3pPr>
            <a:lvl4pPr marL="1600200" indent="-228600" eaLnBrk="0" hangingPunct="0">
              <a:defRPr sz="2000">
                <a:solidFill>
                  <a:srgbClr val="009900"/>
                </a:solidFill>
                <a:latin typeface="Arial" charset="0"/>
                <a:cs typeface="Arial" charset="0"/>
              </a:defRPr>
            </a:lvl4pPr>
            <a:lvl5pPr marL="2057400" indent="-228600" eaLnBrk="0" hangingPunct="0">
              <a:defRPr sz="2000">
                <a:solidFill>
                  <a:srgbClr val="009900"/>
                </a:solidFill>
                <a:latin typeface="Arial" charset="0"/>
                <a:cs typeface="Arial" charset="0"/>
              </a:defRPr>
            </a:lvl5pPr>
            <a:lvl6pPr marL="2514600" indent="-228600" eaLnBrk="0" fontAlgn="base" hangingPunct="0">
              <a:spcBef>
                <a:spcPct val="0"/>
              </a:spcBef>
              <a:spcAft>
                <a:spcPct val="0"/>
              </a:spcAft>
              <a:defRPr sz="2000">
                <a:solidFill>
                  <a:srgbClr val="009900"/>
                </a:solidFill>
                <a:latin typeface="Arial" charset="0"/>
                <a:cs typeface="Arial" charset="0"/>
              </a:defRPr>
            </a:lvl6pPr>
            <a:lvl7pPr marL="2971800" indent="-228600" eaLnBrk="0" fontAlgn="base" hangingPunct="0">
              <a:spcBef>
                <a:spcPct val="0"/>
              </a:spcBef>
              <a:spcAft>
                <a:spcPct val="0"/>
              </a:spcAft>
              <a:defRPr sz="2000">
                <a:solidFill>
                  <a:srgbClr val="009900"/>
                </a:solidFill>
                <a:latin typeface="Arial" charset="0"/>
                <a:cs typeface="Arial" charset="0"/>
              </a:defRPr>
            </a:lvl7pPr>
            <a:lvl8pPr marL="3429000" indent="-228600" eaLnBrk="0" fontAlgn="base" hangingPunct="0">
              <a:spcBef>
                <a:spcPct val="0"/>
              </a:spcBef>
              <a:spcAft>
                <a:spcPct val="0"/>
              </a:spcAft>
              <a:defRPr sz="2000">
                <a:solidFill>
                  <a:srgbClr val="009900"/>
                </a:solidFill>
                <a:latin typeface="Arial" charset="0"/>
                <a:cs typeface="Arial" charset="0"/>
              </a:defRPr>
            </a:lvl8pPr>
            <a:lvl9pPr marL="3886200" indent="-228600" eaLnBrk="0" fontAlgn="base" hangingPunct="0">
              <a:spcBef>
                <a:spcPct val="0"/>
              </a:spcBef>
              <a:spcAft>
                <a:spcPct val="0"/>
              </a:spcAft>
              <a:defRPr sz="2000">
                <a:solidFill>
                  <a:srgbClr val="009900"/>
                </a:solidFill>
                <a:latin typeface="Arial" charset="0"/>
                <a:cs typeface="Arial" charset="0"/>
              </a:defRPr>
            </a:lvl9pPr>
          </a:lstStyle>
          <a:p>
            <a:pPr fontAlgn="auto">
              <a:spcBef>
                <a:spcPts val="0"/>
              </a:spcBef>
              <a:spcAft>
                <a:spcPts val="0"/>
              </a:spcAft>
              <a:defRPr/>
            </a:pPr>
            <a:r>
              <a:rPr lang="en-US" sz="3200" dirty="0" smtClean="0">
                <a:solidFill>
                  <a:schemeClr val="bg1"/>
                </a:solidFill>
                <a:latin typeface="+mn-lt"/>
              </a:rPr>
              <a:t>Part 1 of 3</a:t>
            </a:r>
            <a:endParaRPr lang="en-US" sz="2400" dirty="0">
              <a:solidFill>
                <a:srgbClr val="92D050"/>
              </a:solidFill>
              <a:latin typeface="+mn-lt"/>
            </a:endParaRPr>
          </a:p>
        </p:txBody>
      </p:sp>
      <p:sp>
        <p:nvSpPr>
          <p:cNvPr id="9" name="Slide Number Placeholder 5"/>
          <p:cNvSpPr>
            <a:spLocks noGrp="1"/>
          </p:cNvSpPr>
          <p:nvPr>
            <p:ph type="sldNum" sz="quarter" idx="12"/>
          </p:nvPr>
        </p:nvSpPr>
        <p:spPr bwMode="auto">
          <a:xfrm>
            <a:off x="6553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39809ADE-89C7-42F1-9B61-0E1FAC19CFFE}" type="slidenum">
              <a:rPr lang="en-US" altLang="zh-CN" sz="1200" smtClean="0">
                <a:solidFill>
                  <a:schemeClr val="bg1"/>
                </a:solidFill>
                <a:latin typeface="+mn-lt"/>
              </a:rPr>
              <a:pPr eaLnBrk="1" hangingPunct="1">
                <a:spcBef>
                  <a:spcPct val="0"/>
                </a:spcBef>
                <a:buFontTx/>
                <a:buNone/>
                <a:defRPr/>
              </a:pPr>
              <a:t>7</a:t>
            </a:fld>
            <a:endParaRPr lang="en-US" altLang="zh-CN" sz="1200" dirty="0" smtClean="0">
              <a:solidFill>
                <a:schemeClr val="bg1"/>
              </a:solidFill>
              <a:latin typeface="+mn-lt"/>
            </a:endParaRPr>
          </a:p>
        </p:txBody>
      </p:sp>
      <p:pic>
        <p:nvPicPr>
          <p:cNvPr id="10" name="Picture 6" descr="AISC_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65169"/>
            <a:ext cx="12192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234010" y="1774581"/>
            <a:ext cx="83003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009900"/>
                </a:solidFill>
                <a:latin typeface="Arial" charset="0"/>
                <a:cs typeface="Arial" charset="0"/>
              </a:defRPr>
            </a:lvl1pPr>
            <a:lvl2pPr marL="742950" indent="-285750" eaLnBrk="0" hangingPunct="0">
              <a:defRPr sz="2000">
                <a:solidFill>
                  <a:srgbClr val="009900"/>
                </a:solidFill>
                <a:latin typeface="Arial" charset="0"/>
                <a:cs typeface="Arial" charset="0"/>
              </a:defRPr>
            </a:lvl2pPr>
            <a:lvl3pPr marL="1143000" indent="-228600" eaLnBrk="0" hangingPunct="0">
              <a:defRPr sz="2000">
                <a:solidFill>
                  <a:srgbClr val="009900"/>
                </a:solidFill>
                <a:latin typeface="Arial" charset="0"/>
                <a:cs typeface="Arial" charset="0"/>
              </a:defRPr>
            </a:lvl3pPr>
            <a:lvl4pPr marL="1600200" indent="-228600" eaLnBrk="0" hangingPunct="0">
              <a:defRPr sz="2000">
                <a:solidFill>
                  <a:srgbClr val="009900"/>
                </a:solidFill>
                <a:latin typeface="Arial" charset="0"/>
                <a:cs typeface="Arial" charset="0"/>
              </a:defRPr>
            </a:lvl4pPr>
            <a:lvl5pPr marL="2057400" indent="-228600" eaLnBrk="0" hangingPunct="0">
              <a:defRPr sz="2000">
                <a:solidFill>
                  <a:srgbClr val="009900"/>
                </a:solidFill>
                <a:latin typeface="Arial" charset="0"/>
                <a:cs typeface="Arial" charset="0"/>
              </a:defRPr>
            </a:lvl5pPr>
            <a:lvl6pPr marL="2514600" indent="-228600" eaLnBrk="0" fontAlgn="base" hangingPunct="0">
              <a:spcBef>
                <a:spcPct val="0"/>
              </a:spcBef>
              <a:spcAft>
                <a:spcPct val="0"/>
              </a:spcAft>
              <a:defRPr sz="2000">
                <a:solidFill>
                  <a:srgbClr val="009900"/>
                </a:solidFill>
                <a:latin typeface="Arial" charset="0"/>
                <a:cs typeface="Arial" charset="0"/>
              </a:defRPr>
            </a:lvl6pPr>
            <a:lvl7pPr marL="2971800" indent="-228600" eaLnBrk="0" fontAlgn="base" hangingPunct="0">
              <a:spcBef>
                <a:spcPct val="0"/>
              </a:spcBef>
              <a:spcAft>
                <a:spcPct val="0"/>
              </a:spcAft>
              <a:defRPr sz="2000">
                <a:solidFill>
                  <a:srgbClr val="009900"/>
                </a:solidFill>
                <a:latin typeface="Arial" charset="0"/>
                <a:cs typeface="Arial" charset="0"/>
              </a:defRPr>
            </a:lvl7pPr>
            <a:lvl8pPr marL="3429000" indent="-228600" eaLnBrk="0" fontAlgn="base" hangingPunct="0">
              <a:spcBef>
                <a:spcPct val="0"/>
              </a:spcBef>
              <a:spcAft>
                <a:spcPct val="0"/>
              </a:spcAft>
              <a:defRPr sz="2000">
                <a:solidFill>
                  <a:srgbClr val="009900"/>
                </a:solidFill>
                <a:latin typeface="Arial" charset="0"/>
                <a:cs typeface="Arial" charset="0"/>
              </a:defRPr>
            </a:lvl8pPr>
            <a:lvl9pPr marL="3886200" indent="-228600" eaLnBrk="0" fontAlgn="base" hangingPunct="0">
              <a:spcBef>
                <a:spcPct val="0"/>
              </a:spcBef>
              <a:spcAft>
                <a:spcPct val="0"/>
              </a:spcAft>
              <a:defRPr sz="2000">
                <a:solidFill>
                  <a:srgbClr val="009900"/>
                </a:solidFill>
                <a:latin typeface="Arial" charset="0"/>
                <a:cs typeface="Arial" charset="0"/>
              </a:defRPr>
            </a:lvl9pPr>
          </a:lstStyle>
          <a:p>
            <a:pPr fontAlgn="auto">
              <a:spcBef>
                <a:spcPts val="0"/>
              </a:spcBef>
              <a:spcAft>
                <a:spcPts val="0"/>
              </a:spcAft>
              <a:defRPr/>
            </a:pPr>
            <a:r>
              <a:rPr lang="en-US" sz="3600" b="1" dirty="0" smtClean="0">
                <a:solidFill>
                  <a:schemeClr val="bg1"/>
                </a:solidFill>
                <a:latin typeface="+mn-lt"/>
              </a:rPr>
              <a:t>Introduction to Sustainability and Structural Steel</a:t>
            </a:r>
            <a:endParaRPr lang="en-US" sz="2800" b="1" dirty="0">
              <a:solidFill>
                <a:schemeClr val="bg1"/>
              </a:solidFill>
              <a:latin typeface="+mn-lt"/>
            </a:endParaRPr>
          </a:p>
        </p:txBody>
      </p:sp>
    </p:spTree>
    <p:extLst>
      <p:ext uri="{BB962C8B-B14F-4D97-AF65-F5344CB8AC3E}">
        <p14:creationId xmlns:p14="http://schemas.microsoft.com/office/powerpoint/2010/main" val="377503072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0" y="758825"/>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ea typeface="65 Helvetica Medium"/>
                <a:cs typeface="65 Helvetica Medium"/>
              </a:rPr>
              <a:t>Learning Objectives</a:t>
            </a:r>
          </a:p>
        </p:txBody>
      </p:sp>
      <p:sp>
        <p:nvSpPr>
          <p:cNvPr id="20488" name="TextBox 11"/>
          <p:cNvSpPr txBox="1">
            <a:spLocks noChangeArrowheads="1"/>
          </p:cNvSpPr>
          <p:nvPr/>
        </p:nvSpPr>
        <p:spPr bwMode="auto">
          <a:xfrm>
            <a:off x="644525" y="1535113"/>
            <a:ext cx="73628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r>
              <a:rPr lang="en-US" sz="3200" dirty="0" smtClean="0">
                <a:latin typeface="+mn-lt"/>
                <a:ea typeface="Arial Unicode MS" pitchFamily="34" charset="-128"/>
                <a:cs typeface="65 Helvetica Medium"/>
              </a:rPr>
              <a:t>At the end of the this course, participants will be able to:</a:t>
            </a:r>
          </a:p>
        </p:txBody>
      </p:sp>
      <p:sp>
        <p:nvSpPr>
          <p:cNvPr id="6148" name="Rectangle 3"/>
          <p:cNvSpPr>
            <a:spLocks noChangeArrowheads="1"/>
          </p:cNvSpPr>
          <p:nvPr/>
        </p:nvSpPr>
        <p:spPr bwMode="auto">
          <a:xfrm>
            <a:off x="838200" y="2797175"/>
            <a:ext cx="746760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spcAft>
                <a:spcPts val="600"/>
              </a:spcAft>
              <a:buFont typeface="Arial" pitchFamily="34" charset="0"/>
              <a:buAutoNum type="arabicPeriod"/>
            </a:pPr>
            <a:r>
              <a:rPr lang="en-US" altLang="en-US" sz="2800" dirty="0"/>
              <a:t>Explain each step of the cradle-to-cradle life cycle of the structural steel supply chain.</a:t>
            </a:r>
          </a:p>
          <a:p>
            <a:pPr eaLnBrk="1" hangingPunct="1">
              <a:spcBef>
                <a:spcPct val="0"/>
              </a:spcBef>
              <a:spcAft>
                <a:spcPts val="600"/>
              </a:spcAft>
              <a:buFont typeface="Arial" pitchFamily="34" charset="0"/>
              <a:buAutoNum type="arabicPeriod"/>
            </a:pPr>
            <a:r>
              <a:rPr lang="en-US" altLang="en-US" sz="2800" dirty="0"/>
              <a:t>Identify the environmental impact of each step of the cradle-to-cradle life cycle of the structural steel supply chain.</a:t>
            </a:r>
          </a:p>
          <a:p>
            <a:pPr eaLnBrk="1" hangingPunct="1">
              <a:spcBef>
                <a:spcPct val="0"/>
              </a:spcBef>
              <a:spcAft>
                <a:spcPts val="600"/>
              </a:spcAft>
              <a:buFont typeface="Arial" pitchFamily="34" charset="0"/>
              <a:buAutoNum type="arabicPeriod"/>
            </a:pPr>
            <a:r>
              <a:rPr lang="en-US" altLang="en-US" sz="2800" dirty="0"/>
              <a:t>Develop a preliminary approach to optimize the use of  structural steel  at a project level.</a:t>
            </a:r>
          </a:p>
        </p:txBody>
      </p:sp>
      <p:sp>
        <p:nvSpPr>
          <p:cNvPr id="6"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56F4B7FF-A090-44BC-B9AA-6B575D474749}" type="slidenum">
              <a:rPr lang="en-US" altLang="zh-CN" sz="1200" smtClean="0">
                <a:latin typeface="+mn-lt"/>
              </a:rPr>
              <a:pPr eaLnBrk="1" hangingPunct="1">
                <a:spcBef>
                  <a:spcPct val="0"/>
                </a:spcBef>
                <a:buFontTx/>
                <a:buNone/>
                <a:defRPr/>
              </a:pPr>
              <a:t>8</a:t>
            </a:fld>
            <a:endParaRPr lang="en-US" altLang="zh-CN" sz="1200" dirty="0" smtClean="0">
              <a:latin typeface="+mn-l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1"/>
          <p:cNvSpPr txBox="1">
            <a:spLocks noChangeArrowheads="1"/>
          </p:cNvSpPr>
          <p:nvPr/>
        </p:nvSpPr>
        <p:spPr bwMode="auto">
          <a:xfrm>
            <a:off x="-76200" y="15524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9900"/>
                </a:solidFill>
                <a:latin typeface="Arial" charset="0"/>
                <a:cs typeface="Arial" charset="0"/>
              </a:defRPr>
            </a:lvl1pPr>
            <a:lvl2pPr marL="742950" indent="-285750" eaLnBrk="0" hangingPunct="0">
              <a:defRPr sz="2000">
                <a:solidFill>
                  <a:srgbClr val="009900"/>
                </a:solidFill>
                <a:latin typeface="Arial" charset="0"/>
                <a:cs typeface="Arial" charset="0"/>
              </a:defRPr>
            </a:lvl2pPr>
            <a:lvl3pPr marL="1143000" indent="-228600" eaLnBrk="0" hangingPunct="0">
              <a:defRPr sz="2000">
                <a:solidFill>
                  <a:srgbClr val="009900"/>
                </a:solidFill>
                <a:latin typeface="Arial" charset="0"/>
                <a:cs typeface="Arial" charset="0"/>
              </a:defRPr>
            </a:lvl3pPr>
            <a:lvl4pPr marL="1600200" indent="-228600" eaLnBrk="0" hangingPunct="0">
              <a:defRPr sz="2000">
                <a:solidFill>
                  <a:srgbClr val="009900"/>
                </a:solidFill>
                <a:latin typeface="Arial" charset="0"/>
                <a:cs typeface="Arial" charset="0"/>
              </a:defRPr>
            </a:lvl4pPr>
            <a:lvl5pPr marL="2057400" indent="-228600" eaLnBrk="0" hangingPunct="0">
              <a:defRPr sz="2000">
                <a:solidFill>
                  <a:srgbClr val="009900"/>
                </a:solidFill>
                <a:latin typeface="Arial" charset="0"/>
                <a:cs typeface="Arial" charset="0"/>
              </a:defRPr>
            </a:lvl5pPr>
            <a:lvl6pPr marL="2514600" indent="-228600" eaLnBrk="0" fontAlgn="base" hangingPunct="0">
              <a:spcBef>
                <a:spcPct val="0"/>
              </a:spcBef>
              <a:spcAft>
                <a:spcPct val="0"/>
              </a:spcAft>
              <a:defRPr sz="2000">
                <a:solidFill>
                  <a:srgbClr val="009900"/>
                </a:solidFill>
                <a:latin typeface="Arial" charset="0"/>
                <a:cs typeface="Arial" charset="0"/>
              </a:defRPr>
            </a:lvl6pPr>
            <a:lvl7pPr marL="2971800" indent="-228600" eaLnBrk="0" fontAlgn="base" hangingPunct="0">
              <a:spcBef>
                <a:spcPct val="0"/>
              </a:spcBef>
              <a:spcAft>
                <a:spcPct val="0"/>
              </a:spcAft>
              <a:defRPr sz="2000">
                <a:solidFill>
                  <a:srgbClr val="009900"/>
                </a:solidFill>
                <a:latin typeface="Arial" charset="0"/>
                <a:cs typeface="Arial" charset="0"/>
              </a:defRPr>
            </a:lvl7pPr>
            <a:lvl8pPr marL="3429000" indent="-228600" eaLnBrk="0" fontAlgn="base" hangingPunct="0">
              <a:spcBef>
                <a:spcPct val="0"/>
              </a:spcBef>
              <a:spcAft>
                <a:spcPct val="0"/>
              </a:spcAft>
              <a:defRPr sz="2000">
                <a:solidFill>
                  <a:srgbClr val="009900"/>
                </a:solidFill>
                <a:latin typeface="Arial" charset="0"/>
                <a:cs typeface="Arial" charset="0"/>
              </a:defRPr>
            </a:lvl8pPr>
            <a:lvl9pPr marL="3886200" indent="-228600" eaLnBrk="0" fontAlgn="base" hangingPunct="0">
              <a:spcBef>
                <a:spcPct val="0"/>
              </a:spcBef>
              <a:spcAft>
                <a:spcPct val="0"/>
              </a:spcAft>
              <a:defRPr sz="2000">
                <a:solidFill>
                  <a:srgbClr val="009900"/>
                </a:solidFill>
                <a:latin typeface="Arial" charset="0"/>
                <a:cs typeface="Arial" charset="0"/>
              </a:defRPr>
            </a:lvl9pPr>
          </a:lstStyle>
          <a:p>
            <a:pPr algn="ctr" eaLnBrk="1" fontAlgn="auto" hangingPunct="1">
              <a:spcBef>
                <a:spcPts val="0"/>
              </a:spcBef>
              <a:spcAft>
                <a:spcPts val="0"/>
              </a:spcAft>
              <a:defRPr/>
            </a:pPr>
            <a:r>
              <a:rPr lang="en-US" sz="3600" b="1" dirty="0" smtClean="0">
                <a:solidFill>
                  <a:schemeClr val="tx1"/>
                </a:solidFill>
                <a:latin typeface="+mn-lt"/>
              </a:rPr>
              <a:t>“Green” Steel</a:t>
            </a:r>
            <a:endParaRPr lang="en-US" sz="3200" b="1" dirty="0">
              <a:solidFill>
                <a:schemeClr val="tx1"/>
              </a:solidFill>
              <a:latin typeface="+mn-lt"/>
            </a:endParaRPr>
          </a:p>
        </p:txBody>
      </p:sp>
      <p:pic>
        <p:nvPicPr>
          <p:cNvPr id="7171" name="Picture 15" descr="240281-6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598" y="959178"/>
            <a:ext cx="4208463" cy="186531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17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023" y="3686503"/>
            <a:ext cx="4208463" cy="2652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3" name="Picture 2" descr="http://www.arcelormittal.com/corp/~/media/Images/A/ArcelorMittal/Images/news/33-89-HearstWe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5723" y="959178"/>
            <a:ext cx="3359150" cy="476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39809ADE-89C7-42F1-9B61-0E1FAC19CFFE}" type="slidenum">
              <a:rPr lang="en-US" altLang="zh-CN" sz="1200" smtClean="0">
                <a:latin typeface="+mn-lt"/>
              </a:rPr>
              <a:pPr eaLnBrk="1" hangingPunct="1">
                <a:spcBef>
                  <a:spcPct val="0"/>
                </a:spcBef>
                <a:buFontTx/>
                <a:buNone/>
                <a:defRPr/>
              </a:pPr>
              <a:t>9</a:t>
            </a:fld>
            <a:endParaRPr lang="en-US" altLang="zh-CN" sz="1200" dirty="0" smtClean="0">
              <a:latin typeface="+mn-lt"/>
            </a:endParaRPr>
          </a:p>
        </p:txBody>
      </p:sp>
      <p:sp>
        <p:nvSpPr>
          <p:cNvPr id="7175" name="TextBox 1"/>
          <p:cNvSpPr txBox="1">
            <a:spLocks noChangeArrowheads="1"/>
          </p:cNvSpPr>
          <p:nvPr/>
        </p:nvSpPr>
        <p:spPr bwMode="auto">
          <a:xfrm>
            <a:off x="524022" y="2980065"/>
            <a:ext cx="44481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a:t>National Renewable Energy Lab – LEED Platinum</a:t>
            </a:r>
          </a:p>
          <a:p>
            <a:pPr eaLnBrk="1" hangingPunct="1">
              <a:spcBef>
                <a:spcPct val="0"/>
              </a:spcBef>
              <a:buFontTx/>
              <a:buNone/>
            </a:pPr>
            <a:r>
              <a:rPr lang="en-US" altLang="en-US" sz="1600" b="1" dirty="0"/>
              <a:t>Golden, Colorado</a:t>
            </a:r>
          </a:p>
        </p:txBody>
      </p:sp>
      <p:sp>
        <p:nvSpPr>
          <p:cNvPr id="7176" name="TextBox 9"/>
          <p:cNvSpPr txBox="1">
            <a:spLocks noChangeArrowheads="1"/>
          </p:cNvSpPr>
          <p:nvPr/>
        </p:nvSpPr>
        <p:spPr bwMode="auto">
          <a:xfrm>
            <a:off x="5235723" y="5815340"/>
            <a:ext cx="36226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a:t>Hearst Tower – LEED Gold</a:t>
            </a:r>
          </a:p>
          <a:p>
            <a:pPr eaLnBrk="1" hangingPunct="1">
              <a:spcBef>
                <a:spcPct val="0"/>
              </a:spcBef>
              <a:buFontTx/>
              <a:buNone/>
            </a:pPr>
            <a:r>
              <a:rPr lang="en-US" altLang="en-US" sz="1600" b="1" dirty="0"/>
              <a:t>New York, New York</a:t>
            </a:r>
          </a:p>
        </p:txBody>
      </p:sp>
      <p:sp>
        <p:nvSpPr>
          <p:cNvPr id="2" name="Rectangle 1"/>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5746</TotalTime>
  <Words>7143</Words>
  <Application>Microsoft Office PowerPoint</Application>
  <PresentationFormat>On-screen Show (4:3)</PresentationFormat>
  <Paragraphs>766</Paragraphs>
  <Slides>62</Slides>
  <Notes>59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62</vt:i4>
      </vt:variant>
    </vt:vector>
  </HeadingPairs>
  <TitlesOfParts>
    <vt:vector size="65" baseType="lpstr">
      <vt:lpstr>Office Theme</vt:lpstr>
      <vt:lpstr>Photo Editor Photo</vt:lpstr>
      <vt:lpstr>Image</vt:lpstr>
      <vt:lpstr>PowerPoint Presentation</vt:lpstr>
      <vt:lpstr>PowerPoint Presentation</vt:lpstr>
      <vt:lpstr>PowerPoint Presentation</vt:lpstr>
      <vt:lpstr>Additional Resources</vt:lpstr>
      <vt:lpstr>Note to Presenter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Sustainable Fabrication</vt:lpstr>
      <vt:lpstr>Advantages: Faster, Better, Lower Cost … Safer</vt:lpstr>
      <vt:lpstr>Advantages: Faster, Better, Lower Cost … Safer</vt:lpstr>
      <vt:lpstr>Advantages: Faster, Better, Lower Cost … Safer</vt:lpstr>
      <vt:lpstr>Advantages: Faster, Better, Lower Cost … Safer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Resources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Weisenberger</dc:creator>
  <cp:lastModifiedBy>Criste, Erin</cp:lastModifiedBy>
  <cp:revision>454</cp:revision>
  <cp:lastPrinted>2012-05-14T14:12:21Z</cp:lastPrinted>
  <dcterms:created xsi:type="dcterms:W3CDTF">2012-04-13T18:19:28Z</dcterms:created>
  <dcterms:modified xsi:type="dcterms:W3CDTF">2015-03-16T14:34:17Z</dcterms:modified>
</cp:coreProperties>
</file>